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4C000A-4A94-43E1-8E93-6F3343ED497C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277DDC84-E84C-4525-8AE5-21AFF6476679}">
      <dgm:prSet phldrT="[Texto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r>
            <a:rPr lang="es-MX" b="1" dirty="0" smtClean="0"/>
            <a:t>¿Qué es?</a:t>
          </a:r>
          <a:r>
            <a:rPr lang="es-MX" dirty="0" smtClean="0"/>
            <a:t> Una fracción de </a:t>
          </a:r>
          <a:r>
            <a:rPr lang="es-MX" b="1" dirty="0" smtClean="0"/>
            <a:t>100</a:t>
          </a:r>
          <a:r>
            <a:rPr lang="es-MX" dirty="0" smtClean="0"/>
            <a:t> partes iguales que indica una proporción.</a:t>
          </a:r>
        </a:p>
      </dgm:t>
    </dgm:pt>
    <dgm:pt modelId="{4426CE11-5128-49D5-87DB-2379DF949B7A}" type="parTrans" cxnId="{FE3F543D-9F74-4D34-BC9B-FF04DE90D485}">
      <dgm:prSet/>
      <dgm:spPr/>
      <dgm:t>
        <a:bodyPr/>
        <a:lstStyle/>
        <a:p>
          <a:endParaRPr lang="es-MX"/>
        </a:p>
      </dgm:t>
    </dgm:pt>
    <dgm:pt modelId="{78F81784-1FC4-4B50-8C10-4675D332BA10}" type="sibTrans" cxnId="{FE3F543D-9F74-4D34-BC9B-FF04DE90D485}">
      <dgm:prSet/>
      <dgm:spPr/>
      <dgm:t>
        <a:bodyPr/>
        <a:lstStyle/>
        <a:p>
          <a:endParaRPr lang="es-MX"/>
        </a:p>
      </dgm:t>
    </dgm:pt>
    <dgm:pt modelId="{7C79F220-97B8-4612-9A6B-3E2CB5E3454D}">
      <dgm:prSet phldrT="[Texto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r>
            <a:rPr lang="es-MX" b="0" dirty="0" smtClean="0"/>
            <a:t>Importancia: Da un contexto  relacional a los números</a:t>
          </a:r>
          <a:endParaRPr lang="es-MX" dirty="0"/>
        </a:p>
      </dgm:t>
    </dgm:pt>
    <dgm:pt modelId="{04F4EC58-82DB-4B6D-A48A-8EF138BB132F}" type="parTrans" cxnId="{E57071C0-A584-4987-A960-66970E0FAEEA}">
      <dgm:prSet/>
      <dgm:spPr/>
      <dgm:t>
        <a:bodyPr/>
        <a:lstStyle/>
        <a:p>
          <a:endParaRPr lang="es-MX"/>
        </a:p>
      </dgm:t>
    </dgm:pt>
    <dgm:pt modelId="{44C380A1-0D72-4B32-BEC1-B35DA0E65DE3}" type="sibTrans" cxnId="{E57071C0-A584-4987-A960-66970E0FAEEA}">
      <dgm:prSet/>
      <dgm:spPr/>
      <dgm:t>
        <a:bodyPr/>
        <a:lstStyle/>
        <a:p>
          <a:endParaRPr lang="es-MX"/>
        </a:p>
      </dgm:t>
    </dgm:pt>
    <dgm:pt modelId="{D95A87BE-34E3-4273-9D5E-A86020AF8117}">
      <dgm:prSet phldrT="[Texto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r>
            <a:rPr lang="es-MX" b="1" dirty="0" err="1" smtClean="0"/>
            <a:t>Ejemplos:Comercio</a:t>
          </a:r>
          <a:r>
            <a:rPr lang="es-MX" b="1" dirty="0" smtClean="0"/>
            <a:t>:</a:t>
          </a:r>
          <a:r>
            <a:rPr lang="es-MX" dirty="0" smtClean="0"/>
            <a:t> Descuento del </a:t>
          </a:r>
          <a:r>
            <a:rPr lang="es-MX" b="1" dirty="0" smtClean="0"/>
            <a:t>20%</a:t>
          </a:r>
          <a:r>
            <a:rPr lang="es-MX" dirty="0" smtClean="0"/>
            <a:t>.</a:t>
          </a:r>
          <a:r>
            <a:rPr lang="es-MX" b="1" dirty="0" smtClean="0"/>
            <a:t>Tecnología:</a:t>
          </a:r>
          <a:r>
            <a:rPr lang="es-MX" dirty="0" smtClean="0"/>
            <a:t> Batería al </a:t>
          </a:r>
          <a:r>
            <a:rPr lang="es-MX" b="1" dirty="0" smtClean="0"/>
            <a:t>15%</a:t>
          </a:r>
          <a:r>
            <a:rPr lang="es-MX" dirty="0" smtClean="0"/>
            <a:t>.</a:t>
          </a:r>
          <a:r>
            <a:rPr lang="es-MX" b="1" dirty="0" smtClean="0"/>
            <a:t>Finanzas:</a:t>
          </a:r>
          <a:r>
            <a:rPr lang="es-MX" dirty="0" smtClean="0"/>
            <a:t> Impuestos (</a:t>
          </a:r>
          <a:r>
            <a:rPr lang="es-MX" b="1" dirty="0" smtClean="0"/>
            <a:t>16%</a:t>
          </a:r>
          <a:r>
            <a:rPr lang="es-MX" dirty="0" smtClean="0"/>
            <a:t> IVA).</a:t>
          </a:r>
          <a:r>
            <a:rPr lang="es-MX" b="1" dirty="0" smtClean="0"/>
            <a:t>Salud:</a:t>
          </a:r>
          <a:r>
            <a:rPr lang="es-MX" dirty="0" smtClean="0"/>
            <a:t> Alcohol al </a:t>
          </a:r>
          <a:r>
            <a:rPr lang="es-MX" b="1" dirty="0" smtClean="0"/>
            <a:t>70%</a:t>
          </a:r>
          <a:r>
            <a:rPr lang="es-MX" dirty="0" smtClean="0"/>
            <a:t>.</a:t>
          </a:r>
          <a:endParaRPr lang="es-MX" dirty="0"/>
        </a:p>
      </dgm:t>
    </dgm:pt>
    <dgm:pt modelId="{F8B88F9B-D783-4DD8-85D0-B985F0D50C9C}" type="parTrans" cxnId="{779DD536-8C55-4D91-B7D9-24FB4B54AEE7}">
      <dgm:prSet/>
      <dgm:spPr/>
      <dgm:t>
        <a:bodyPr/>
        <a:lstStyle/>
        <a:p>
          <a:endParaRPr lang="es-MX"/>
        </a:p>
      </dgm:t>
    </dgm:pt>
    <dgm:pt modelId="{C7907C0F-978F-4821-9CBC-47BB746E41D9}" type="sibTrans" cxnId="{779DD536-8C55-4D91-B7D9-24FB4B54AEE7}">
      <dgm:prSet/>
      <dgm:spPr/>
      <dgm:t>
        <a:bodyPr/>
        <a:lstStyle/>
        <a:p>
          <a:endParaRPr lang="es-MX"/>
        </a:p>
      </dgm:t>
    </dgm:pt>
    <dgm:pt modelId="{7A0843EA-2FCE-4A13-B704-06FCD547ED5B}">
      <dgm:prSet phldrT="[Texto]"/>
      <dgm:spPr>
        <a:scene3d>
          <a:camera prst="orthographicFront"/>
          <a:lightRig rig="threePt" dir="t"/>
        </a:scene3d>
        <a:sp3d>
          <a:bevelT w="139700" h="139700" prst="divot"/>
        </a:sp3d>
      </dgm:spPr>
      <dgm:t>
        <a:bodyPr/>
        <a:lstStyle/>
        <a:p>
          <a:r>
            <a:rPr lang="es-MX" dirty="0" smtClean="0"/>
            <a:t>¿Para que sirve? Estándar universal para comparar datos de distintos tamaños</a:t>
          </a:r>
          <a:endParaRPr lang="es-MX" dirty="0"/>
        </a:p>
      </dgm:t>
    </dgm:pt>
    <dgm:pt modelId="{1F51E70A-91B9-42E3-B14A-A0F0B90FA7FE}" type="sibTrans" cxnId="{8B4CFA34-E392-41E0-B8D2-5C34BA7528EC}">
      <dgm:prSet/>
      <dgm:spPr/>
      <dgm:t>
        <a:bodyPr/>
        <a:lstStyle/>
        <a:p>
          <a:endParaRPr lang="es-MX"/>
        </a:p>
      </dgm:t>
    </dgm:pt>
    <dgm:pt modelId="{D35A1976-4FB6-4B06-B0ED-882E810DC781}" type="parTrans" cxnId="{8B4CFA34-E392-41E0-B8D2-5C34BA7528EC}">
      <dgm:prSet/>
      <dgm:spPr/>
      <dgm:t>
        <a:bodyPr/>
        <a:lstStyle/>
        <a:p>
          <a:endParaRPr lang="es-MX"/>
        </a:p>
      </dgm:t>
    </dgm:pt>
    <dgm:pt modelId="{6E4419BC-3439-47E5-B1F0-E1E5A2F3B821}" type="pres">
      <dgm:prSet presAssocID="{4A4C000A-4A94-43E1-8E93-6F3343ED497C}" presName="compositeShape" presStyleCnt="0">
        <dgm:presLayoutVars>
          <dgm:dir/>
          <dgm:resizeHandles/>
        </dgm:presLayoutVars>
      </dgm:prSet>
      <dgm:spPr/>
    </dgm:pt>
    <dgm:pt modelId="{CB6DCE1A-2131-4062-9A28-8ED24326AA29}" type="pres">
      <dgm:prSet presAssocID="{4A4C000A-4A94-43E1-8E93-6F3343ED497C}" presName="pyramid" presStyleLbl="node1" presStyleIdx="0" presStyleCnt="1"/>
      <dgm:spPr>
        <a:solidFill>
          <a:srgbClr val="FFFF00"/>
        </a:solidFill>
        <a:ln>
          <a:solidFill>
            <a:schemeClr val="tx1"/>
          </a:solidFill>
        </a:ln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98FF23C9-27AA-4D99-B980-BDBD4EC41342}" type="pres">
      <dgm:prSet presAssocID="{4A4C000A-4A94-43E1-8E93-6F3343ED497C}" presName="theList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0B6C960E-5851-4CB0-AD57-0662796766C8}" type="pres">
      <dgm:prSet presAssocID="{277DDC84-E84C-4525-8AE5-21AFF6476679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615B6B-16A8-488F-B936-E052B341197C}" type="pres">
      <dgm:prSet presAssocID="{277DDC84-E84C-4525-8AE5-21AFF6476679}" presName="a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DC2DAAE-B2C1-4A22-A338-95307BEC796D}" type="pres">
      <dgm:prSet presAssocID="{7A0843EA-2FCE-4A13-B704-06FCD547ED5B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A70ACBE-5D0E-427F-BF86-2146B9BF4BB1}" type="pres">
      <dgm:prSet presAssocID="{7A0843EA-2FCE-4A13-B704-06FCD547ED5B}" presName="a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AEE7DB44-048F-42E3-B185-2030ECFDDDF6}" type="pres">
      <dgm:prSet presAssocID="{7C79F220-97B8-4612-9A6B-3E2CB5E3454D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3CF0D85-E35D-46CE-9E96-2FB6F769B6CC}" type="pres">
      <dgm:prSet presAssocID="{7C79F220-97B8-4612-9A6B-3E2CB5E3454D}" presName="a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  <dgm:pt modelId="{F1ABB662-B742-4B47-AF5E-56707CC2FC68}" type="pres">
      <dgm:prSet presAssocID="{D95A87BE-34E3-4273-9D5E-A86020AF8117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1F91FCF-0C02-4188-A18D-EA35E0B24AAA}" type="pres">
      <dgm:prSet presAssocID="{D95A87BE-34E3-4273-9D5E-A86020AF8117}" presName="aSpace" presStyleCnt="0"/>
      <dgm:spPr>
        <a:scene3d>
          <a:camera prst="orthographicFront"/>
          <a:lightRig rig="threePt" dir="t"/>
        </a:scene3d>
        <a:sp3d>
          <a:bevelT w="139700" h="139700" prst="divot"/>
        </a:sp3d>
      </dgm:spPr>
    </dgm:pt>
  </dgm:ptLst>
  <dgm:cxnLst>
    <dgm:cxn modelId="{A855C692-E0A6-43D5-AB79-FCF851AC89C5}" type="presOf" srcId="{4A4C000A-4A94-43E1-8E93-6F3343ED497C}" destId="{6E4419BC-3439-47E5-B1F0-E1E5A2F3B821}" srcOrd="0" destOrd="0" presId="urn:microsoft.com/office/officeart/2005/8/layout/pyramid2"/>
    <dgm:cxn modelId="{8B4CFA34-E392-41E0-B8D2-5C34BA7528EC}" srcId="{4A4C000A-4A94-43E1-8E93-6F3343ED497C}" destId="{7A0843EA-2FCE-4A13-B704-06FCD547ED5B}" srcOrd="1" destOrd="0" parTransId="{D35A1976-4FB6-4B06-B0ED-882E810DC781}" sibTransId="{1F51E70A-91B9-42E3-B14A-A0F0B90FA7FE}"/>
    <dgm:cxn modelId="{FE3F543D-9F74-4D34-BC9B-FF04DE90D485}" srcId="{4A4C000A-4A94-43E1-8E93-6F3343ED497C}" destId="{277DDC84-E84C-4525-8AE5-21AFF6476679}" srcOrd="0" destOrd="0" parTransId="{4426CE11-5128-49D5-87DB-2379DF949B7A}" sibTransId="{78F81784-1FC4-4B50-8C10-4675D332BA10}"/>
    <dgm:cxn modelId="{779DD536-8C55-4D91-B7D9-24FB4B54AEE7}" srcId="{4A4C000A-4A94-43E1-8E93-6F3343ED497C}" destId="{D95A87BE-34E3-4273-9D5E-A86020AF8117}" srcOrd="3" destOrd="0" parTransId="{F8B88F9B-D783-4DD8-85D0-B985F0D50C9C}" sibTransId="{C7907C0F-978F-4821-9CBC-47BB746E41D9}"/>
    <dgm:cxn modelId="{E57071C0-A584-4987-A960-66970E0FAEEA}" srcId="{4A4C000A-4A94-43E1-8E93-6F3343ED497C}" destId="{7C79F220-97B8-4612-9A6B-3E2CB5E3454D}" srcOrd="2" destOrd="0" parTransId="{04F4EC58-82DB-4B6D-A48A-8EF138BB132F}" sibTransId="{44C380A1-0D72-4B32-BEC1-B35DA0E65DE3}"/>
    <dgm:cxn modelId="{5494055B-835F-4916-9F0B-929FD2BD3CF3}" type="presOf" srcId="{277DDC84-E84C-4525-8AE5-21AFF6476679}" destId="{0B6C960E-5851-4CB0-AD57-0662796766C8}" srcOrd="0" destOrd="0" presId="urn:microsoft.com/office/officeart/2005/8/layout/pyramid2"/>
    <dgm:cxn modelId="{89DD3059-F589-4E2D-9494-B7BD8C5FD3D9}" type="presOf" srcId="{D95A87BE-34E3-4273-9D5E-A86020AF8117}" destId="{F1ABB662-B742-4B47-AF5E-56707CC2FC68}" srcOrd="0" destOrd="0" presId="urn:microsoft.com/office/officeart/2005/8/layout/pyramid2"/>
    <dgm:cxn modelId="{C88ECD34-E594-4FC9-80A2-BE09C6FCDC56}" type="presOf" srcId="{7C79F220-97B8-4612-9A6B-3E2CB5E3454D}" destId="{AEE7DB44-048F-42E3-B185-2030ECFDDDF6}" srcOrd="0" destOrd="0" presId="urn:microsoft.com/office/officeart/2005/8/layout/pyramid2"/>
    <dgm:cxn modelId="{33BAC6D8-AF44-40B2-9527-39D5E25AA019}" type="presOf" srcId="{7A0843EA-2FCE-4A13-B704-06FCD547ED5B}" destId="{ADC2DAAE-B2C1-4A22-A338-95307BEC796D}" srcOrd="0" destOrd="0" presId="urn:microsoft.com/office/officeart/2005/8/layout/pyramid2"/>
    <dgm:cxn modelId="{4E0F91EC-9443-4653-B24F-2AC335F4F970}" type="presParOf" srcId="{6E4419BC-3439-47E5-B1F0-E1E5A2F3B821}" destId="{CB6DCE1A-2131-4062-9A28-8ED24326AA29}" srcOrd="0" destOrd="0" presId="urn:microsoft.com/office/officeart/2005/8/layout/pyramid2"/>
    <dgm:cxn modelId="{D46C23F0-C8E7-4E57-A1CF-C40F6E37E068}" type="presParOf" srcId="{6E4419BC-3439-47E5-B1F0-E1E5A2F3B821}" destId="{98FF23C9-27AA-4D99-B980-BDBD4EC41342}" srcOrd="1" destOrd="0" presId="urn:microsoft.com/office/officeart/2005/8/layout/pyramid2"/>
    <dgm:cxn modelId="{F6F6CFC7-760F-4EF7-BF4B-4EF38488B5B2}" type="presParOf" srcId="{98FF23C9-27AA-4D99-B980-BDBD4EC41342}" destId="{0B6C960E-5851-4CB0-AD57-0662796766C8}" srcOrd="0" destOrd="0" presId="urn:microsoft.com/office/officeart/2005/8/layout/pyramid2"/>
    <dgm:cxn modelId="{441D9D28-5AFB-4A7D-BCDE-419D63D84609}" type="presParOf" srcId="{98FF23C9-27AA-4D99-B980-BDBD4EC41342}" destId="{AC615B6B-16A8-488F-B936-E052B341197C}" srcOrd="1" destOrd="0" presId="urn:microsoft.com/office/officeart/2005/8/layout/pyramid2"/>
    <dgm:cxn modelId="{C5A26E0B-F563-4AAF-A69B-F51C460CEE56}" type="presParOf" srcId="{98FF23C9-27AA-4D99-B980-BDBD4EC41342}" destId="{ADC2DAAE-B2C1-4A22-A338-95307BEC796D}" srcOrd="2" destOrd="0" presId="urn:microsoft.com/office/officeart/2005/8/layout/pyramid2"/>
    <dgm:cxn modelId="{70DE511D-BCE7-481B-A9DB-B4FB7314CA99}" type="presParOf" srcId="{98FF23C9-27AA-4D99-B980-BDBD4EC41342}" destId="{0A70ACBE-5D0E-427F-BF86-2146B9BF4BB1}" srcOrd="3" destOrd="0" presId="urn:microsoft.com/office/officeart/2005/8/layout/pyramid2"/>
    <dgm:cxn modelId="{F90B5A98-BA29-4983-9E01-15CA8163AC88}" type="presParOf" srcId="{98FF23C9-27AA-4D99-B980-BDBD4EC41342}" destId="{AEE7DB44-048F-42E3-B185-2030ECFDDDF6}" srcOrd="4" destOrd="0" presId="urn:microsoft.com/office/officeart/2005/8/layout/pyramid2"/>
    <dgm:cxn modelId="{1F520CA2-4206-484C-8276-F376E3609EE8}" type="presParOf" srcId="{98FF23C9-27AA-4D99-B980-BDBD4EC41342}" destId="{E3CF0D85-E35D-46CE-9E96-2FB6F769B6CC}" srcOrd="5" destOrd="0" presId="urn:microsoft.com/office/officeart/2005/8/layout/pyramid2"/>
    <dgm:cxn modelId="{5CF51466-D1CA-42BC-B543-4ED391A1166C}" type="presParOf" srcId="{98FF23C9-27AA-4D99-B980-BDBD4EC41342}" destId="{F1ABB662-B742-4B47-AF5E-56707CC2FC68}" srcOrd="6" destOrd="0" presId="urn:microsoft.com/office/officeart/2005/8/layout/pyramid2"/>
    <dgm:cxn modelId="{F557C336-2738-4E22-9A15-36117F0E70C3}" type="presParOf" srcId="{98FF23C9-27AA-4D99-B980-BDBD4EC41342}" destId="{81F91FCF-0C02-4188-A18D-EA35E0B24AAA}" srcOrd="7" destOrd="0" presId="urn:microsoft.com/office/officeart/2005/8/layout/pyramid2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DCE1A-2131-4062-9A28-8ED24326AA29}">
      <dsp:nvSpPr>
        <dsp:cNvPr id="0" name=""/>
        <dsp:cNvSpPr/>
      </dsp:nvSpPr>
      <dsp:spPr>
        <a:xfrm>
          <a:off x="2720680" y="0"/>
          <a:ext cx="5870121" cy="5870121"/>
        </a:xfrm>
        <a:prstGeom prst="triangle">
          <a:avLst/>
        </a:prstGeom>
        <a:solidFill>
          <a:srgbClr val="FFFF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C960E-5851-4CB0-AD57-0662796766C8}">
      <dsp:nvSpPr>
        <dsp:cNvPr id="0" name=""/>
        <dsp:cNvSpPr/>
      </dsp:nvSpPr>
      <dsp:spPr>
        <a:xfrm>
          <a:off x="5655740" y="587585"/>
          <a:ext cx="3815578" cy="10433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¿Qué es?</a:t>
          </a:r>
          <a:r>
            <a:rPr lang="es-MX" sz="1600" kern="1200" dirty="0" smtClean="0"/>
            <a:t> Una fracción de </a:t>
          </a:r>
          <a:r>
            <a:rPr lang="es-MX" sz="1600" b="1" kern="1200" dirty="0" smtClean="0"/>
            <a:t>100</a:t>
          </a:r>
          <a:r>
            <a:rPr lang="es-MX" sz="1600" kern="1200" dirty="0" smtClean="0"/>
            <a:t> partes iguales que indica una proporción.</a:t>
          </a:r>
        </a:p>
      </dsp:txBody>
      <dsp:txXfrm>
        <a:off x="5706671" y="638516"/>
        <a:ext cx="3713716" cy="941460"/>
      </dsp:txXfrm>
    </dsp:sp>
    <dsp:sp modelId="{ADC2DAAE-B2C1-4A22-A338-95307BEC796D}">
      <dsp:nvSpPr>
        <dsp:cNvPr id="0" name=""/>
        <dsp:cNvSpPr/>
      </dsp:nvSpPr>
      <dsp:spPr>
        <a:xfrm>
          <a:off x="5655740" y="1761322"/>
          <a:ext cx="3815578" cy="10433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¿Para que sirve? Estándar universal para comparar datos de distintos tamaños</a:t>
          </a:r>
          <a:endParaRPr lang="es-MX" sz="1600" kern="1200" dirty="0"/>
        </a:p>
      </dsp:txBody>
      <dsp:txXfrm>
        <a:off x="5706671" y="1812253"/>
        <a:ext cx="3713716" cy="941460"/>
      </dsp:txXfrm>
    </dsp:sp>
    <dsp:sp modelId="{AEE7DB44-048F-42E3-B185-2030ECFDDDF6}">
      <dsp:nvSpPr>
        <dsp:cNvPr id="0" name=""/>
        <dsp:cNvSpPr/>
      </dsp:nvSpPr>
      <dsp:spPr>
        <a:xfrm>
          <a:off x="5655740" y="2935060"/>
          <a:ext cx="3815578" cy="10433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/>
            <a:t>Importancia: Da un contexto  relacional a los números</a:t>
          </a:r>
          <a:endParaRPr lang="es-MX" sz="1600" kern="1200" dirty="0"/>
        </a:p>
      </dsp:txBody>
      <dsp:txXfrm>
        <a:off x="5706671" y="2985991"/>
        <a:ext cx="3713716" cy="941460"/>
      </dsp:txXfrm>
    </dsp:sp>
    <dsp:sp modelId="{F1ABB662-B742-4B47-AF5E-56707CC2FC68}">
      <dsp:nvSpPr>
        <dsp:cNvPr id="0" name=""/>
        <dsp:cNvSpPr/>
      </dsp:nvSpPr>
      <dsp:spPr>
        <a:xfrm>
          <a:off x="5655740" y="4108798"/>
          <a:ext cx="3815578" cy="104332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39700" h="139700" prst="divo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err="1" smtClean="0"/>
            <a:t>Ejemplos:Comercio</a:t>
          </a:r>
          <a:r>
            <a:rPr lang="es-MX" sz="1600" b="1" kern="1200" dirty="0" smtClean="0"/>
            <a:t>:</a:t>
          </a:r>
          <a:r>
            <a:rPr lang="es-MX" sz="1600" kern="1200" dirty="0" smtClean="0"/>
            <a:t> Descuento del </a:t>
          </a:r>
          <a:r>
            <a:rPr lang="es-MX" sz="1600" b="1" kern="1200" dirty="0" smtClean="0"/>
            <a:t>20%</a:t>
          </a:r>
          <a:r>
            <a:rPr lang="es-MX" sz="1600" kern="1200" dirty="0" smtClean="0"/>
            <a:t>.</a:t>
          </a:r>
          <a:r>
            <a:rPr lang="es-MX" sz="1600" b="1" kern="1200" dirty="0" smtClean="0"/>
            <a:t>Tecnología:</a:t>
          </a:r>
          <a:r>
            <a:rPr lang="es-MX" sz="1600" kern="1200" dirty="0" smtClean="0"/>
            <a:t> Batería al </a:t>
          </a:r>
          <a:r>
            <a:rPr lang="es-MX" sz="1600" b="1" kern="1200" dirty="0" smtClean="0"/>
            <a:t>15%</a:t>
          </a:r>
          <a:r>
            <a:rPr lang="es-MX" sz="1600" kern="1200" dirty="0" smtClean="0"/>
            <a:t>.</a:t>
          </a:r>
          <a:r>
            <a:rPr lang="es-MX" sz="1600" b="1" kern="1200" dirty="0" smtClean="0"/>
            <a:t>Finanzas:</a:t>
          </a:r>
          <a:r>
            <a:rPr lang="es-MX" sz="1600" kern="1200" dirty="0" smtClean="0"/>
            <a:t> Impuestos (</a:t>
          </a:r>
          <a:r>
            <a:rPr lang="es-MX" sz="1600" b="1" kern="1200" dirty="0" smtClean="0"/>
            <a:t>16%</a:t>
          </a:r>
          <a:r>
            <a:rPr lang="es-MX" sz="1600" kern="1200" dirty="0" smtClean="0"/>
            <a:t> IVA).</a:t>
          </a:r>
          <a:r>
            <a:rPr lang="es-MX" sz="1600" b="1" kern="1200" dirty="0" smtClean="0"/>
            <a:t>Salud:</a:t>
          </a:r>
          <a:r>
            <a:rPr lang="es-MX" sz="1600" kern="1200" dirty="0" smtClean="0"/>
            <a:t> Alcohol al </a:t>
          </a:r>
          <a:r>
            <a:rPr lang="es-MX" sz="1600" b="1" kern="1200" dirty="0" smtClean="0"/>
            <a:t>70%</a:t>
          </a:r>
          <a:r>
            <a:rPr lang="es-MX" sz="1600" kern="1200" dirty="0" smtClean="0"/>
            <a:t>.</a:t>
          </a:r>
          <a:endParaRPr lang="es-MX" sz="1600" kern="1200" dirty="0"/>
        </a:p>
      </dsp:txBody>
      <dsp:txXfrm>
        <a:off x="5706671" y="4159729"/>
        <a:ext cx="3713716" cy="941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031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94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97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555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878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549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155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560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734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317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404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9A9AC-D770-4A42-8252-21EC44F8958A}" type="datetimeFigureOut">
              <a:rPr lang="es-MX" smtClean="0"/>
              <a:t>26/03/2026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6C572-62C3-428A-908D-F07DE42B69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618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80166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r>
              <a:rPr lang="es-ES" sz="9600" b="1" dirty="0" smtClean="0">
                <a:ln>
                  <a:solidFill>
                    <a:schemeClr val="bg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% </a:t>
            </a:r>
            <a:r>
              <a:rPr lang="es-ES" sz="9600" b="1" u="sng" dirty="0" smtClean="0">
                <a:ln>
                  <a:solidFill>
                    <a:schemeClr val="bg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PORCENTAJES</a:t>
            </a:r>
            <a:r>
              <a:rPr lang="es-ES" sz="9600" b="1" dirty="0" smtClean="0">
                <a:ln>
                  <a:solidFill>
                    <a:schemeClr val="bg1"/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 %</a:t>
            </a:r>
            <a:endParaRPr lang="es-MX" sz="9600" b="1" dirty="0">
              <a:ln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5202238"/>
            <a:ext cx="9144000" cy="1655762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2561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¿Qué es?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Un porcentaje es una medida matemática que expresa una relación de proporcionalidad tomando como referencia fija el número 100, lo que permite cuantificar una parte respecto a un todo de forma estandarizada e independiente de las unidades originales. Técnicamente, se define como una razón cuyo denominador es siempre cien, representada mediante el símbolo %, y funciona como un coeficiente que indica cuántas unidades de una categoría existen por cada centenar de la unidad total. Esta herramienta numérica actúa como un puente entre las fracciones y los números decimales, facilitando la comparación entre conjuntos de diferentes tamaños al reducir sus valores a una escala común donde la totalidad absoluta siempre equivale al 100%. En esencia, el porcentaje es un operador relacional que determina la magnitud relativa de una cifra dentro de un sistema cerrado, permitiendo analizar variaciones, participaciones o integraciones de elementos de manera precisa y universalmente comprensible.</a:t>
            </a:r>
          </a:p>
        </p:txBody>
      </p:sp>
    </p:spTree>
    <p:extLst>
      <p:ext uri="{BB962C8B-B14F-4D97-AF65-F5344CB8AC3E}">
        <p14:creationId xmlns:p14="http://schemas.microsoft.com/office/powerpoint/2010/main" val="1286958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¿Para que sirve?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El porcentaje funciona como una herramienta de estandarización universal que permite cuantificar y comunicar la relación de una parte respecto a un todo, facilitando la interpretación de datos complejos al reducirlos a una escala común de 100 unidades. Su utilidad principal radica en la capacidad de simplificar comparaciones entre conjuntos de diferentes tamaños, ya que, al convertir cualquier cifra a una base centesimal, se elimina la distorsión que generan los valores absolutos variables y se permite visualizar la magnitud relativa de una cantidad de manera inmediata. Esta métrica es esencial para determinar variaciones proporcionales, permitiendo identificar con precisión crecimientos, disminuciones, participaciones de mercado o niveles de eficiencia dentro de cualquier sistema cerrado.</a:t>
            </a:r>
          </a:p>
        </p:txBody>
      </p:sp>
    </p:spTree>
    <p:extLst>
      <p:ext uri="{BB962C8B-B14F-4D97-AF65-F5344CB8AC3E}">
        <p14:creationId xmlns:p14="http://schemas.microsoft.com/office/powerpoint/2010/main" val="361783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¿Cuál es su importancia?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importancia del porcentaje radica en su capacidad para actuar como un lenguaje universal de proporción, permitiendo que cifras de distintas escalas sean comparables entre sí al reducirlas a una base común de 100. Sin esta herramienta, sería sumamente complejo interpretar la relevancia de un dato aislado; el porcentaje dota a los números de un contexto relacional inmediato, transformando valores brutos en indicadores de participación, eficiencia o cambio. Su función técnica es eliminar la distorsión que producen los totales diferentes, permitiendo que el cerebro humano procese rápidamente qué tan significativa es una parte respecto a su conjunto original.</a:t>
            </a:r>
          </a:p>
        </p:txBody>
      </p:sp>
    </p:spTree>
    <p:extLst>
      <p:ext uri="{BB962C8B-B14F-4D97-AF65-F5344CB8AC3E}">
        <p14:creationId xmlns:p14="http://schemas.microsoft.com/office/powerpoint/2010/main" val="3160762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48796"/>
            <a:ext cx="10515600" cy="1325563"/>
          </a:xfrm>
        </p:spPr>
        <p:txBody>
          <a:bodyPr/>
          <a:lstStyle/>
          <a:p>
            <a:r>
              <a:rPr lang="es-ES" dirty="0" smtClean="0"/>
              <a:t>Ejemplos: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/>
              <a:t>  Descuentos: Un juego de $1,000 con 20% de rebaja te ahorra $200.</a:t>
            </a:r>
          </a:p>
          <a:p>
            <a:r>
              <a:rPr lang="es-MX" dirty="0"/>
              <a:t>  Batería: El 5% en tu consola indica que solo queda una veinteava parte de energía.</a:t>
            </a:r>
          </a:p>
          <a:p>
            <a:r>
              <a:rPr lang="es-MX" dirty="0"/>
              <a:t>  Exámenes: Acertar 18 de 20 preguntas equivale a un 90% de calificación.</a:t>
            </a:r>
          </a:p>
          <a:p>
            <a:r>
              <a:rPr lang="es-MX" dirty="0"/>
              <a:t>  Impuestos: El 16% de IVA suma $16 pesos por cada $100 de compra.</a:t>
            </a:r>
          </a:p>
          <a:p>
            <a:r>
              <a:rPr lang="es-MX" dirty="0"/>
              <a:t>  Probabilidad: Un 70% de probabilidad de lluvia indica que el clima es muy propenso a las precipitaciones.</a:t>
            </a:r>
          </a:p>
          <a:p>
            <a:r>
              <a:rPr lang="es-MX" dirty="0"/>
              <a:t>  Interés: Un préstamo de $500 con 10% de interés te cobra $50 extra.</a:t>
            </a:r>
          </a:p>
          <a:p>
            <a:r>
              <a:rPr lang="es-MX" dirty="0"/>
              <a:t>  Capacidad: Un estadio al 80% indica que 8 de cada 10 asientos están ocupados.</a:t>
            </a:r>
          </a:p>
          <a:p>
            <a:r>
              <a:rPr lang="es-MX" dirty="0"/>
              <a:t>  Composición: Una barra de chocolate con 70% cacao es mayormente amarga.</a:t>
            </a:r>
          </a:p>
          <a:p>
            <a:r>
              <a:rPr lang="es-MX" dirty="0"/>
              <a:t>  Propina: Dejar el 15% en una cuenta de $200 equivale a dar $30.</a:t>
            </a:r>
          </a:p>
        </p:txBody>
      </p:sp>
    </p:spTree>
    <p:extLst>
      <p:ext uri="{BB962C8B-B14F-4D97-AF65-F5344CB8AC3E}">
        <p14:creationId xmlns:p14="http://schemas.microsoft.com/office/powerpoint/2010/main" val="25844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endParaRPr lang="es-MX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707783"/>
              </p:ext>
            </p:extLst>
          </p:nvPr>
        </p:nvGraphicFramePr>
        <p:xfrm>
          <a:off x="0" y="881742"/>
          <a:ext cx="12192000" cy="5870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16471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GRACIAS POR</a:t>
            </a:r>
            <a:br>
              <a:rPr lang="es-ES" smtClean="0"/>
            </a:br>
            <a:r>
              <a:rPr lang="es-ES" smtClean="0"/>
              <a:t>SU ATENCION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95461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636</Words>
  <Application>Microsoft Office PowerPoint</Application>
  <PresentationFormat>Panorámica</PresentationFormat>
  <Paragraphs>22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% PORCENTAJES %</vt:lpstr>
      <vt:lpstr>¿Qué es?</vt:lpstr>
      <vt:lpstr>¿Para que sirve?</vt:lpstr>
      <vt:lpstr>¿Cuál es su importancia?</vt:lpstr>
      <vt:lpstr>Ejemplos:</vt:lpstr>
      <vt:lpstr>Presentación de PowerPoint</vt:lpstr>
      <vt:lpstr>GRACIAS POR SU ATENCION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% PORCENTAJES %</dc:title>
  <dc:creator>jose luis moreno</dc:creator>
  <cp:lastModifiedBy>jose luis moreno</cp:lastModifiedBy>
  <cp:revision>5</cp:revision>
  <dcterms:created xsi:type="dcterms:W3CDTF">2026-03-24T18:04:46Z</dcterms:created>
  <dcterms:modified xsi:type="dcterms:W3CDTF">2026-03-26T15:46:30Z</dcterms:modified>
</cp:coreProperties>
</file>