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Tropika" charset="1" panose="00000500000000000000"/>
      <p:regular r:id="rId13"/>
    </p:embeddedFont>
    <p:embeddedFont>
      <p:font typeface="Prachason Neue Mon Condensed" charset="1" panose="000000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3C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8960" y="511359"/>
            <a:ext cx="17084213" cy="9238415"/>
            <a:chOff x="0" y="0"/>
            <a:chExt cx="4499546" cy="243316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99546" cy="2433163"/>
            </a:xfrm>
            <a:custGeom>
              <a:avLst/>
              <a:gdLst/>
              <a:ahLst/>
              <a:cxnLst/>
              <a:rect r="r" b="b" t="t" l="l"/>
              <a:pathLst>
                <a:path h="2433163" w="4499546">
                  <a:moveTo>
                    <a:pt x="4985" y="0"/>
                  </a:moveTo>
                  <a:lnTo>
                    <a:pt x="4494561" y="0"/>
                  </a:lnTo>
                  <a:cubicBezTo>
                    <a:pt x="4495883" y="0"/>
                    <a:pt x="4497151" y="525"/>
                    <a:pt x="4498086" y="1460"/>
                  </a:cubicBezTo>
                  <a:cubicBezTo>
                    <a:pt x="4499021" y="2395"/>
                    <a:pt x="4499546" y="3663"/>
                    <a:pt x="4499546" y="4985"/>
                  </a:cubicBezTo>
                  <a:lnTo>
                    <a:pt x="4499546" y="2428178"/>
                  </a:lnTo>
                  <a:cubicBezTo>
                    <a:pt x="4499546" y="2429500"/>
                    <a:pt x="4499021" y="2430768"/>
                    <a:pt x="4498086" y="2431703"/>
                  </a:cubicBezTo>
                  <a:cubicBezTo>
                    <a:pt x="4497151" y="2432638"/>
                    <a:pt x="4495883" y="2433163"/>
                    <a:pt x="4494561" y="2433163"/>
                  </a:cubicBezTo>
                  <a:lnTo>
                    <a:pt x="4985" y="2433163"/>
                  </a:lnTo>
                  <a:cubicBezTo>
                    <a:pt x="3663" y="2433163"/>
                    <a:pt x="2395" y="2432638"/>
                    <a:pt x="1460" y="2431703"/>
                  </a:cubicBezTo>
                  <a:cubicBezTo>
                    <a:pt x="525" y="2430768"/>
                    <a:pt x="0" y="2429500"/>
                    <a:pt x="0" y="2428178"/>
                  </a:cubicBezTo>
                  <a:lnTo>
                    <a:pt x="0" y="4985"/>
                  </a:lnTo>
                  <a:cubicBezTo>
                    <a:pt x="0" y="3663"/>
                    <a:pt x="525" y="2395"/>
                    <a:pt x="1460" y="1460"/>
                  </a:cubicBezTo>
                  <a:cubicBezTo>
                    <a:pt x="2395" y="525"/>
                    <a:pt x="3663" y="0"/>
                    <a:pt x="4985" y="0"/>
                  </a:cubicBezTo>
                  <a:close/>
                </a:path>
              </a:pathLst>
            </a:custGeom>
            <a:solidFill>
              <a:srgbClr val="FFF1E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99546" cy="24712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5198617" y="5862789"/>
            <a:ext cx="7890767" cy="4424211"/>
          </a:xfrm>
          <a:custGeom>
            <a:avLst/>
            <a:gdLst/>
            <a:ahLst/>
            <a:cxnLst/>
            <a:rect r="r" b="b" t="t" l="l"/>
            <a:pathLst>
              <a:path h="4424211" w="7890767">
                <a:moveTo>
                  <a:pt x="0" y="0"/>
                </a:moveTo>
                <a:lnTo>
                  <a:pt x="7890766" y="0"/>
                </a:lnTo>
                <a:lnTo>
                  <a:pt x="7890766" y="4424211"/>
                </a:lnTo>
                <a:lnTo>
                  <a:pt x="0" y="4424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286429" y="5862789"/>
            <a:ext cx="5241818" cy="3612089"/>
          </a:xfrm>
          <a:custGeom>
            <a:avLst/>
            <a:gdLst/>
            <a:ahLst/>
            <a:cxnLst/>
            <a:rect r="r" b="b" t="t" l="l"/>
            <a:pathLst>
              <a:path h="3612089" w="5241818">
                <a:moveTo>
                  <a:pt x="0" y="0"/>
                </a:moveTo>
                <a:lnTo>
                  <a:pt x="5241817" y="0"/>
                </a:lnTo>
                <a:lnTo>
                  <a:pt x="5241817" y="3612089"/>
                </a:lnTo>
                <a:lnTo>
                  <a:pt x="0" y="36120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028700" y="4335711"/>
            <a:ext cx="6108112" cy="4209044"/>
          </a:xfrm>
          <a:custGeom>
            <a:avLst/>
            <a:gdLst/>
            <a:ahLst/>
            <a:cxnLst/>
            <a:rect r="r" b="b" t="t" l="l"/>
            <a:pathLst>
              <a:path h="4209044" w="6108112">
                <a:moveTo>
                  <a:pt x="6108112" y="0"/>
                </a:moveTo>
                <a:lnTo>
                  <a:pt x="0" y="0"/>
                </a:lnTo>
                <a:lnTo>
                  <a:pt x="0" y="4209044"/>
                </a:lnTo>
                <a:lnTo>
                  <a:pt x="6108112" y="4209044"/>
                </a:lnTo>
                <a:lnTo>
                  <a:pt x="610811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136812" y="2883556"/>
            <a:ext cx="9743774" cy="2247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50"/>
              </a:lnSpc>
            </a:pPr>
            <a:r>
              <a:rPr lang="en-US" sz="13179">
                <a:solidFill>
                  <a:srgbClr val="272665"/>
                </a:solidFill>
                <a:latin typeface="Tropika"/>
                <a:ea typeface="Tropika"/>
                <a:cs typeface="Tropika"/>
                <a:sym typeface="Tropika"/>
              </a:rPr>
              <a:t>PENSAMIENTO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88960" y="1086328"/>
            <a:ext cx="13784442" cy="2410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83"/>
              </a:lnSpc>
            </a:pPr>
            <a:r>
              <a:rPr lang="en-US" sz="14130">
                <a:solidFill>
                  <a:srgbClr val="272665"/>
                </a:solidFill>
                <a:latin typeface="Tropika"/>
                <a:ea typeface="Tropika"/>
                <a:cs typeface="Tropika"/>
                <a:sym typeface="Tropika"/>
              </a:rPr>
              <a:t>COMUNICACIÓN DEL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7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896171" y="1530788"/>
            <a:ext cx="9012250" cy="7537518"/>
          </a:xfrm>
          <a:custGeom>
            <a:avLst/>
            <a:gdLst/>
            <a:ahLst/>
            <a:cxnLst/>
            <a:rect r="r" b="b" t="t" l="l"/>
            <a:pathLst>
              <a:path h="7537518" w="9012250">
                <a:moveTo>
                  <a:pt x="0" y="0"/>
                </a:moveTo>
                <a:lnTo>
                  <a:pt x="9012249" y="0"/>
                </a:lnTo>
                <a:lnTo>
                  <a:pt x="9012249" y="7537518"/>
                </a:lnTo>
                <a:lnTo>
                  <a:pt x="0" y="75375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71800" y="1368863"/>
            <a:ext cx="6053535" cy="1451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99"/>
              </a:lnSpc>
            </a:pPr>
            <a:r>
              <a:rPr lang="en-US" sz="8499">
                <a:solidFill>
                  <a:srgbClr val="272665"/>
                </a:solidFill>
                <a:latin typeface="Tropika"/>
                <a:ea typeface="Tropika"/>
                <a:cs typeface="Tropika"/>
                <a:sym typeface="Tropika"/>
              </a:rPr>
              <a:t>COMUNICACIÓN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965437"/>
            <a:ext cx="7277087" cy="646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272665"/>
                </a:solidFill>
                <a:latin typeface="Prachason Neue Mon Condensed"/>
                <a:ea typeface="Prachason Neue Mon Condensed"/>
                <a:cs typeface="Prachason Neue Mon Condensed"/>
                <a:sym typeface="Prachason Neue Mon Condensed"/>
              </a:rPr>
              <a:t>La comunicación es el proceso mediante el cual dos o más personas intercambian información, ideas, emociones o conocimientos a través de un sistema común de signos, símbolos o comportamientos.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B8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22297" y="647697"/>
            <a:ext cx="17094206" cy="9093206"/>
            <a:chOff x="0" y="0"/>
            <a:chExt cx="4502178" cy="239491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2178" cy="2394919"/>
            </a:xfrm>
            <a:custGeom>
              <a:avLst/>
              <a:gdLst/>
              <a:ahLst/>
              <a:cxnLst/>
              <a:rect r="r" b="b" t="t" l="l"/>
              <a:pathLst>
                <a:path h="2394919" w="4502178">
                  <a:moveTo>
                    <a:pt x="0" y="0"/>
                  </a:moveTo>
                  <a:lnTo>
                    <a:pt x="4502178" y="0"/>
                  </a:lnTo>
                  <a:lnTo>
                    <a:pt x="4502178" y="2394919"/>
                  </a:lnTo>
                  <a:lnTo>
                    <a:pt x="0" y="2394919"/>
                  </a:lnTo>
                  <a:close/>
                </a:path>
              </a:pathLst>
            </a:custGeom>
            <a:solidFill>
              <a:srgbClr val="FFF1E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2178" cy="24330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0">
            <a:off x="-341231" y="3165822"/>
            <a:ext cx="7296794" cy="6968934"/>
          </a:xfrm>
          <a:custGeom>
            <a:avLst/>
            <a:gdLst/>
            <a:ahLst/>
            <a:cxnLst/>
            <a:rect r="r" b="b" t="t" l="l"/>
            <a:pathLst>
              <a:path h="6968934" w="7296794">
                <a:moveTo>
                  <a:pt x="7296794" y="0"/>
                </a:moveTo>
                <a:lnTo>
                  <a:pt x="0" y="0"/>
                </a:lnTo>
                <a:lnTo>
                  <a:pt x="0" y="6968933"/>
                </a:lnTo>
                <a:lnTo>
                  <a:pt x="7296794" y="6968933"/>
                </a:lnTo>
                <a:lnTo>
                  <a:pt x="729679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828231" y="1162764"/>
            <a:ext cx="12682338" cy="1450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99"/>
              </a:lnSpc>
            </a:pPr>
            <a:r>
              <a:rPr lang="en-US" sz="8499">
                <a:solidFill>
                  <a:srgbClr val="272665"/>
                </a:solidFill>
                <a:latin typeface="Tropika"/>
                <a:ea typeface="Tropika"/>
                <a:cs typeface="Tropika"/>
                <a:sym typeface="Tropika"/>
              </a:rPr>
              <a:t>COMUNICACIÓN ASERTIVA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234813" y="2645528"/>
            <a:ext cx="10307878" cy="7641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47"/>
              </a:lnSpc>
            </a:pPr>
            <a:r>
              <a:rPr lang="en-US" sz="3819" spc="229">
                <a:solidFill>
                  <a:srgbClr val="5149A4"/>
                </a:solidFill>
                <a:latin typeface="Prachason Neue Mon Condensed"/>
                <a:ea typeface="Prachason Neue Mon Condensed"/>
                <a:cs typeface="Prachason Neue Mon Condensed"/>
                <a:sym typeface="Prachason Neue Mon Condensed"/>
              </a:rPr>
              <a:t>La comunicación asertiva es un estilo de comunicación en el que expresas tus ideas, necesidades y sentimientos de forma clara, directa y respetuosa, sin agredir a los demás y sin dejar de defender tus propios derechos.</a:t>
            </a:r>
          </a:p>
          <a:p>
            <a:pPr algn="l">
              <a:lnSpc>
                <a:spcPts val="5347"/>
              </a:lnSpc>
            </a:pPr>
          </a:p>
          <a:p>
            <a:pPr algn="l">
              <a:lnSpc>
                <a:spcPts val="5347"/>
              </a:lnSpc>
            </a:pPr>
            <a:r>
              <a:rPr lang="en-US" sz="3819" spc="229">
                <a:solidFill>
                  <a:srgbClr val="5149A4"/>
                </a:solidFill>
                <a:latin typeface="Prachason Neue Mon Condensed"/>
                <a:ea typeface="Prachason Neue Mon Condensed"/>
                <a:cs typeface="Prachason Neue Mon Condensed"/>
                <a:sym typeface="Prachason Neue Mon Condensed"/>
              </a:rPr>
              <a:t>Es el punto medio entre dos extremos:</a:t>
            </a:r>
          </a:p>
          <a:p>
            <a:pPr algn="l" marL="824598" indent="-412299" lvl="1">
              <a:lnSpc>
                <a:spcPts val="5347"/>
              </a:lnSpc>
              <a:buFont typeface="Arial"/>
              <a:buChar char="•"/>
            </a:pPr>
            <a:r>
              <a:rPr lang="en-US" sz="3819">
                <a:solidFill>
                  <a:srgbClr val="5149A4"/>
                </a:solidFill>
                <a:latin typeface="Prachason Neue Mon Condensed"/>
                <a:ea typeface="Prachason Neue Mon Condensed"/>
                <a:cs typeface="Prachason Neue Mon Condensed"/>
                <a:sym typeface="Prachason Neue Mon Condensed"/>
              </a:rPr>
              <a:t>Pasividad: no decir lo que piensas o ceder siempre.</a:t>
            </a:r>
          </a:p>
          <a:p>
            <a:pPr algn="l" marL="824598" indent="-412299" lvl="1">
              <a:lnSpc>
                <a:spcPts val="5347"/>
              </a:lnSpc>
              <a:buFont typeface="Arial"/>
              <a:buChar char="•"/>
            </a:pPr>
            <a:r>
              <a:rPr lang="en-US" sz="3819">
                <a:solidFill>
                  <a:srgbClr val="5149A4"/>
                </a:solidFill>
                <a:latin typeface="Prachason Neue Mon Condensed"/>
                <a:ea typeface="Prachason Neue Mon Condensed"/>
                <a:cs typeface="Prachason Neue Mon Condensed"/>
                <a:sym typeface="Prachason Neue Mon Condensed"/>
              </a:rPr>
              <a:t>Agresividad: imponer tus ideas sin considerar a los demás.</a:t>
            </a:r>
          </a:p>
          <a:p>
            <a:pPr algn="l">
              <a:lnSpc>
                <a:spcPts val="5347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7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4000" y="2317751"/>
            <a:ext cx="12083976" cy="7851318"/>
          </a:xfrm>
          <a:custGeom>
            <a:avLst/>
            <a:gdLst/>
            <a:ahLst/>
            <a:cxnLst/>
            <a:rect r="r" b="b" t="t" l="l"/>
            <a:pathLst>
              <a:path h="7851318" w="12083976">
                <a:moveTo>
                  <a:pt x="0" y="0"/>
                </a:moveTo>
                <a:lnTo>
                  <a:pt x="12083976" y="0"/>
                </a:lnTo>
                <a:lnTo>
                  <a:pt x="12083976" y="7851318"/>
                </a:lnTo>
                <a:lnTo>
                  <a:pt x="0" y="7851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866775"/>
            <a:ext cx="14977376" cy="1450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99"/>
              </a:lnSpc>
            </a:pPr>
            <a:r>
              <a:rPr lang="en-US" sz="8499">
                <a:solidFill>
                  <a:srgbClr val="272665"/>
                </a:solidFill>
                <a:latin typeface="Tropika"/>
                <a:ea typeface="Tropika"/>
                <a:cs typeface="Tropika"/>
                <a:sym typeface="Tropika"/>
              </a:rPr>
              <a:t>HABILIDADES DE DIALOGO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02088" y="2613368"/>
            <a:ext cx="8741912" cy="6745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29"/>
              </a:lnSpc>
            </a:pPr>
            <a:r>
              <a:rPr lang="en-US" sz="4592" spc="275">
                <a:solidFill>
                  <a:srgbClr val="272665"/>
                </a:solidFill>
                <a:latin typeface="Prachason Neue Mon Condensed"/>
                <a:ea typeface="Prachason Neue Mon Condensed"/>
                <a:cs typeface="Prachason Neue Mon Condensed"/>
                <a:sym typeface="Prachason Neue Mon Condensed"/>
              </a:rPr>
              <a:t>Las habilidades de diálogo son las capacidades que permiten mantener conversaciones efectivas, respetuosas y productivas con otras personas. Son esenciales para resolver conflictos, trabajar en equipo y construir relaciones sanas.</a:t>
            </a:r>
          </a:p>
          <a:p>
            <a:pPr algn="l">
              <a:lnSpc>
                <a:spcPts val="642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B8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22297" y="596897"/>
            <a:ext cx="17094206" cy="9042406"/>
            <a:chOff x="0" y="0"/>
            <a:chExt cx="4502178" cy="238153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2178" cy="2381539"/>
            </a:xfrm>
            <a:custGeom>
              <a:avLst/>
              <a:gdLst/>
              <a:ahLst/>
              <a:cxnLst/>
              <a:rect r="r" b="b" t="t" l="l"/>
              <a:pathLst>
                <a:path h="2381539" w="4502178">
                  <a:moveTo>
                    <a:pt x="0" y="0"/>
                  </a:moveTo>
                  <a:lnTo>
                    <a:pt x="4502178" y="0"/>
                  </a:lnTo>
                  <a:lnTo>
                    <a:pt x="4502178" y="2381539"/>
                  </a:lnTo>
                  <a:lnTo>
                    <a:pt x="0" y="2381539"/>
                  </a:lnTo>
                  <a:close/>
                </a:path>
              </a:pathLst>
            </a:custGeom>
            <a:solidFill>
              <a:srgbClr val="FFF1E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2178" cy="24196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292097"/>
            <a:ext cx="10684984" cy="108634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4011">
                <a:solidFill>
                  <a:srgbClr val="1D1C50"/>
                </a:solidFill>
                <a:latin typeface="Prachason Neue Mon Condensed"/>
                <a:ea typeface="Prachason Neue Mon Condensed"/>
                <a:cs typeface="Prachason Neue Mon Condensed"/>
                <a:sym typeface="Prachason Neue Mon Condensed"/>
              </a:rPr>
              <a:t>1. Escucha activa</a:t>
            </a:r>
          </a:p>
          <a:p>
            <a:pPr algn="l">
              <a:lnSpc>
                <a:spcPts val="5616"/>
              </a:lnSpc>
            </a:pPr>
            <a:r>
              <a:rPr lang="en-US" sz="4011">
                <a:solidFill>
                  <a:srgbClr val="1D1C50"/>
                </a:solidFill>
                <a:latin typeface="Prachason Neue Mon Condensed"/>
                <a:ea typeface="Prachason Neue Mon Condensed"/>
                <a:cs typeface="Prachason Neue Mon Condensed"/>
                <a:sym typeface="Prachason Neue Mon Condensed"/>
              </a:rPr>
              <a:t>Prestar atención real a lo que la otra persona dice, sin interrumpir y mostrando interés.</a:t>
            </a:r>
          </a:p>
          <a:p>
            <a:pPr algn="l">
              <a:lnSpc>
                <a:spcPts val="5616"/>
              </a:lnSpc>
            </a:pPr>
            <a:r>
              <a:rPr lang="en-US" sz="4011">
                <a:solidFill>
                  <a:srgbClr val="1D1C50"/>
                </a:solidFill>
                <a:latin typeface="Prachason Neue Mon Condensed"/>
                <a:ea typeface="Prachason Neue Mon Condensed"/>
                <a:cs typeface="Prachason Neue Mon Condensed"/>
                <a:sym typeface="Prachason Neue Mon Condensed"/>
              </a:rPr>
              <a:t> Incluye: contacto visual, asentir, resumir lo escuchado, hacer preguntas.</a:t>
            </a:r>
          </a:p>
          <a:p>
            <a:pPr algn="l">
              <a:lnSpc>
                <a:spcPts val="5616"/>
              </a:lnSpc>
            </a:pPr>
          </a:p>
          <a:p>
            <a:pPr algn="l">
              <a:lnSpc>
                <a:spcPts val="5616"/>
              </a:lnSpc>
            </a:pPr>
            <a:r>
              <a:rPr lang="en-US" sz="4011">
                <a:solidFill>
                  <a:srgbClr val="1D1C50"/>
                </a:solidFill>
                <a:latin typeface="Prachason Neue Mon Condensed"/>
                <a:ea typeface="Prachason Neue Mon Condensed"/>
                <a:cs typeface="Prachason Neue Mon Condensed"/>
                <a:sym typeface="Prachason Neue Mon Condensed"/>
              </a:rPr>
              <a:t>2. Claridad al expresarse</a:t>
            </a:r>
          </a:p>
          <a:p>
            <a:pPr algn="l">
              <a:lnSpc>
                <a:spcPts val="5616"/>
              </a:lnSpc>
            </a:pPr>
            <a:r>
              <a:rPr lang="en-US" sz="4011">
                <a:solidFill>
                  <a:srgbClr val="1D1C50"/>
                </a:solidFill>
                <a:latin typeface="Prachason Neue Mon Condensed"/>
                <a:ea typeface="Prachason Neue Mon Condensed"/>
                <a:cs typeface="Prachason Neue Mon Condensed"/>
                <a:sym typeface="Prachason Neue Mon Condensed"/>
              </a:rPr>
              <a:t>Comunicar ideas de forma sencilla, directa y ordenada para evitar malentendidos.</a:t>
            </a:r>
          </a:p>
          <a:p>
            <a:pPr algn="l">
              <a:lnSpc>
                <a:spcPts val="5616"/>
              </a:lnSpc>
            </a:pPr>
          </a:p>
          <a:p>
            <a:pPr algn="l">
              <a:lnSpc>
                <a:spcPts val="5616"/>
              </a:lnSpc>
            </a:pPr>
            <a:r>
              <a:rPr lang="en-US" sz="4011">
                <a:solidFill>
                  <a:srgbClr val="1D1C50"/>
                </a:solidFill>
                <a:latin typeface="Prachason Neue Mon Condensed"/>
                <a:ea typeface="Prachason Neue Mon Condensed"/>
                <a:cs typeface="Prachason Neue Mon Condensed"/>
                <a:sym typeface="Prachason Neue Mon Condensed"/>
              </a:rPr>
              <a:t>3. Asertividad</a:t>
            </a:r>
          </a:p>
          <a:p>
            <a:pPr algn="l">
              <a:lnSpc>
                <a:spcPts val="5616"/>
              </a:lnSpc>
            </a:pPr>
            <a:r>
              <a:rPr lang="en-US" sz="4011">
                <a:solidFill>
                  <a:srgbClr val="1D1C50"/>
                </a:solidFill>
                <a:latin typeface="Prachason Neue Mon Condensed"/>
                <a:ea typeface="Prachason Neue Mon Condensed"/>
                <a:cs typeface="Prachason Neue Mon Condensed"/>
                <a:sym typeface="Prachason Neue Mon Condensed"/>
              </a:rPr>
              <a:t>Decir lo que piensas o sientes con respeto, sin pasividad ni agresividad.</a:t>
            </a:r>
          </a:p>
          <a:p>
            <a:pPr algn="l">
              <a:lnSpc>
                <a:spcPts val="5616"/>
              </a:lnSpc>
            </a:pPr>
          </a:p>
          <a:p>
            <a:pPr algn="l">
              <a:lnSpc>
                <a:spcPts val="5616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533994" y="3025898"/>
            <a:ext cx="9049471" cy="7799544"/>
          </a:xfrm>
          <a:custGeom>
            <a:avLst/>
            <a:gdLst/>
            <a:ahLst/>
            <a:cxnLst/>
            <a:rect r="r" b="b" t="t" l="l"/>
            <a:pathLst>
              <a:path h="7799544" w="9049471">
                <a:moveTo>
                  <a:pt x="0" y="0"/>
                </a:moveTo>
                <a:lnTo>
                  <a:pt x="9049471" y="0"/>
                </a:lnTo>
                <a:lnTo>
                  <a:pt x="9049471" y="7799544"/>
                </a:lnTo>
                <a:lnTo>
                  <a:pt x="0" y="7799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7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05240" y="-88602"/>
            <a:ext cx="11029332" cy="1089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272665"/>
                </a:solidFill>
                <a:latin typeface="Prachason Neue Mon Condensed"/>
                <a:ea typeface="Prachason Neue Mon Condensed"/>
                <a:cs typeface="Prachason Neue Mon Condensed"/>
                <a:sym typeface="Prachason Neue Mon Condensed"/>
              </a:rPr>
              <a:t>4. Empatía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272665"/>
                </a:solidFill>
                <a:latin typeface="Prachason Neue Mon Condensed"/>
                <a:ea typeface="Prachason Neue Mon Condensed"/>
                <a:cs typeface="Prachason Neue Mon Condensed"/>
                <a:sym typeface="Prachason Neue Mon Condensed"/>
              </a:rPr>
              <a:t>Comprender las emociones y puntos de vista del otro, incluso si no estás de acuerdo.</a:t>
            </a:r>
          </a:p>
          <a:p>
            <a:pPr algn="l">
              <a:lnSpc>
                <a:spcPts val="7000"/>
              </a:lnSpc>
            </a:pP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272665"/>
                </a:solidFill>
                <a:latin typeface="Prachason Neue Mon Condensed"/>
                <a:ea typeface="Prachason Neue Mon Condensed"/>
                <a:cs typeface="Prachason Neue Mon Condensed"/>
                <a:sym typeface="Prachason Neue Mon Condensed"/>
              </a:rPr>
              <a:t>5. Gestión de emociones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272665"/>
                </a:solidFill>
                <a:latin typeface="Prachason Neue Mon Condensed"/>
                <a:ea typeface="Prachason Neue Mon Condensed"/>
                <a:cs typeface="Prachason Neue Mon Condensed"/>
                <a:sym typeface="Prachason Neue Mon Condensed"/>
              </a:rPr>
              <a:t>Regular tus propias emociones para que la conversación no se vuelva conflictiva.</a:t>
            </a:r>
          </a:p>
          <a:p>
            <a:pPr algn="l">
              <a:lnSpc>
                <a:spcPts val="7000"/>
              </a:lnSpc>
            </a:pP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272665"/>
                </a:solidFill>
                <a:latin typeface="Prachason Neue Mon Condensed"/>
                <a:ea typeface="Prachason Neue Mon Condensed"/>
                <a:cs typeface="Prachason Neue Mon Condensed"/>
                <a:sym typeface="Prachason Neue Mon Condensed"/>
              </a:rPr>
              <a:t>6. Capacidad de hacer y responder preguntas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272665"/>
                </a:solidFill>
                <a:latin typeface="Prachason Neue Mon Condensed"/>
                <a:ea typeface="Prachason Neue Mon Condensed"/>
                <a:cs typeface="Prachason Neue Mon Condensed"/>
                <a:sym typeface="Prachason Neue Mon Condensed"/>
              </a:rPr>
              <a:t>Ayuda a profundizar, aclarar ideas y mantener el flujo del diálogo.</a:t>
            </a:r>
          </a:p>
          <a:p>
            <a:pPr algn="l">
              <a:lnSpc>
                <a:spcPts val="7000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1604607" y="3113984"/>
            <a:ext cx="7173016" cy="7173016"/>
          </a:xfrm>
          <a:custGeom>
            <a:avLst/>
            <a:gdLst/>
            <a:ahLst/>
            <a:cxnLst/>
            <a:rect r="r" b="b" t="t" l="l"/>
            <a:pathLst>
              <a:path h="7173016" w="7173016">
                <a:moveTo>
                  <a:pt x="0" y="0"/>
                </a:moveTo>
                <a:lnTo>
                  <a:pt x="7173016" y="0"/>
                </a:lnTo>
                <a:lnTo>
                  <a:pt x="7173016" y="7173016"/>
                </a:lnTo>
                <a:lnTo>
                  <a:pt x="0" y="7173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B8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22297" y="647697"/>
            <a:ext cx="17094206" cy="9093206"/>
            <a:chOff x="0" y="0"/>
            <a:chExt cx="4502178" cy="239491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2178" cy="2394919"/>
            </a:xfrm>
            <a:custGeom>
              <a:avLst/>
              <a:gdLst/>
              <a:ahLst/>
              <a:cxnLst/>
              <a:rect r="r" b="b" t="t" l="l"/>
              <a:pathLst>
                <a:path h="2394919" w="4502178">
                  <a:moveTo>
                    <a:pt x="0" y="0"/>
                  </a:moveTo>
                  <a:lnTo>
                    <a:pt x="4502178" y="0"/>
                  </a:lnTo>
                  <a:lnTo>
                    <a:pt x="4502178" y="2394919"/>
                  </a:lnTo>
                  <a:lnTo>
                    <a:pt x="0" y="2394919"/>
                  </a:lnTo>
                  <a:close/>
                </a:path>
              </a:pathLst>
            </a:custGeom>
            <a:solidFill>
              <a:srgbClr val="FFF1E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2178" cy="24330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0">
            <a:off x="-737978" y="3817620"/>
            <a:ext cx="7296794" cy="6968934"/>
          </a:xfrm>
          <a:custGeom>
            <a:avLst/>
            <a:gdLst/>
            <a:ahLst/>
            <a:cxnLst/>
            <a:rect r="r" b="b" t="t" l="l"/>
            <a:pathLst>
              <a:path h="6968934" w="7296794">
                <a:moveTo>
                  <a:pt x="7296794" y="0"/>
                </a:moveTo>
                <a:lnTo>
                  <a:pt x="0" y="0"/>
                </a:lnTo>
                <a:lnTo>
                  <a:pt x="0" y="6968934"/>
                </a:lnTo>
                <a:lnTo>
                  <a:pt x="7296794" y="6968934"/>
                </a:lnTo>
                <a:lnTo>
                  <a:pt x="729679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833858" y="295272"/>
            <a:ext cx="10882645" cy="1011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07"/>
              </a:lnSpc>
            </a:pPr>
            <a:r>
              <a:rPr lang="en-US" sz="4648">
                <a:solidFill>
                  <a:srgbClr val="5149A4"/>
                </a:solidFill>
                <a:latin typeface="Prachason Neue Mon Condensed"/>
                <a:ea typeface="Prachason Neue Mon Condensed"/>
                <a:cs typeface="Prachason Neue Mon Condensed"/>
                <a:sym typeface="Prachason Neue Mon Condensed"/>
              </a:rPr>
              <a:t>7. Retroalimentación constructiva</a:t>
            </a:r>
          </a:p>
          <a:p>
            <a:pPr algn="l">
              <a:lnSpc>
                <a:spcPts val="6507"/>
              </a:lnSpc>
            </a:pPr>
            <a:r>
              <a:rPr lang="en-US" sz="4648">
                <a:solidFill>
                  <a:srgbClr val="5149A4"/>
                </a:solidFill>
                <a:latin typeface="Prachason Neue Mon Condensed"/>
                <a:ea typeface="Prachason Neue Mon Condensed"/>
                <a:cs typeface="Prachason Neue Mon Condensed"/>
                <a:sym typeface="Prachason Neue Mon Condensed"/>
              </a:rPr>
              <a:t>Dar y recibir comentarios de manera respetuosa, enfocándose en hechos y no en ataques personales.</a:t>
            </a:r>
          </a:p>
          <a:p>
            <a:pPr algn="l">
              <a:lnSpc>
                <a:spcPts val="6507"/>
              </a:lnSpc>
            </a:pPr>
          </a:p>
          <a:p>
            <a:pPr algn="l">
              <a:lnSpc>
                <a:spcPts val="6507"/>
              </a:lnSpc>
            </a:pPr>
            <a:r>
              <a:rPr lang="en-US" sz="4648">
                <a:solidFill>
                  <a:srgbClr val="5149A4"/>
                </a:solidFill>
                <a:latin typeface="Prachason Neue Mon Condensed"/>
                <a:ea typeface="Prachason Neue Mon Condensed"/>
                <a:cs typeface="Prachason Neue Mon Condensed"/>
                <a:sym typeface="Prachason Neue Mon Condensed"/>
              </a:rPr>
              <a:t>8. Flexibilidad</a:t>
            </a:r>
          </a:p>
          <a:p>
            <a:pPr algn="l">
              <a:lnSpc>
                <a:spcPts val="6507"/>
              </a:lnSpc>
            </a:pPr>
            <a:r>
              <a:rPr lang="en-US" sz="4648">
                <a:solidFill>
                  <a:srgbClr val="5149A4"/>
                </a:solidFill>
                <a:latin typeface="Prachason Neue Mon Condensed"/>
                <a:ea typeface="Prachason Neue Mon Condensed"/>
                <a:cs typeface="Prachason Neue Mon Condensed"/>
                <a:sym typeface="Prachason Neue Mon Condensed"/>
              </a:rPr>
              <a:t>Estar dispuesto a cambiar de opinión o ajustar tu postura ante argumentos válidos.</a:t>
            </a:r>
          </a:p>
          <a:p>
            <a:pPr algn="l">
              <a:lnSpc>
                <a:spcPts val="6507"/>
              </a:lnSpc>
            </a:pPr>
          </a:p>
          <a:p>
            <a:pPr algn="l">
              <a:lnSpc>
                <a:spcPts val="6507"/>
              </a:lnSpc>
            </a:pPr>
            <a:r>
              <a:rPr lang="en-US" sz="4648">
                <a:solidFill>
                  <a:srgbClr val="5149A4"/>
                </a:solidFill>
                <a:latin typeface="Prachason Neue Mon Condensed"/>
                <a:ea typeface="Prachason Neue Mon Condensed"/>
                <a:cs typeface="Prachason Neue Mon Condensed"/>
                <a:sym typeface="Prachason Neue Mon Condensed"/>
              </a:rPr>
              <a:t>9. Respeto mutuo</a:t>
            </a:r>
          </a:p>
          <a:p>
            <a:pPr algn="l">
              <a:lnSpc>
                <a:spcPts val="6507"/>
              </a:lnSpc>
            </a:pPr>
            <a:r>
              <a:rPr lang="en-US" sz="4648">
                <a:solidFill>
                  <a:srgbClr val="5149A4"/>
                </a:solidFill>
                <a:latin typeface="Prachason Neue Mon Condensed"/>
                <a:ea typeface="Prachason Neue Mon Condensed"/>
                <a:cs typeface="Prachason Neue Mon Condensed"/>
                <a:sym typeface="Prachason Neue Mon Condensed"/>
              </a:rPr>
              <a:t>Valorar las ideas del otro, evitar burlas, insultos o descalificaciones.</a:t>
            </a:r>
          </a:p>
          <a:p>
            <a:pPr algn="l">
              <a:lnSpc>
                <a:spcPts val="6507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DAG4RBLD1Qk</dc:identifier>
  <dcterms:modified xsi:type="dcterms:W3CDTF">2011-08-01T06:04:30Z</dcterms:modified>
  <cp:revision>1</cp:revision>
  <dc:title>Comunicacion del pensamiento</dc:title>
</cp:coreProperties>
</file>