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3"/>
  </p:notesMasterIdLst>
  <p:sldIdLst>
    <p:sldId id="256" r:id="rId2"/>
    <p:sldId id="312" r:id="rId3"/>
    <p:sldId id="313" r:id="rId4"/>
    <p:sldId id="314" r:id="rId5"/>
    <p:sldId id="317" r:id="rId6"/>
    <p:sldId id="315" r:id="rId7"/>
    <p:sldId id="316" r:id="rId8"/>
    <p:sldId id="318" r:id="rId9"/>
    <p:sldId id="257" r:id="rId10"/>
    <p:sldId id="258" r:id="rId11"/>
    <p:sldId id="305" r:id="rId12"/>
    <p:sldId id="298" r:id="rId13"/>
    <p:sldId id="299" r:id="rId14"/>
    <p:sldId id="300" r:id="rId15"/>
    <p:sldId id="301" r:id="rId16"/>
    <p:sldId id="302" r:id="rId17"/>
    <p:sldId id="303" r:id="rId18"/>
    <p:sldId id="304" r:id="rId19"/>
    <p:sldId id="319" r:id="rId20"/>
    <p:sldId id="295" r:id="rId21"/>
    <p:sldId id="260" r:id="rId22"/>
    <p:sldId id="297" r:id="rId23"/>
    <p:sldId id="261" r:id="rId24"/>
    <p:sldId id="306" r:id="rId25"/>
    <p:sldId id="262" r:id="rId26"/>
    <p:sldId id="263" r:id="rId27"/>
    <p:sldId id="307" r:id="rId28"/>
    <p:sldId id="308" r:id="rId29"/>
    <p:sldId id="309" r:id="rId30"/>
    <p:sldId id="310" r:id="rId31"/>
    <p:sldId id="311" r:id="rId32"/>
  </p:sldIdLst>
  <p:sldSz cx="9144000" cy="5143500" type="screen16x9"/>
  <p:notesSz cx="6858000" cy="9144000"/>
  <p:embeddedFontLst>
    <p:embeddedFont>
      <p:font typeface="Amatic SC" panose="00000500000000000000" pitchFamily="2" charset="-79"/>
      <p:regular r:id="rId34"/>
      <p:bold r:id="rId35"/>
    </p:embeddedFont>
    <p:embeddedFont>
      <p:font typeface="Caveat"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67990-DD02-4D9C-AC74-143CC29955B1}" v="2" dt="2023-10-26T18:40:42.216"/>
  </p1510:revLst>
</p1510:revInfo>
</file>

<file path=ppt/tableStyles.xml><?xml version="1.0" encoding="utf-8"?>
<a:tblStyleLst xmlns:a="http://schemas.openxmlformats.org/drawingml/2006/main" def="{D538BD12-EAE8-4576-9333-31C1577E420B}">
  <a:tblStyle styleId="{D538BD12-EAE8-4576-9333-31C1577E420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87734F6-05E5-4954-8C8A-BEEB59E1C33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5" autoAdjust="0"/>
    <p:restoredTop sz="94660"/>
  </p:normalViewPr>
  <p:slideViewPr>
    <p:cSldViewPr snapToGrid="0">
      <p:cViewPr varScale="1">
        <p:scale>
          <a:sx n="103" d="100"/>
          <a:sy n="103" d="100"/>
        </p:scale>
        <p:origin x="907"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ely Soberanes" userId="69fc31727c55e58c" providerId="LiveId" clId="{67867990-DD02-4D9C-AC74-143CC29955B1}"/>
    <pc:docChg chg="addSld delSld modSld">
      <pc:chgData name="Arely Soberanes" userId="69fc31727c55e58c" providerId="LiveId" clId="{67867990-DD02-4D9C-AC74-143CC29955B1}" dt="2023-10-26T18:41:24.405" v="4" actId="22"/>
      <pc:docMkLst>
        <pc:docMk/>
      </pc:docMkLst>
      <pc:sldChg chg="del">
        <pc:chgData name="Arely Soberanes" userId="69fc31727c55e58c" providerId="LiveId" clId="{67867990-DD02-4D9C-AC74-143CC29955B1}" dt="2023-10-26T18:14:26.032" v="0" actId="47"/>
        <pc:sldMkLst>
          <pc:docMk/>
          <pc:sldMk cId="2501472832" sldId="319"/>
        </pc:sldMkLst>
      </pc:sldChg>
      <pc:sldChg chg="addSp delSp new mod">
        <pc:chgData name="Arely Soberanes" userId="69fc31727c55e58c" providerId="LiveId" clId="{67867990-DD02-4D9C-AC74-143CC29955B1}" dt="2023-10-26T18:41:24.405" v="4" actId="22"/>
        <pc:sldMkLst>
          <pc:docMk/>
          <pc:sldMk cId="4155691145" sldId="319"/>
        </pc:sldMkLst>
        <pc:picChg chg="add">
          <ac:chgData name="Arely Soberanes" userId="69fc31727c55e58c" providerId="LiveId" clId="{67867990-DD02-4D9C-AC74-143CC29955B1}" dt="2023-10-26T18:41:24.405" v="4" actId="22"/>
          <ac:picMkLst>
            <pc:docMk/>
            <pc:sldMk cId="4155691145" sldId="319"/>
            <ac:picMk id="4" creationId="{969C5EC5-9B1C-2C06-B571-4B1FBFB0E2D5}"/>
          </ac:picMkLst>
        </pc:picChg>
        <pc:picChg chg="add del">
          <ac:chgData name="Arely Soberanes" userId="69fc31727c55e58c" providerId="LiveId" clId="{67867990-DD02-4D9C-AC74-143CC29955B1}" dt="2023-10-26T18:40:42.201" v="3" actId="478"/>
          <ac:picMkLst>
            <pc:docMk/>
            <pc:sldMk cId="4155691145" sldId="319"/>
            <ac:picMk id="1026" creationId="{79F500D1-20E3-4271-218F-4DE3608ABB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8103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 name="Google Shape;11;p2"/>
          <p:cNvPicPr preferRelativeResize="0"/>
          <p:nvPr/>
        </p:nvPicPr>
        <p:blipFill>
          <a:blip r:embed="rId3">
            <a:alphaModFix/>
          </a:blip>
          <a:stretch>
            <a:fillRect/>
          </a:stretch>
        </p:blipFill>
        <p:spPr>
          <a:xfrm>
            <a:off x="2350825" y="972913"/>
            <a:ext cx="5051951" cy="3197675"/>
          </a:xfrm>
          <a:prstGeom prst="rect">
            <a:avLst/>
          </a:prstGeom>
          <a:noFill/>
          <a:ln>
            <a:noFill/>
          </a:ln>
        </p:spPr>
      </p:pic>
      <p:sp>
        <p:nvSpPr>
          <p:cNvPr id="12" name="Google Shape;12;p2"/>
          <p:cNvSpPr txBox="1">
            <a:spLocks noGrp="1"/>
          </p:cNvSpPr>
          <p:nvPr>
            <p:ph type="ctrTitle"/>
          </p:nvPr>
        </p:nvSpPr>
        <p:spPr>
          <a:xfrm>
            <a:off x="2765775" y="1645750"/>
            <a:ext cx="4227000" cy="1431900"/>
          </a:xfrm>
          <a:prstGeom prst="rect">
            <a:avLst/>
          </a:prstGeom>
        </p:spPr>
        <p:txBody>
          <a:bodyPr spcFirstLastPara="1" wrap="square" lIns="0" tIns="0" rIns="0" bIns="0" anchor="t"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1387000" y="1933200"/>
            <a:ext cx="6241500" cy="819900"/>
          </a:xfrm>
          <a:prstGeom prst="rect">
            <a:avLst/>
          </a:prstGeom>
        </p:spPr>
        <p:txBody>
          <a:bodyPr spcFirstLastPara="1" wrap="square" lIns="0" tIns="0" rIns="0" bIns="0" anchor="ctr" anchorCtr="0">
            <a:noAutofit/>
          </a:bodyPr>
          <a:lstStyle>
            <a:lvl1pPr marL="457200" lvl="0" indent="-501650" rtl="0">
              <a:spcBef>
                <a:spcPts val="0"/>
              </a:spcBef>
              <a:spcAft>
                <a:spcPts val="0"/>
              </a:spcAft>
              <a:buSzPts val="4300"/>
              <a:buChar char="•"/>
              <a:defRPr sz="4300"/>
            </a:lvl1pPr>
            <a:lvl2pPr marL="914400" lvl="1" indent="-501650" rtl="0">
              <a:spcBef>
                <a:spcPts val="0"/>
              </a:spcBef>
              <a:spcAft>
                <a:spcPts val="0"/>
              </a:spcAft>
              <a:buSzPts val="4300"/>
              <a:buChar char="•"/>
              <a:defRPr sz="4300"/>
            </a:lvl2pPr>
            <a:lvl3pPr marL="1371600" lvl="2" indent="-501650" rtl="0">
              <a:spcBef>
                <a:spcPts val="0"/>
              </a:spcBef>
              <a:spcAft>
                <a:spcPts val="0"/>
              </a:spcAft>
              <a:buSzPts val="4300"/>
              <a:buChar char="•"/>
              <a:defRPr sz="4300"/>
            </a:lvl3pPr>
            <a:lvl4pPr marL="1828800" lvl="3" indent="-501650" rtl="0">
              <a:spcBef>
                <a:spcPts val="0"/>
              </a:spcBef>
              <a:spcAft>
                <a:spcPts val="0"/>
              </a:spcAft>
              <a:buSzPts val="4300"/>
              <a:buChar char="•"/>
              <a:defRPr sz="4300"/>
            </a:lvl4pPr>
            <a:lvl5pPr marL="2286000" lvl="4" indent="-501650" rtl="0">
              <a:spcBef>
                <a:spcPts val="0"/>
              </a:spcBef>
              <a:spcAft>
                <a:spcPts val="0"/>
              </a:spcAft>
              <a:buSzPts val="4300"/>
              <a:buChar char="•"/>
              <a:defRPr sz="4300"/>
            </a:lvl5pPr>
            <a:lvl6pPr marL="2743200" lvl="5" indent="-501650" rtl="0">
              <a:spcBef>
                <a:spcPts val="0"/>
              </a:spcBef>
              <a:spcAft>
                <a:spcPts val="0"/>
              </a:spcAft>
              <a:buSzPts val="4300"/>
              <a:buChar char="•"/>
              <a:defRPr sz="4300"/>
            </a:lvl6pPr>
            <a:lvl7pPr marL="3200400" lvl="6" indent="-501650" rtl="0">
              <a:spcBef>
                <a:spcPts val="0"/>
              </a:spcBef>
              <a:spcAft>
                <a:spcPts val="0"/>
              </a:spcAft>
              <a:buSzPts val="4300"/>
              <a:buChar char="•"/>
              <a:defRPr sz="4300"/>
            </a:lvl7pPr>
            <a:lvl8pPr marL="3657600" lvl="7" indent="-501650" rtl="0">
              <a:spcBef>
                <a:spcPts val="0"/>
              </a:spcBef>
              <a:spcAft>
                <a:spcPts val="0"/>
              </a:spcAft>
              <a:buSzPts val="4300"/>
              <a:buChar char="•"/>
              <a:defRPr sz="4300"/>
            </a:lvl8pPr>
            <a:lvl9pPr marL="4114800" lvl="8" indent="-501650">
              <a:spcBef>
                <a:spcPts val="0"/>
              </a:spcBef>
              <a:spcAft>
                <a:spcPts val="0"/>
              </a:spcAft>
              <a:buSzPts val="4300"/>
              <a:buChar char="•"/>
              <a:defRPr sz="4300"/>
            </a:lvl9pPr>
          </a:lstStyle>
          <a:p>
            <a:endParaRPr/>
          </a:p>
        </p:txBody>
      </p:sp>
      <p:sp>
        <p:nvSpPr>
          <p:cNvPr id="18" name="Google Shape;18;p4"/>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5"/>
          <p:cNvSpPr txBox="1">
            <a:spLocks noGrp="1"/>
          </p:cNvSpPr>
          <p:nvPr>
            <p:ph type="body" idx="1"/>
          </p:nvPr>
        </p:nvSpPr>
        <p:spPr>
          <a:xfrm>
            <a:off x="1411775" y="1287956"/>
            <a:ext cx="7273800" cy="32712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2" name="Google Shape;22;p5"/>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1412975" y="1287950"/>
            <a:ext cx="3530700" cy="32361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6" name="Google Shape;26;p6"/>
          <p:cNvSpPr txBox="1">
            <a:spLocks noGrp="1"/>
          </p:cNvSpPr>
          <p:nvPr>
            <p:ph type="body" idx="2"/>
          </p:nvPr>
        </p:nvSpPr>
        <p:spPr>
          <a:xfrm>
            <a:off x="5156126" y="1287950"/>
            <a:ext cx="3530700" cy="3236100"/>
          </a:xfrm>
          <a:prstGeom prst="rect">
            <a:avLst/>
          </a:prstGeom>
        </p:spPr>
        <p:txBody>
          <a:bodyPr spcFirstLastPara="1" wrap="square" lIns="0" tIns="0" rIns="0" bIns="0" anchor="t" anchorCtr="0">
            <a:noAutofit/>
          </a:bodyPr>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Google Shape;27;p6"/>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11775" y="129768"/>
            <a:ext cx="72738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2pPr>
            <a:lvl3pPr lvl="2">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3pPr>
            <a:lvl4pPr lvl="3">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4pPr>
            <a:lvl5pPr lvl="4">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5pPr>
            <a:lvl6pPr lvl="5">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6pPr>
            <a:lvl7pPr lvl="6">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7pPr>
            <a:lvl8pPr lvl="7">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8pPr>
            <a:lvl9pPr lvl="8">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411775" y="1287956"/>
            <a:ext cx="7273800" cy="3271200"/>
          </a:xfrm>
          <a:prstGeom prst="rect">
            <a:avLst/>
          </a:prstGeom>
          <a:noFill/>
          <a:ln>
            <a:noFill/>
          </a:ln>
        </p:spPr>
        <p:txBody>
          <a:bodyPr spcFirstLastPara="1" wrap="square" lIns="0" tIns="0" rIns="0" bIns="0" anchor="t" anchorCtr="0">
            <a:noAutofit/>
          </a:bodyPr>
          <a:lstStyle>
            <a:lvl1pPr marL="457200" lvl="0"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1pPr>
            <a:lvl2pPr marL="914400" lvl="1"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2pPr>
            <a:lvl3pPr marL="1371600" lvl="2"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3pPr>
            <a:lvl4pPr marL="1828800" lvl="3"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4pPr>
            <a:lvl5pPr marL="2286000" lvl="4"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5pPr>
            <a:lvl6pPr marL="2743200" lvl="5"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6pPr>
            <a:lvl7pPr marL="3200400" lvl="6"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7pPr>
            <a:lvl8pPr marL="3657600" lvl="7"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8pPr>
            <a:lvl9pPr marL="4114800" lvl="8" indent="-3683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9pPr>
          </a:lstStyle>
          <a:p>
            <a:endParaRPr/>
          </a:p>
        </p:txBody>
      </p:sp>
      <p:sp>
        <p:nvSpPr>
          <p:cNvPr id="8" name="Google Shape;8;p1"/>
          <p:cNvSpPr txBox="1">
            <a:spLocks noGrp="1"/>
          </p:cNvSpPr>
          <p:nvPr>
            <p:ph type="sldNum" idx="12"/>
          </p:nvPr>
        </p:nvSpPr>
        <p:spPr>
          <a:xfrm>
            <a:off x="8404384" y="254051"/>
            <a:ext cx="548700" cy="393600"/>
          </a:xfrm>
          <a:prstGeom prst="rect">
            <a:avLst/>
          </a:prstGeom>
          <a:noFill/>
          <a:ln>
            <a:noFill/>
          </a:ln>
        </p:spPr>
        <p:txBody>
          <a:bodyPr spcFirstLastPara="1" wrap="square" lIns="0" tIns="0" rIns="0" bIns="0" anchor="ctr" anchorCtr="0">
            <a:noAutofit/>
          </a:bodyPr>
          <a:lstStyle>
            <a:lvl1pPr lvl="0" algn="r">
              <a:buNone/>
              <a:defRPr>
                <a:solidFill>
                  <a:srgbClr val="6CC2DC"/>
                </a:solidFill>
                <a:latin typeface="Caveat"/>
                <a:ea typeface="Caveat"/>
                <a:cs typeface="Caveat"/>
                <a:sym typeface="Caveat"/>
              </a:defRPr>
            </a:lvl1pPr>
            <a:lvl2pPr lvl="1" algn="r">
              <a:buNone/>
              <a:defRPr>
                <a:solidFill>
                  <a:srgbClr val="6CC2DC"/>
                </a:solidFill>
                <a:latin typeface="Caveat"/>
                <a:ea typeface="Caveat"/>
                <a:cs typeface="Caveat"/>
                <a:sym typeface="Caveat"/>
              </a:defRPr>
            </a:lvl2pPr>
            <a:lvl3pPr lvl="2" algn="r">
              <a:buNone/>
              <a:defRPr>
                <a:solidFill>
                  <a:srgbClr val="6CC2DC"/>
                </a:solidFill>
                <a:latin typeface="Caveat"/>
                <a:ea typeface="Caveat"/>
                <a:cs typeface="Caveat"/>
                <a:sym typeface="Caveat"/>
              </a:defRPr>
            </a:lvl3pPr>
            <a:lvl4pPr lvl="3" algn="r">
              <a:buNone/>
              <a:defRPr>
                <a:solidFill>
                  <a:srgbClr val="6CC2DC"/>
                </a:solidFill>
                <a:latin typeface="Caveat"/>
                <a:ea typeface="Caveat"/>
                <a:cs typeface="Caveat"/>
                <a:sym typeface="Caveat"/>
              </a:defRPr>
            </a:lvl4pPr>
            <a:lvl5pPr lvl="4" algn="r">
              <a:buNone/>
              <a:defRPr>
                <a:solidFill>
                  <a:srgbClr val="6CC2DC"/>
                </a:solidFill>
                <a:latin typeface="Caveat"/>
                <a:ea typeface="Caveat"/>
                <a:cs typeface="Caveat"/>
                <a:sym typeface="Caveat"/>
              </a:defRPr>
            </a:lvl5pPr>
            <a:lvl6pPr lvl="5" algn="r">
              <a:buNone/>
              <a:defRPr>
                <a:solidFill>
                  <a:srgbClr val="6CC2DC"/>
                </a:solidFill>
                <a:latin typeface="Caveat"/>
                <a:ea typeface="Caveat"/>
                <a:cs typeface="Caveat"/>
                <a:sym typeface="Caveat"/>
              </a:defRPr>
            </a:lvl6pPr>
            <a:lvl7pPr lvl="6" algn="r">
              <a:buNone/>
              <a:defRPr>
                <a:solidFill>
                  <a:srgbClr val="6CC2DC"/>
                </a:solidFill>
                <a:latin typeface="Caveat"/>
                <a:ea typeface="Caveat"/>
                <a:cs typeface="Caveat"/>
                <a:sym typeface="Caveat"/>
              </a:defRPr>
            </a:lvl7pPr>
            <a:lvl8pPr lvl="7" algn="r">
              <a:buNone/>
              <a:defRPr>
                <a:solidFill>
                  <a:srgbClr val="6CC2DC"/>
                </a:solidFill>
                <a:latin typeface="Caveat"/>
                <a:ea typeface="Caveat"/>
                <a:cs typeface="Caveat"/>
                <a:sym typeface="Caveat"/>
              </a:defRPr>
            </a:lvl8pPr>
            <a:lvl9pPr lvl="8" algn="r">
              <a:buNone/>
              <a:defRPr>
                <a:solidFill>
                  <a:srgbClr val="6CC2DC"/>
                </a:solidFill>
                <a:latin typeface="Caveat"/>
                <a:ea typeface="Caveat"/>
                <a:cs typeface="Caveat"/>
                <a:sym typeface="Caveat"/>
              </a:defRPr>
            </a:lvl9pPr>
          </a:lstStyle>
          <a:p>
            <a:pPr marL="0" lvl="0" indent="0" algn="r" rtl="0">
              <a:spcBef>
                <a:spcPts val="0"/>
              </a:spcBef>
              <a:spcAft>
                <a:spcPts val="0"/>
              </a:spcAft>
              <a:buNone/>
            </a:pPr>
            <a:fld id="{00000000-1234-1234-1234-123412341234}" type="slidenum">
              <a:rPr lang="en"/>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9.png"/><Relationship Id="rId7" Type="http://schemas.openxmlformats.org/officeDocument/2006/relationships/image" Target="../media/image41.png"/><Relationship Id="rId12" Type="http://schemas.microsoft.com/office/2007/relationships/hdphoto" Target="../media/hdphoto5.wdp"/><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43.png"/><Relationship Id="rId5" Type="http://schemas.openxmlformats.org/officeDocument/2006/relationships/image" Target="../media/image4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es.wikipedia.org/wiki/Mol%C3%A9cula" TargetMode="External"/><Relationship Id="rId2" Type="http://schemas.openxmlformats.org/officeDocument/2006/relationships/hyperlink" Target="http://es.wikipedia.org/wiki/Nitr%C3%B3geno"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1"/>
          <p:cNvSpPr txBox="1">
            <a:spLocks noGrp="1"/>
          </p:cNvSpPr>
          <p:nvPr>
            <p:ph type="ctrTitle"/>
          </p:nvPr>
        </p:nvSpPr>
        <p:spPr>
          <a:xfrm>
            <a:off x="2765775" y="1645750"/>
            <a:ext cx="4227000" cy="1431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MX" dirty="0"/>
              <a:t>Función</a:t>
            </a:r>
            <a:r>
              <a:rPr lang="en" dirty="0"/>
              <a:t> </a:t>
            </a:r>
            <a:r>
              <a:rPr lang="es-MX" dirty="0"/>
              <a:t>de</a:t>
            </a:r>
            <a:r>
              <a:rPr lang="en" dirty="0"/>
              <a:t> las </a:t>
            </a:r>
            <a:r>
              <a:rPr lang="es-MX" dirty="0"/>
              <a:t>proteínas</a:t>
            </a:r>
            <a:r>
              <a:rPr lang="en" dirty="0"/>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idx="4294967295"/>
          </p:nvPr>
        </p:nvSpPr>
        <p:spPr>
          <a:xfrm>
            <a:off x="1362890" y="379651"/>
            <a:ext cx="5522542" cy="687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MX" sz="4800" dirty="0"/>
              <a:t>Función ENZIMATICA</a:t>
            </a:r>
            <a:endParaRPr sz="4800" dirty="0"/>
          </a:p>
        </p:txBody>
      </p:sp>
      <p:sp>
        <p:nvSpPr>
          <p:cNvPr id="61" name="Google Shape;61;p13"/>
          <p:cNvSpPr txBox="1">
            <a:spLocks noGrp="1"/>
          </p:cNvSpPr>
          <p:nvPr>
            <p:ph type="subTitle" idx="4294967295"/>
          </p:nvPr>
        </p:nvSpPr>
        <p:spPr>
          <a:xfrm>
            <a:off x="1362890" y="1230705"/>
            <a:ext cx="7255526" cy="2078585"/>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s-MX" sz="2000" dirty="0">
                <a:cs typeface="Arial"/>
                <a:sym typeface="Arial"/>
              </a:rPr>
              <a:t>Las proteínas con función enzimática son las más numerosas y especializadas. Actúan como biocatalizadores de las reacciones químicas del metabolismo celular.</a:t>
            </a:r>
            <a:endParaRPr lang="en-US" sz="2000" dirty="0">
              <a:cs typeface="Arial"/>
              <a:sym typeface="Arial"/>
            </a:endParaRPr>
          </a:p>
        </p:txBody>
      </p:sp>
      <p:sp>
        <p:nvSpPr>
          <p:cNvPr id="62" name="Google Shape;62;p13"/>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dirty="0"/>
          </a:p>
        </p:txBody>
      </p:sp>
      <p:pic>
        <p:nvPicPr>
          <p:cNvPr id="2" name="Imagen 1">
            <a:extLst>
              <a:ext uri="{FF2B5EF4-FFF2-40B4-BE49-F238E27FC236}">
                <a16:creationId xmlns:a16="http://schemas.microsoft.com/office/drawing/2014/main" id="{1CC16DAC-2937-4D83-B742-27F657824A99}"/>
              </a:ext>
            </a:extLst>
          </p:cNvPr>
          <p:cNvPicPr>
            <a:picLocks noChangeAspect="1"/>
          </p:cNvPicPr>
          <p:nvPr/>
        </p:nvPicPr>
        <p:blipFill>
          <a:blip r:embed="rId3"/>
          <a:stretch>
            <a:fillRect/>
          </a:stretch>
        </p:blipFill>
        <p:spPr>
          <a:xfrm>
            <a:off x="7447229" y="4549081"/>
            <a:ext cx="1914310" cy="676715"/>
          </a:xfrm>
          <a:prstGeom prst="rect">
            <a:avLst/>
          </a:prstGeom>
        </p:spPr>
      </p:pic>
      <p:pic>
        <p:nvPicPr>
          <p:cNvPr id="8" name="Imagen 7">
            <a:extLst>
              <a:ext uri="{FF2B5EF4-FFF2-40B4-BE49-F238E27FC236}">
                <a16:creationId xmlns:a16="http://schemas.microsoft.com/office/drawing/2014/main" id="{1DE415D5-8D92-4C05-BFD7-AFBB022032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2890" y="2456463"/>
            <a:ext cx="4068646" cy="2307386"/>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BBF74C-029F-4D99-A0C0-16C7E7613539}"/>
              </a:ext>
            </a:extLst>
          </p:cNvPr>
          <p:cNvSpPr>
            <a:spLocks noGrp="1"/>
          </p:cNvSpPr>
          <p:nvPr>
            <p:ph type="title"/>
          </p:nvPr>
        </p:nvSpPr>
        <p:spPr>
          <a:xfrm>
            <a:off x="387647" y="-133790"/>
            <a:ext cx="7273800" cy="857400"/>
          </a:xfrm>
        </p:spPr>
        <p:txBody>
          <a:bodyPr/>
          <a:lstStyle/>
          <a:p>
            <a:pPr algn="ctr"/>
            <a:r>
              <a:rPr lang="es-MX" sz="4800" dirty="0"/>
              <a:t>Función</a:t>
            </a:r>
            <a:r>
              <a:rPr lang="es-MX" sz="3200" dirty="0">
                <a:sym typeface="Arial"/>
              </a:rPr>
              <a:t> </a:t>
            </a:r>
            <a:r>
              <a:rPr lang="es-MX" sz="4800" dirty="0">
                <a:sym typeface="Arial"/>
              </a:rPr>
              <a:t>Estructural</a:t>
            </a:r>
            <a:endParaRPr lang="es-MX" sz="4800" dirty="0"/>
          </a:p>
        </p:txBody>
      </p:sp>
      <p:sp>
        <p:nvSpPr>
          <p:cNvPr id="3" name="Marcador de texto 2">
            <a:extLst>
              <a:ext uri="{FF2B5EF4-FFF2-40B4-BE49-F238E27FC236}">
                <a16:creationId xmlns:a16="http://schemas.microsoft.com/office/drawing/2014/main" id="{1BF5F650-5771-439C-8782-AB956FCB9D8A}"/>
              </a:ext>
            </a:extLst>
          </p:cNvPr>
          <p:cNvSpPr>
            <a:spLocks noGrp="1"/>
          </p:cNvSpPr>
          <p:nvPr>
            <p:ph type="body" idx="1"/>
          </p:nvPr>
        </p:nvSpPr>
        <p:spPr>
          <a:xfrm>
            <a:off x="1017861" y="1131052"/>
            <a:ext cx="5185600" cy="3020582"/>
          </a:xfrm>
        </p:spPr>
        <p:txBody>
          <a:bodyPr/>
          <a:lstStyle/>
          <a:p>
            <a:pPr algn="just">
              <a:buFont typeface="Wingdings" panose="05000000000000000000" pitchFamily="2" charset="2"/>
              <a:buChar char="Y"/>
            </a:pPr>
            <a:r>
              <a:rPr lang="es-MX" dirty="0"/>
              <a:t>Algunas proteínas constituyen estructuras celulares:</a:t>
            </a:r>
          </a:p>
          <a:p>
            <a:pPr algn="just">
              <a:buFont typeface="Wingdings" panose="05000000000000000000" pitchFamily="2" charset="2"/>
              <a:buChar char="ü"/>
            </a:pPr>
            <a:r>
              <a:rPr lang="es-MX" dirty="0"/>
              <a:t>Ciertas glucoproteínas forman parte de las membranas celulares.</a:t>
            </a:r>
          </a:p>
          <a:p>
            <a:pPr algn="just">
              <a:buFont typeface="Wingdings" panose="05000000000000000000" pitchFamily="2" charset="2"/>
              <a:buChar char="ü"/>
            </a:pPr>
            <a:r>
              <a:rPr lang="es-MX" dirty="0"/>
              <a:t>Las histonas, forman parte de los cromosomas que regulan la expresión de los genes.</a:t>
            </a:r>
          </a:p>
          <a:p>
            <a:pPr algn="just">
              <a:buFont typeface="Wingdings" panose="05000000000000000000" pitchFamily="2" charset="2"/>
              <a:buChar char="Y"/>
            </a:pPr>
            <a:r>
              <a:rPr lang="es-MX" dirty="0"/>
              <a:t>Otras proteínas confieren elasticidad y resistencia a órganos y tejidos.</a:t>
            </a:r>
          </a:p>
        </p:txBody>
      </p:sp>
      <p:sp>
        <p:nvSpPr>
          <p:cNvPr id="4" name="Marcador de número de diapositiva 3">
            <a:extLst>
              <a:ext uri="{FF2B5EF4-FFF2-40B4-BE49-F238E27FC236}">
                <a16:creationId xmlns:a16="http://schemas.microsoft.com/office/drawing/2014/main" id="{1B648202-0A9D-4532-AE6F-B0F4F3110B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11</a:t>
            </a:fld>
            <a:endParaRPr lang="es-MX" dirty="0"/>
          </a:p>
        </p:txBody>
      </p:sp>
      <p:pic>
        <p:nvPicPr>
          <p:cNvPr id="5" name="Imagen 4">
            <a:extLst>
              <a:ext uri="{FF2B5EF4-FFF2-40B4-BE49-F238E27FC236}">
                <a16:creationId xmlns:a16="http://schemas.microsoft.com/office/drawing/2014/main" id="{A398DFA8-55BE-4E1F-9AE2-E8796A1E0569}"/>
              </a:ext>
            </a:extLst>
          </p:cNvPr>
          <p:cNvPicPr>
            <a:picLocks noChangeAspect="1"/>
          </p:cNvPicPr>
          <p:nvPr/>
        </p:nvPicPr>
        <p:blipFill>
          <a:blip r:embed="rId2"/>
          <a:stretch>
            <a:fillRect/>
          </a:stretch>
        </p:blipFill>
        <p:spPr>
          <a:xfrm>
            <a:off x="-167172" y="4559077"/>
            <a:ext cx="1914310" cy="676715"/>
          </a:xfrm>
          <a:prstGeom prst="rect">
            <a:avLst/>
          </a:prstGeom>
        </p:spPr>
      </p:pic>
      <p:pic>
        <p:nvPicPr>
          <p:cNvPr id="8194" name="Picture 2" descr="Membrana plasmática » Blog de Biología">
            <a:extLst>
              <a:ext uri="{FF2B5EF4-FFF2-40B4-BE49-F238E27FC236}">
                <a16:creationId xmlns:a16="http://schemas.microsoft.com/office/drawing/2014/main" id="{6A19EF85-656D-4090-AE16-46D4A63DE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912" y="891754"/>
            <a:ext cx="2749088" cy="14295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D20B4872-D10F-45B2-B542-C81FF7C87441}"/>
              </a:ext>
            </a:extLst>
          </p:cNvPr>
          <p:cNvPicPr>
            <a:picLocks noChangeAspect="1"/>
          </p:cNvPicPr>
          <p:nvPr/>
        </p:nvPicPr>
        <p:blipFill>
          <a:blip r:embed="rId4"/>
          <a:stretch>
            <a:fillRect/>
          </a:stretch>
        </p:blipFill>
        <p:spPr>
          <a:xfrm>
            <a:off x="6394912" y="2565384"/>
            <a:ext cx="2749088" cy="2502158"/>
          </a:xfrm>
          <a:prstGeom prst="rect">
            <a:avLst/>
          </a:prstGeom>
          <a:ln>
            <a:solidFill>
              <a:schemeClr val="tx1"/>
            </a:solidFill>
          </a:ln>
        </p:spPr>
      </p:pic>
    </p:spTree>
    <p:extLst>
      <p:ext uri="{BB962C8B-B14F-4D97-AF65-F5344CB8AC3E}">
        <p14:creationId xmlns:p14="http://schemas.microsoft.com/office/powerpoint/2010/main" val="228542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46F60-A160-4AB0-9996-25457644A399}"/>
              </a:ext>
            </a:extLst>
          </p:cNvPr>
          <p:cNvSpPr>
            <a:spLocks noGrp="1"/>
          </p:cNvSpPr>
          <p:nvPr>
            <p:ph type="title"/>
          </p:nvPr>
        </p:nvSpPr>
        <p:spPr/>
        <p:txBody>
          <a:bodyPr/>
          <a:lstStyle/>
          <a:p>
            <a:pPr algn="ctr"/>
            <a:r>
              <a:rPr lang="es-MX" sz="4800" dirty="0"/>
              <a:t>Función HORMONAL</a:t>
            </a:r>
          </a:p>
        </p:txBody>
      </p:sp>
      <p:sp>
        <p:nvSpPr>
          <p:cNvPr id="3" name="Marcador de texto 2">
            <a:extLst>
              <a:ext uri="{FF2B5EF4-FFF2-40B4-BE49-F238E27FC236}">
                <a16:creationId xmlns:a16="http://schemas.microsoft.com/office/drawing/2014/main" id="{B77E99D7-DB7F-4C02-8521-BE03DDC1A835}"/>
              </a:ext>
            </a:extLst>
          </p:cNvPr>
          <p:cNvSpPr>
            <a:spLocks noGrp="1"/>
          </p:cNvSpPr>
          <p:nvPr>
            <p:ph type="body" idx="1"/>
          </p:nvPr>
        </p:nvSpPr>
        <p:spPr>
          <a:xfrm>
            <a:off x="480274" y="1118000"/>
            <a:ext cx="4568401" cy="2710738"/>
          </a:xfrm>
        </p:spPr>
        <p:txBody>
          <a:bodyPr/>
          <a:lstStyle/>
          <a:p>
            <a:pPr marL="88900" indent="0" algn="just">
              <a:buNone/>
            </a:pPr>
            <a:r>
              <a:rPr lang="es-MX" sz="2000" dirty="0">
                <a:cs typeface="Arial"/>
                <a:sym typeface="Arial"/>
              </a:rPr>
              <a:t>Algunas proteínas funcionan como mensajeros de señales hormonales, generando una respuesta en los órganos blanco</a:t>
            </a:r>
          </a:p>
          <a:p>
            <a:pPr marL="88900" indent="0" algn="just">
              <a:buNone/>
            </a:pPr>
            <a:r>
              <a:rPr lang="es-MX" sz="2000" dirty="0">
                <a:cs typeface="Arial"/>
                <a:sym typeface="Arial"/>
              </a:rPr>
              <a:t>Algunas hormonas son de naturaleza proteica, como la insulina y el glucagón (que regulan los niveles de glucosa en sangre) o las hormonas segregadas por la hipófisis como la del crecimiento (que regula la síntesis de corticosteroides) o la calcitonina (que regula el metabolismo del calcio).</a:t>
            </a:r>
          </a:p>
          <a:p>
            <a:endParaRPr lang="es-MX" dirty="0"/>
          </a:p>
        </p:txBody>
      </p:sp>
      <p:sp>
        <p:nvSpPr>
          <p:cNvPr id="4" name="Marcador de número de diapositiva 3">
            <a:extLst>
              <a:ext uri="{FF2B5EF4-FFF2-40B4-BE49-F238E27FC236}">
                <a16:creationId xmlns:a16="http://schemas.microsoft.com/office/drawing/2014/main" id="{09E435A5-414D-4F82-8D0B-A62C31894C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12</a:t>
            </a:fld>
            <a:endParaRPr lang="es-MX" dirty="0"/>
          </a:p>
        </p:txBody>
      </p:sp>
      <p:pic>
        <p:nvPicPr>
          <p:cNvPr id="5" name="Imagen 4">
            <a:extLst>
              <a:ext uri="{FF2B5EF4-FFF2-40B4-BE49-F238E27FC236}">
                <a16:creationId xmlns:a16="http://schemas.microsoft.com/office/drawing/2014/main" id="{ABF15AB3-7480-4502-AF2E-49898E8468F0}"/>
              </a:ext>
            </a:extLst>
          </p:cNvPr>
          <p:cNvPicPr>
            <a:picLocks noChangeAspect="1"/>
          </p:cNvPicPr>
          <p:nvPr/>
        </p:nvPicPr>
        <p:blipFill>
          <a:blip r:embed="rId2"/>
          <a:stretch>
            <a:fillRect/>
          </a:stretch>
        </p:blipFill>
        <p:spPr>
          <a:xfrm>
            <a:off x="7447229" y="4675374"/>
            <a:ext cx="1914310" cy="676715"/>
          </a:xfrm>
          <a:prstGeom prst="rect">
            <a:avLst/>
          </a:prstGeom>
        </p:spPr>
      </p:pic>
      <p:pic>
        <p:nvPicPr>
          <p:cNvPr id="6" name="Imagen 5">
            <a:extLst>
              <a:ext uri="{FF2B5EF4-FFF2-40B4-BE49-F238E27FC236}">
                <a16:creationId xmlns:a16="http://schemas.microsoft.com/office/drawing/2014/main" id="{00E29696-5729-43BF-815F-09E3B8048E9C}"/>
              </a:ext>
            </a:extLst>
          </p:cNvPr>
          <p:cNvPicPr>
            <a:picLocks noChangeAspect="1"/>
          </p:cNvPicPr>
          <p:nvPr/>
        </p:nvPicPr>
        <p:blipFill rotWithShape="1">
          <a:blip r:embed="rId3">
            <a:extLst>
              <a:ext uri="{28A0092B-C50C-407E-A947-70E740481C1C}">
                <a14:useLocalDpi xmlns:a14="http://schemas.microsoft.com/office/drawing/2010/main" val="0"/>
              </a:ext>
            </a:extLst>
          </a:blip>
          <a:srcRect t="11608" b="4702"/>
          <a:stretch/>
        </p:blipFill>
        <p:spPr bwMode="auto">
          <a:xfrm>
            <a:off x="5550408" y="987168"/>
            <a:ext cx="3483864" cy="2902704"/>
          </a:xfrm>
          <a:prstGeom prst="rect">
            <a:avLst/>
          </a:prstGeom>
          <a:noFill/>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CD1D625B-107A-4CC4-8E31-0B919F46D0A5}"/>
              </a:ext>
            </a:extLst>
          </p:cNvPr>
          <p:cNvSpPr txBox="1"/>
          <p:nvPr/>
        </p:nvSpPr>
        <p:spPr>
          <a:xfrm>
            <a:off x="1411775" y="4229389"/>
            <a:ext cx="4230055" cy="523220"/>
          </a:xfrm>
          <a:prstGeom prst="rect">
            <a:avLst/>
          </a:prstGeom>
          <a:noFill/>
        </p:spPr>
        <p:txBody>
          <a:bodyPr wrap="square" rtlCol="0">
            <a:spAutoFit/>
          </a:bodyPr>
          <a:lstStyle/>
          <a:p>
            <a:r>
              <a:rPr lang="es-MX" b="1" dirty="0"/>
              <a:t>Corticosteroides</a:t>
            </a:r>
            <a:r>
              <a:rPr lang="es-MX" dirty="0"/>
              <a:t>: Regulan el artritis, inflamación de los intestinos, el asma, las alergias…</a:t>
            </a:r>
          </a:p>
        </p:txBody>
      </p:sp>
    </p:spTree>
    <p:extLst>
      <p:ext uri="{BB962C8B-B14F-4D97-AF65-F5344CB8AC3E}">
        <p14:creationId xmlns:p14="http://schemas.microsoft.com/office/powerpoint/2010/main" val="259313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EC4585-C4E0-474A-BC91-E499E764FA40}"/>
              </a:ext>
            </a:extLst>
          </p:cNvPr>
          <p:cNvSpPr>
            <a:spLocks noGrp="1"/>
          </p:cNvSpPr>
          <p:nvPr>
            <p:ph type="title"/>
          </p:nvPr>
        </p:nvSpPr>
        <p:spPr/>
        <p:txBody>
          <a:bodyPr/>
          <a:lstStyle/>
          <a:p>
            <a:pPr algn="ctr"/>
            <a:r>
              <a:rPr lang="es-MX" sz="4800" dirty="0"/>
              <a:t>Función</a:t>
            </a:r>
            <a:r>
              <a:rPr lang="es-MX" dirty="0"/>
              <a:t> </a:t>
            </a:r>
            <a:r>
              <a:rPr lang="es-MX" sz="4800" dirty="0"/>
              <a:t>REGULADORA</a:t>
            </a:r>
          </a:p>
        </p:txBody>
      </p:sp>
      <p:sp>
        <p:nvSpPr>
          <p:cNvPr id="3" name="Marcador de texto 2">
            <a:extLst>
              <a:ext uri="{FF2B5EF4-FFF2-40B4-BE49-F238E27FC236}">
                <a16:creationId xmlns:a16="http://schemas.microsoft.com/office/drawing/2014/main" id="{3873B2F9-E172-4B3B-A7B8-742137DA19C8}"/>
              </a:ext>
            </a:extLst>
          </p:cNvPr>
          <p:cNvSpPr>
            <a:spLocks noGrp="1"/>
          </p:cNvSpPr>
          <p:nvPr>
            <p:ph type="body" idx="1"/>
          </p:nvPr>
        </p:nvSpPr>
        <p:spPr>
          <a:xfrm>
            <a:off x="1274615" y="1214804"/>
            <a:ext cx="7273800" cy="3271200"/>
          </a:xfrm>
        </p:spPr>
        <p:txBody>
          <a:bodyPr/>
          <a:lstStyle/>
          <a:p>
            <a:pPr marL="88900" indent="0" algn="just">
              <a:buNone/>
            </a:pPr>
            <a:r>
              <a:rPr lang="es-MX" sz="2000" dirty="0">
                <a:cs typeface="Arial"/>
              </a:rPr>
              <a:t>La proteína reguladora se encuentra estrechamente vinculada con la función en las defensas de las proteínas.</a:t>
            </a:r>
          </a:p>
          <a:p>
            <a:pPr marL="88900" indent="0" algn="just">
              <a:buNone/>
            </a:pPr>
            <a:r>
              <a:rPr lang="es-MX" sz="2000" dirty="0">
                <a:cs typeface="Arial"/>
              </a:rPr>
              <a:t>-Algunas proteínas regulan la expresión de ciertos genes y otras regulan la división celular (como la ciclina).</a:t>
            </a:r>
          </a:p>
          <a:p>
            <a:pPr marL="88900" indent="0" algn="just">
              <a:buNone/>
            </a:pPr>
            <a:endParaRPr lang="es-MX" dirty="0"/>
          </a:p>
        </p:txBody>
      </p:sp>
      <p:sp>
        <p:nvSpPr>
          <p:cNvPr id="4" name="Marcador de número de diapositiva 3">
            <a:extLst>
              <a:ext uri="{FF2B5EF4-FFF2-40B4-BE49-F238E27FC236}">
                <a16:creationId xmlns:a16="http://schemas.microsoft.com/office/drawing/2014/main" id="{82026208-745D-4051-8D07-C6BC51265A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13</a:t>
            </a:fld>
            <a:endParaRPr lang="es-MX" dirty="0"/>
          </a:p>
        </p:txBody>
      </p:sp>
      <p:pic>
        <p:nvPicPr>
          <p:cNvPr id="5" name="Imagen 4">
            <a:extLst>
              <a:ext uri="{FF2B5EF4-FFF2-40B4-BE49-F238E27FC236}">
                <a16:creationId xmlns:a16="http://schemas.microsoft.com/office/drawing/2014/main" id="{147F660B-25B6-4470-8302-E9EE146A4563}"/>
              </a:ext>
            </a:extLst>
          </p:cNvPr>
          <p:cNvPicPr>
            <a:picLocks noChangeAspect="1"/>
          </p:cNvPicPr>
          <p:nvPr/>
        </p:nvPicPr>
        <p:blipFill>
          <a:blip r:embed="rId2"/>
          <a:stretch>
            <a:fillRect/>
          </a:stretch>
        </p:blipFill>
        <p:spPr>
          <a:xfrm>
            <a:off x="7447229" y="4551091"/>
            <a:ext cx="1914310" cy="676715"/>
          </a:xfrm>
          <a:prstGeom prst="rect">
            <a:avLst/>
          </a:prstGeom>
        </p:spPr>
      </p:pic>
      <p:pic>
        <p:nvPicPr>
          <p:cNvPr id="6" name="Imagen 5">
            <a:extLst>
              <a:ext uri="{FF2B5EF4-FFF2-40B4-BE49-F238E27FC236}">
                <a16:creationId xmlns:a16="http://schemas.microsoft.com/office/drawing/2014/main" id="{706A2B01-18FF-4FEF-ABD0-D3F3E2D3D7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774" y="2553701"/>
            <a:ext cx="5254201" cy="2589799"/>
          </a:xfrm>
          <a:prstGeom prst="rect">
            <a:avLst/>
          </a:prstGeom>
          <a:noFill/>
        </p:spPr>
      </p:pic>
    </p:spTree>
    <p:extLst>
      <p:ext uri="{BB962C8B-B14F-4D97-AF65-F5344CB8AC3E}">
        <p14:creationId xmlns:p14="http://schemas.microsoft.com/office/powerpoint/2010/main" val="249143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15410-C961-46C8-9BB5-52F40E6325F7}"/>
              </a:ext>
            </a:extLst>
          </p:cNvPr>
          <p:cNvSpPr>
            <a:spLocks noGrp="1"/>
          </p:cNvSpPr>
          <p:nvPr>
            <p:ph type="title"/>
          </p:nvPr>
        </p:nvSpPr>
        <p:spPr/>
        <p:txBody>
          <a:bodyPr/>
          <a:lstStyle/>
          <a:p>
            <a:pPr algn="ctr"/>
            <a:r>
              <a:rPr lang="es-MX" sz="4800" dirty="0"/>
              <a:t>Función</a:t>
            </a:r>
            <a:r>
              <a:rPr lang="es-MX" dirty="0"/>
              <a:t> </a:t>
            </a:r>
            <a:r>
              <a:rPr lang="es-MX" sz="4800" dirty="0"/>
              <a:t>HOMEOSTATICA</a:t>
            </a:r>
          </a:p>
        </p:txBody>
      </p:sp>
      <p:sp>
        <p:nvSpPr>
          <p:cNvPr id="3" name="Marcador de texto 2">
            <a:extLst>
              <a:ext uri="{FF2B5EF4-FFF2-40B4-BE49-F238E27FC236}">
                <a16:creationId xmlns:a16="http://schemas.microsoft.com/office/drawing/2014/main" id="{A7F6543A-6216-4640-B691-EBC53094AB0A}"/>
              </a:ext>
            </a:extLst>
          </p:cNvPr>
          <p:cNvSpPr>
            <a:spLocks noGrp="1"/>
          </p:cNvSpPr>
          <p:nvPr>
            <p:ph type="body" idx="1"/>
          </p:nvPr>
        </p:nvSpPr>
        <p:spPr>
          <a:xfrm>
            <a:off x="1411775" y="1205660"/>
            <a:ext cx="7273800" cy="1283794"/>
          </a:xfrm>
        </p:spPr>
        <p:txBody>
          <a:bodyPr/>
          <a:lstStyle/>
          <a:p>
            <a:pPr marL="88900" indent="0" algn="just">
              <a:buNone/>
            </a:pPr>
            <a:r>
              <a:rPr lang="es-MX" sz="2000" dirty="0"/>
              <a:t>Algunas proteínas mantienen el equilibrio osmótico y actúan junto con otros sistemas amortiguadores para mantener constante el pH del medio interno. También regulan la cantidad del agua.</a:t>
            </a:r>
          </a:p>
        </p:txBody>
      </p:sp>
      <p:sp>
        <p:nvSpPr>
          <p:cNvPr id="4" name="Marcador de número de diapositiva 3">
            <a:extLst>
              <a:ext uri="{FF2B5EF4-FFF2-40B4-BE49-F238E27FC236}">
                <a16:creationId xmlns:a16="http://schemas.microsoft.com/office/drawing/2014/main" id="{841482DC-7B42-4901-AE00-219696C7CC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14</a:t>
            </a:fld>
            <a:endParaRPr lang="es-MX" dirty="0"/>
          </a:p>
        </p:txBody>
      </p:sp>
      <p:pic>
        <p:nvPicPr>
          <p:cNvPr id="5" name="Imagen 4">
            <a:extLst>
              <a:ext uri="{FF2B5EF4-FFF2-40B4-BE49-F238E27FC236}">
                <a16:creationId xmlns:a16="http://schemas.microsoft.com/office/drawing/2014/main" id="{DAB023A0-D880-4433-A309-80A14D276FFC}"/>
              </a:ext>
            </a:extLst>
          </p:cNvPr>
          <p:cNvPicPr>
            <a:picLocks noChangeAspect="1"/>
          </p:cNvPicPr>
          <p:nvPr/>
        </p:nvPicPr>
        <p:blipFill>
          <a:blip r:embed="rId2"/>
          <a:stretch>
            <a:fillRect/>
          </a:stretch>
        </p:blipFill>
        <p:spPr>
          <a:xfrm>
            <a:off x="7447229" y="4551091"/>
            <a:ext cx="1914310" cy="676715"/>
          </a:xfrm>
          <a:prstGeom prst="rect">
            <a:avLst/>
          </a:prstGeom>
        </p:spPr>
      </p:pic>
      <p:pic>
        <p:nvPicPr>
          <p:cNvPr id="6" name="Imagen 5" descr="Funciones de las proteinas: Función Homeostática">
            <a:extLst>
              <a:ext uri="{FF2B5EF4-FFF2-40B4-BE49-F238E27FC236}">
                <a16:creationId xmlns:a16="http://schemas.microsoft.com/office/drawing/2014/main" id="{D41017B6-1668-4F98-9CC3-F031E8B5BF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01" y="2419350"/>
            <a:ext cx="3259074" cy="2712521"/>
          </a:xfrm>
          <a:prstGeom prst="rect">
            <a:avLst/>
          </a:prstGeom>
          <a:noFill/>
          <a:ln>
            <a:noFill/>
          </a:ln>
        </p:spPr>
      </p:pic>
      <p:sp>
        <p:nvSpPr>
          <p:cNvPr id="7" name="AutoShape 2" descr="Un secreto de belleza? El equilibrio osmótico - Farmacia Montané">
            <a:extLst>
              <a:ext uri="{FF2B5EF4-FFF2-40B4-BE49-F238E27FC236}">
                <a16:creationId xmlns:a16="http://schemas.microsoft.com/office/drawing/2014/main" id="{80BCBAE3-BFC1-4857-B940-2E14663FEC3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Imagen 7">
            <a:extLst>
              <a:ext uri="{FF2B5EF4-FFF2-40B4-BE49-F238E27FC236}">
                <a16:creationId xmlns:a16="http://schemas.microsoft.com/office/drawing/2014/main" id="{3FF27F39-A7CB-4589-9688-F5FAF51E06D8}"/>
              </a:ext>
            </a:extLst>
          </p:cNvPr>
          <p:cNvPicPr>
            <a:picLocks noChangeAspect="1"/>
          </p:cNvPicPr>
          <p:nvPr/>
        </p:nvPicPr>
        <p:blipFill>
          <a:blip r:embed="rId4"/>
          <a:stretch>
            <a:fillRect/>
          </a:stretch>
        </p:blipFill>
        <p:spPr>
          <a:xfrm>
            <a:off x="5249002" y="1933241"/>
            <a:ext cx="3704082" cy="2011293"/>
          </a:xfrm>
          <a:prstGeom prst="rect">
            <a:avLst/>
          </a:prstGeom>
        </p:spPr>
      </p:pic>
    </p:spTree>
    <p:extLst>
      <p:ext uri="{BB962C8B-B14F-4D97-AF65-F5344CB8AC3E}">
        <p14:creationId xmlns:p14="http://schemas.microsoft.com/office/powerpoint/2010/main" val="327716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A1ADE7-0AAA-418D-B042-06CD37D585C9}"/>
              </a:ext>
            </a:extLst>
          </p:cNvPr>
          <p:cNvSpPr>
            <a:spLocks noGrp="1"/>
          </p:cNvSpPr>
          <p:nvPr>
            <p:ph type="title"/>
          </p:nvPr>
        </p:nvSpPr>
        <p:spPr>
          <a:xfrm>
            <a:off x="780839" y="50439"/>
            <a:ext cx="7273800" cy="857400"/>
          </a:xfrm>
        </p:spPr>
        <p:txBody>
          <a:bodyPr/>
          <a:lstStyle/>
          <a:p>
            <a:pPr algn="ctr"/>
            <a:r>
              <a:rPr lang="es-MX" sz="4800" dirty="0"/>
              <a:t>Función</a:t>
            </a:r>
            <a:r>
              <a:rPr lang="es-MX" dirty="0"/>
              <a:t> </a:t>
            </a:r>
            <a:r>
              <a:rPr lang="es-MX" sz="4800" dirty="0"/>
              <a:t>DEFENSIVA</a:t>
            </a:r>
          </a:p>
        </p:txBody>
      </p:sp>
      <p:sp>
        <p:nvSpPr>
          <p:cNvPr id="3" name="Marcador de texto 2">
            <a:extLst>
              <a:ext uri="{FF2B5EF4-FFF2-40B4-BE49-F238E27FC236}">
                <a16:creationId xmlns:a16="http://schemas.microsoft.com/office/drawing/2014/main" id="{327AF125-2A6B-40DB-BE5F-F26AD55A5EA9}"/>
              </a:ext>
            </a:extLst>
          </p:cNvPr>
          <p:cNvSpPr>
            <a:spLocks noGrp="1"/>
          </p:cNvSpPr>
          <p:nvPr>
            <p:ph type="body" idx="1"/>
          </p:nvPr>
        </p:nvSpPr>
        <p:spPr>
          <a:xfrm>
            <a:off x="562547" y="987168"/>
            <a:ext cx="8123028" cy="2154522"/>
          </a:xfrm>
        </p:spPr>
        <p:txBody>
          <a:bodyPr/>
          <a:lstStyle/>
          <a:p>
            <a:pPr marL="88900" indent="0" algn="just">
              <a:buNone/>
            </a:pPr>
            <a:r>
              <a:rPr lang="es-MX" sz="2000" b="1" i="1" u="sng" dirty="0"/>
              <a:t>Las inmunoglobulinas </a:t>
            </a:r>
            <a:r>
              <a:rPr lang="es-MX" sz="2000" dirty="0"/>
              <a:t>son proteínas producidas por linfocitos B, e implicadas en la defensa del organismo. Actúan como anticuerpos frente a posibles antígenos.</a:t>
            </a:r>
          </a:p>
          <a:p>
            <a:pPr marL="88900" indent="0" algn="just">
              <a:buNone/>
            </a:pPr>
            <a:r>
              <a:rPr lang="es-MX" sz="2000" b="1" i="1" u="sng" dirty="0"/>
              <a:t>La trombina</a:t>
            </a:r>
            <a:r>
              <a:rPr lang="es-MX" sz="2000" dirty="0"/>
              <a:t> y el </a:t>
            </a:r>
            <a:r>
              <a:rPr lang="es-MX" sz="2000" b="1" i="1" u="sng" dirty="0"/>
              <a:t>fibrinógeno</a:t>
            </a:r>
            <a:r>
              <a:rPr lang="es-MX" sz="2000" dirty="0"/>
              <a:t> contribuyen a la formación de coágulos sanguíneos para evitar hemorragias.</a:t>
            </a:r>
          </a:p>
          <a:p>
            <a:pPr marL="88900" indent="0" algn="just">
              <a:buNone/>
            </a:pPr>
            <a:r>
              <a:rPr lang="es-MX" sz="2000" b="1" i="1" u="sng" dirty="0"/>
              <a:t>Las mucinas </a:t>
            </a:r>
            <a:r>
              <a:rPr lang="es-MX" sz="2000" dirty="0"/>
              <a:t>tienen efecto germicida y protegen a las mucosas.</a:t>
            </a:r>
          </a:p>
          <a:p>
            <a:pPr marL="88900" indent="0" algn="just">
              <a:buNone/>
            </a:pPr>
            <a:r>
              <a:rPr lang="es-MX" sz="2000" dirty="0"/>
              <a:t>Algunas toxinas bacterianas, como la del botulismo, o venenos de serpientes, son proteínas fabricadas con funciones defensivas.</a:t>
            </a:r>
          </a:p>
          <a:p>
            <a:pPr marL="88900" indent="0">
              <a:buNone/>
            </a:pPr>
            <a:endParaRPr lang="es-MX" dirty="0"/>
          </a:p>
        </p:txBody>
      </p:sp>
      <p:sp>
        <p:nvSpPr>
          <p:cNvPr id="4" name="Marcador de número de diapositiva 3">
            <a:extLst>
              <a:ext uri="{FF2B5EF4-FFF2-40B4-BE49-F238E27FC236}">
                <a16:creationId xmlns:a16="http://schemas.microsoft.com/office/drawing/2014/main" id="{85D5FC0C-1DED-480B-A051-755934DC6A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15</a:t>
            </a:fld>
            <a:endParaRPr lang="es-MX" dirty="0"/>
          </a:p>
        </p:txBody>
      </p:sp>
      <p:pic>
        <p:nvPicPr>
          <p:cNvPr id="5" name="Imagen 4">
            <a:extLst>
              <a:ext uri="{FF2B5EF4-FFF2-40B4-BE49-F238E27FC236}">
                <a16:creationId xmlns:a16="http://schemas.microsoft.com/office/drawing/2014/main" id="{B7AD935C-D9BB-41ED-9AC0-A51421F2DDDE}"/>
              </a:ext>
            </a:extLst>
          </p:cNvPr>
          <p:cNvPicPr>
            <a:picLocks noChangeAspect="1"/>
          </p:cNvPicPr>
          <p:nvPr/>
        </p:nvPicPr>
        <p:blipFill>
          <a:blip r:embed="rId2"/>
          <a:stretch>
            <a:fillRect/>
          </a:stretch>
        </p:blipFill>
        <p:spPr>
          <a:xfrm>
            <a:off x="7546765" y="4551091"/>
            <a:ext cx="1914310" cy="676715"/>
          </a:xfrm>
          <a:prstGeom prst="rect">
            <a:avLst/>
          </a:prstGeom>
        </p:spPr>
      </p:pic>
      <p:pic>
        <p:nvPicPr>
          <p:cNvPr id="6" name="Imagen 5" descr="Diagrama&#10;&#10;Descripción generada automáticamente">
            <a:extLst>
              <a:ext uri="{FF2B5EF4-FFF2-40B4-BE49-F238E27FC236}">
                <a16:creationId xmlns:a16="http://schemas.microsoft.com/office/drawing/2014/main" id="{EDF5E468-0E65-436C-BEDC-7B56406ECC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547" y="3300349"/>
            <a:ext cx="2994469" cy="1836329"/>
          </a:xfrm>
          <a:prstGeom prst="rect">
            <a:avLst/>
          </a:prstGeom>
          <a:noFill/>
          <a:ln>
            <a:noFill/>
          </a:ln>
        </p:spPr>
      </p:pic>
      <p:pic>
        <p:nvPicPr>
          <p:cNvPr id="7" name="Imagen 6" descr="Laboratorio Clinico Hormonal Betel C.A - Entre los exámenes de inmunología  disponibles en Laboratorio Clinico Hormonal Betel C.A se encuentran los de  #INMUNOGLOBULINAS, de las que existen 5 tipos: - Inmunoglobulina A (">
            <a:extLst>
              <a:ext uri="{FF2B5EF4-FFF2-40B4-BE49-F238E27FC236}">
                <a16:creationId xmlns:a16="http://schemas.microsoft.com/office/drawing/2014/main" id="{DA497328-7BA5-4384-B8B5-E8CBA1C3CB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3293" y="3221019"/>
            <a:ext cx="3293472" cy="1781714"/>
          </a:xfrm>
          <a:prstGeom prst="rect">
            <a:avLst/>
          </a:prstGeom>
          <a:noFill/>
          <a:ln>
            <a:noFill/>
          </a:ln>
        </p:spPr>
      </p:pic>
    </p:spTree>
    <p:extLst>
      <p:ext uri="{BB962C8B-B14F-4D97-AF65-F5344CB8AC3E}">
        <p14:creationId xmlns:p14="http://schemas.microsoft.com/office/powerpoint/2010/main" val="202417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53AFD4-C84F-461F-B052-EA88CFD3FA1E}"/>
              </a:ext>
            </a:extLst>
          </p:cNvPr>
          <p:cNvSpPr>
            <a:spLocks noGrp="1"/>
          </p:cNvSpPr>
          <p:nvPr>
            <p:ph type="title"/>
          </p:nvPr>
        </p:nvSpPr>
        <p:spPr/>
        <p:txBody>
          <a:bodyPr/>
          <a:lstStyle/>
          <a:p>
            <a:pPr algn="ctr"/>
            <a:r>
              <a:rPr lang="es-MX" sz="4400" dirty="0"/>
              <a:t>Función de TRANSPORTE</a:t>
            </a:r>
          </a:p>
        </p:txBody>
      </p:sp>
      <p:sp>
        <p:nvSpPr>
          <p:cNvPr id="3" name="Marcador de texto 2">
            <a:extLst>
              <a:ext uri="{FF2B5EF4-FFF2-40B4-BE49-F238E27FC236}">
                <a16:creationId xmlns:a16="http://schemas.microsoft.com/office/drawing/2014/main" id="{61DADB7A-4E99-411C-834A-00F1FABD78C6}"/>
              </a:ext>
            </a:extLst>
          </p:cNvPr>
          <p:cNvSpPr>
            <a:spLocks noGrp="1"/>
          </p:cNvSpPr>
          <p:nvPr>
            <p:ph type="body" idx="1"/>
          </p:nvPr>
        </p:nvSpPr>
        <p:spPr>
          <a:xfrm>
            <a:off x="597135" y="874237"/>
            <a:ext cx="4074625" cy="3789784"/>
          </a:xfrm>
        </p:spPr>
        <p:txBody>
          <a:bodyPr/>
          <a:lstStyle/>
          <a:p>
            <a:pPr marL="88900" indent="0" algn="just">
              <a:buNone/>
            </a:pPr>
            <a:r>
              <a:rPr lang="es-MX" sz="2000" dirty="0"/>
              <a:t>Algunas proteínas tienen la capacidad de transportar sustancias, como oxígeno o lípidos, o electrones.</a:t>
            </a:r>
          </a:p>
          <a:p>
            <a:pPr algn="just">
              <a:buFont typeface="Wingdings" panose="05000000000000000000" pitchFamily="2" charset="2"/>
              <a:buChar char="Y"/>
            </a:pPr>
            <a:r>
              <a:rPr lang="es-MX" sz="2000" b="1" i="1" u="sng" dirty="0"/>
              <a:t>La hemoglobina </a:t>
            </a:r>
            <a:r>
              <a:rPr lang="es-MX" sz="2000" dirty="0"/>
              <a:t>transporta oxígeno en la sangre de los vertebrados.</a:t>
            </a:r>
          </a:p>
          <a:p>
            <a:pPr algn="just">
              <a:buFont typeface="Wingdings" panose="05000000000000000000" pitchFamily="2" charset="2"/>
              <a:buChar char="Y"/>
            </a:pPr>
            <a:r>
              <a:rPr lang="es-MX" sz="2000" dirty="0"/>
              <a:t>La hemocianina transporta oxígeno en la sangre de los invertebrados.</a:t>
            </a:r>
          </a:p>
          <a:p>
            <a:pPr algn="just">
              <a:buFont typeface="Wingdings" panose="05000000000000000000" pitchFamily="2" charset="2"/>
              <a:buChar char="Y"/>
            </a:pPr>
            <a:r>
              <a:rPr lang="es-MX" sz="2000" b="1" i="1" u="sng" dirty="0"/>
              <a:t>La mioglobina</a:t>
            </a:r>
            <a:r>
              <a:rPr lang="es-MX" sz="2000" dirty="0"/>
              <a:t> transporta oxígeno en los músculos.</a:t>
            </a:r>
          </a:p>
          <a:p>
            <a:pPr algn="just">
              <a:buFont typeface="Wingdings" panose="05000000000000000000" pitchFamily="2" charset="2"/>
              <a:buChar char="Y"/>
            </a:pPr>
            <a:r>
              <a:rPr lang="es-MX" sz="2000" b="1" i="1" u="sng" dirty="0"/>
              <a:t>Las lipoproteínas </a:t>
            </a:r>
            <a:r>
              <a:rPr lang="es-MX" sz="2000" dirty="0"/>
              <a:t>transportan lípidos por la sangre.</a:t>
            </a:r>
          </a:p>
          <a:p>
            <a:pPr algn="just">
              <a:buFont typeface="Wingdings" panose="05000000000000000000" pitchFamily="2" charset="2"/>
              <a:buChar char="Y"/>
            </a:pPr>
            <a:r>
              <a:rPr lang="es-MX" sz="2000" dirty="0"/>
              <a:t>Los citocromos transportan electrones.</a:t>
            </a:r>
          </a:p>
          <a:p>
            <a:pPr marL="88900" indent="0">
              <a:buNone/>
            </a:pPr>
            <a:endParaRPr lang="es-MX" dirty="0"/>
          </a:p>
        </p:txBody>
      </p:sp>
      <p:sp>
        <p:nvSpPr>
          <p:cNvPr id="4" name="Marcador de número de diapositiva 3">
            <a:extLst>
              <a:ext uri="{FF2B5EF4-FFF2-40B4-BE49-F238E27FC236}">
                <a16:creationId xmlns:a16="http://schemas.microsoft.com/office/drawing/2014/main" id="{80DDAE72-781B-45EA-96B1-E1961D00B8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16</a:t>
            </a:fld>
            <a:endParaRPr lang="es-MX" dirty="0"/>
          </a:p>
        </p:txBody>
      </p:sp>
      <p:pic>
        <p:nvPicPr>
          <p:cNvPr id="5" name="Imagen 4">
            <a:extLst>
              <a:ext uri="{FF2B5EF4-FFF2-40B4-BE49-F238E27FC236}">
                <a16:creationId xmlns:a16="http://schemas.microsoft.com/office/drawing/2014/main" id="{38A943A1-AC87-40DA-910A-EB0188B02287}"/>
              </a:ext>
            </a:extLst>
          </p:cNvPr>
          <p:cNvPicPr>
            <a:picLocks noChangeAspect="1"/>
          </p:cNvPicPr>
          <p:nvPr/>
        </p:nvPicPr>
        <p:blipFill>
          <a:blip r:embed="rId3"/>
          <a:stretch>
            <a:fillRect/>
          </a:stretch>
        </p:blipFill>
        <p:spPr>
          <a:xfrm>
            <a:off x="0" y="4551090"/>
            <a:ext cx="1914310" cy="676715"/>
          </a:xfrm>
          <a:prstGeom prst="rect">
            <a:avLst/>
          </a:prstGeom>
        </p:spPr>
      </p:pic>
      <p:pic>
        <p:nvPicPr>
          <p:cNvPr id="6" name="Imagen 5" descr="Hemoglobina | Cigna">
            <a:extLst>
              <a:ext uri="{FF2B5EF4-FFF2-40B4-BE49-F238E27FC236}">
                <a16:creationId xmlns:a16="http://schemas.microsoft.com/office/drawing/2014/main" id="{0DDFC7CD-408A-48EE-890C-96E0FC784C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9942" y="918104"/>
            <a:ext cx="3403473" cy="2219491"/>
          </a:xfrm>
          <a:prstGeom prst="rect">
            <a:avLst/>
          </a:prstGeom>
          <a:noFill/>
          <a:ln>
            <a:noFill/>
          </a:ln>
        </p:spPr>
      </p:pic>
      <p:pic>
        <p:nvPicPr>
          <p:cNvPr id="7" name="Imagen 6" descr="Proteína de transporte - Wikipedia, la enciclopedia libre">
            <a:extLst>
              <a:ext uri="{FF2B5EF4-FFF2-40B4-BE49-F238E27FC236}">
                <a16:creationId xmlns:a16="http://schemas.microsoft.com/office/drawing/2014/main" id="{EE54AC62-9832-4137-BFD6-57B85FB3A2F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5230" y="3397492"/>
            <a:ext cx="4074624" cy="1830313"/>
          </a:xfrm>
          <a:prstGeom prst="rect">
            <a:avLst/>
          </a:prstGeom>
          <a:noFill/>
          <a:ln>
            <a:noFill/>
          </a:ln>
        </p:spPr>
      </p:pic>
    </p:spTree>
    <p:extLst>
      <p:ext uri="{BB962C8B-B14F-4D97-AF65-F5344CB8AC3E}">
        <p14:creationId xmlns:p14="http://schemas.microsoft.com/office/powerpoint/2010/main" val="421327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124B3-B764-4CF2-8520-15CEED7F25FC}"/>
              </a:ext>
            </a:extLst>
          </p:cNvPr>
          <p:cNvSpPr>
            <a:spLocks noGrp="1"/>
          </p:cNvSpPr>
          <p:nvPr>
            <p:ph type="title"/>
          </p:nvPr>
        </p:nvSpPr>
        <p:spPr/>
        <p:txBody>
          <a:bodyPr/>
          <a:lstStyle/>
          <a:p>
            <a:pPr algn="ctr"/>
            <a:r>
              <a:rPr lang="es-MX" sz="4800" dirty="0"/>
              <a:t>Función</a:t>
            </a:r>
            <a:r>
              <a:rPr lang="es-MX" dirty="0"/>
              <a:t> </a:t>
            </a:r>
            <a:r>
              <a:rPr lang="es-MX" sz="4800" dirty="0"/>
              <a:t>CONTRÁCTIL</a:t>
            </a:r>
          </a:p>
        </p:txBody>
      </p:sp>
      <p:sp>
        <p:nvSpPr>
          <p:cNvPr id="3" name="Marcador de texto 2">
            <a:extLst>
              <a:ext uri="{FF2B5EF4-FFF2-40B4-BE49-F238E27FC236}">
                <a16:creationId xmlns:a16="http://schemas.microsoft.com/office/drawing/2014/main" id="{9709D3A3-0B8F-440C-9E55-4F40BAAE9EE7}"/>
              </a:ext>
            </a:extLst>
          </p:cNvPr>
          <p:cNvSpPr>
            <a:spLocks noGrp="1"/>
          </p:cNvSpPr>
          <p:nvPr>
            <p:ph type="body" idx="1"/>
          </p:nvPr>
        </p:nvSpPr>
        <p:spPr>
          <a:xfrm>
            <a:off x="1411775" y="1196516"/>
            <a:ext cx="7273800" cy="1208356"/>
          </a:xfrm>
        </p:spPr>
        <p:txBody>
          <a:bodyPr/>
          <a:lstStyle/>
          <a:p>
            <a:pPr marL="88900" indent="0" algn="just">
              <a:buNone/>
            </a:pPr>
            <a:r>
              <a:rPr lang="es-MX" sz="2000" b="1" i="1" u="sng" dirty="0"/>
              <a:t>La actina </a:t>
            </a:r>
            <a:r>
              <a:rPr lang="es-MX" sz="2000" dirty="0"/>
              <a:t>y la </a:t>
            </a:r>
            <a:r>
              <a:rPr lang="es-MX" sz="2000" b="1" i="1" u="sng" dirty="0"/>
              <a:t>miosina</a:t>
            </a:r>
            <a:r>
              <a:rPr lang="es-MX" sz="2000" dirty="0"/>
              <a:t> constituyen las miofibrillas responsables de la contracción muscular. Mueven los músculos estriados y lisos.</a:t>
            </a:r>
          </a:p>
          <a:p>
            <a:pPr marL="88900" indent="0" algn="just">
              <a:buNone/>
            </a:pPr>
            <a:r>
              <a:rPr lang="es-MX" sz="2000" dirty="0"/>
              <a:t>La dineína está relacionada con el movimiento de cilios y flagelos.</a:t>
            </a:r>
          </a:p>
          <a:p>
            <a:pPr marL="88900" indent="0">
              <a:buNone/>
            </a:pPr>
            <a:endParaRPr lang="es-MX" dirty="0"/>
          </a:p>
        </p:txBody>
      </p:sp>
      <p:sp>
        <p:nvSpPr>
          <p:cNvPr id="4" name="Marcador de número de diapositiva 3">
            <a:extLst>
              <a:ext uri="{FF2B5EF4-FFF2-40B4-BE49-F238E27FC236}">
                <a16:creationId xmlns:a16="http://schemas.microsoft.com/office/drawing/2014/main" id="{89E3E418-D5AC-418E-B9B5-A21A45A9CF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dirty="0"/>
          </a:p>
        </p:txBody>
      </p:sp>
      <p:pic>
        <p:nvPicPr>
          <p:cNvPr id="5" name="Imagen 4">
            <a:extLst>
              <a:ext uri="{FF2B5EF4-FFF2-40B4-BE49-F238E27FC236}">
                <a16:creationId xmlns:a16="http://schemas.microsoft.com/office/drawing/2014/main" id="{D29B3E33-E0C1-4BF7-8CC8-EDCA1CFC82DD}"/>
              </a:ext>
            </a:extLst>
          </p:cNvPr>
          <p:cNvPicPr>
            <a:picLocks noChangeAspect="1"/>
          </p:cNvPicPr>
          <p:nvPr/>
        </p:nvPicPr>
        <p:blipFill>
          <a:blip r:embed="rId2"/>
          <a:stretch>
            <a:fillRect/>
          </a:stretch>
        </p:blipFill>
        <p:spPr>
          <a:xfrm>
            <a:off x="7447229" y="4551091"/>
            <a:ext cx="1914310" cy="676715"/>
          </a:xfrm>
          <a:prstGeom prst="rect">
            <a:avLst/>
          </a:prstGeom>
        </p:spPr>
      </p:pic>
      <p:sp>
        <p:nvSpPr>
          <p:cNvPr id="6" name="AutoShape 2">
            <a:extLst>
              <a:ext uri="{FF2B5EF4-FFF2-40B4-BE49-F238E27FC236}">
                <a16:creationId xmlns:a16="http://schemas.microsoft.com/office/drawing/2014/main" id="{A7DE4AAE-949F-4F32-A2B7-52D6E3BAC05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Imagen 7">
            <a:extLst>
              <a:ext uri="{FF2B5EF4-FFF2-40B4-BE49-F238E27FC236}">
                <a16:creationId xmlns:a16="http://schemas.microsoft.com/office/drawing/2014/main" id="{190A31B9-6211-47A2-B86E-B743B2761FB5}"/>
              </a:ext>
            </a:extLst>
          </p:cNvPr>
          <p:cNvPicPr>
            <a:picLocks noChangeAspect="1"/>
          </p:cNvPicPr>
          <p:nvPr/>
        </p:nvPicPr>
        <p:blipFill rotWithShape="1">
          <a:blip r:embed="rId3"/>
          <a:srcRect l="15600" t="8889" r="16666" b="5778"/>
          <a:stretch/>
        </p:blipFill>
        <p:spPr>
          <a:xfrm>
            <a:off x="704088" y="2303554"/>
            <a:ext cx="2880360" cy="2721600"/>
          </a:xfrm>
          <a:prstGeom prst="rect">
            <a:avLst/>
          </a:prstGeom>
        </p:spPr>
      </p:pic>
      <p:pic>
        <p:nvPicPr>
          <p:cNvPr id="9" name="Imagen 8">
            <a:extLst>
              <a:ext uri="{FF2B5EF4-FFF2-40B4-BE49-F238E27FC236}">
                <a16:creationId xmlns:a16="http://schemas.microsoft.com/office/drawing/2014/main" id="{7367EFA1-5E38-4814-BD77-E03958ABF6A2}"/>
              </a:ext>
            </a:extLst>
          </p:cNvPr>
          <p:cNvPicPr>
            <a:picLocks noChangeAspect="1"/>
          </p:cNvPicPr>
          <p:nvPr/>
        </p:nvPicPr>
        <p:blipFill rotWithShape="1">
          <a:blip r:embed="rId4"/>
          <a:srcRect r="67739" b="24440"/>
          <a:stretch/>
        </p:blipFill>
        <p:spPr>
          <a:xfrm>
            <a:off x="7020731" y="2685992"/>
            <a:ext cx="1816608" cy="1583978"/>
          </a:xfrm>
          <a:prstGeom prst="rect">
            <a:avLst/>
          </a:prstGeom>
        </p:spPr>
      </p:pic>
      <p:pic>
        <p:nvPicPr>
          <p:cNvPr id="10" name="Imagen 9">
            <a:extLst>
              <a:ext uri="{FF2B5EF4-FFF2-40B4-BE49-F238E27FC236}">
                <a16:creationId xmlns:a16="http://schemas.microsoft.com/office/drawing/2014/main" id="{F721AC5D-CB50-4CFE-B929-292A7ED604D1}"/>
              </a:ext>
            </a:extLst>
          </p:cNvPr>
          <p:cNvPicPr>
            <a:picLocks noChangeAspect="1"/>
          </p:cNvPicPr>
          <p:nvPr/>
        </p:nvPicPr>
        <p:blipFill rotWithShape="1">
          <a:blip r:embed="rId4"/>
          <a:srcRect l="74537" b="13036"/>
          <a:stretch/>
        </p:blipFill>
        <p:spPr>
          <a:xfrm>
            <a:off x="7818121" y="1738458"/>
            <a:ext cx="1134964" cy="1443080"/>
          </a:xfrm>
          <a:prstGeom prst="rect">
            <a:avLst/>
          </a:prstGeom>
        </p:spPr>
      </p:pic>
    </p:spTree>
    <p:extLst>
      <p:ext uri="{BB962C8B-B14F-4D97-AF65-F5344CB8AC3E}">
        <p14:creationId xmlns:p14="http://schemas.microsoft.com/office/powerpoint/2010/main" val="2041525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67F79A-2EA8-4444-80FF-43FF5B865180}"/>
              </a:ext>
            </a:extLst>
          </p:cNvPr>
          <p:cNvSpPr>
            <a:spLocks noGrp="1"/>
          </p:cNvSpPr>
          <p:nvPr>
            <p:ph type="title"/>
          </p:nvPr>
        </p:nvSpPr>
        <p:spPr/>
        <p:txBody>
          <a:bodyPr/>
          <a:lstStyle/>
          <a:p>
            <a:pPr algn="ctr"/>
            <a:r>
              <a:rPr lang="es-MX" sz="4800" dirty="0"/>
              <a:t>Función DE RESERVA</a:t>
            </a:r>
          </a:p>
        </p:txBody>
      </p:sp>
      <p:sp>
        <p:nvSpPr>
          <p:cNvPr id="3" name="Marcador de texto 2">
            <a:extLst>
              <a:ext uri="{FF2B5EF4-FFF2-40B4-BE49-F238E27FC236}">
                <a16:creationId xmlns:a16="http://schemas.microsoft.com/office/drawing/2014/main" id="{830F3608-683D-4BA3-9A4E-327D1F9582E6}"/>
              </a:ext>
            </a:extLst>
          </p:cNvPr>
          <p:cNvSpPr>
            <a:spLocks noGrp="1"/>
          </p:cNvSpPr>
          <p:nvPr>
            <p:ph type="body" idx="1"/>
          </p:nvPr>
        </p:nvSpPr>
        <p:spPr>
          <a:xfrm>
            <a:off x="1181909" y="1111451"/>
            <a:ext cx="7771175" cy="3271200"/>
          </a:xfrm>
        </p:spPr>
        <p:txBody>
          <a:bodyPr/>
          <a:lstStyle/>
          <a:p>
            <a:pPr marL="88900" indent="0">
              <a:buNone/>
            </a:pPr>
            <a:r>
              <a:rPr lang="es-MX" sz="2000" dirty="0"/>
              <a:t>Proteínas grandes, generalmente con grupos fosfato, sirven para acumular y producir energía, si se necesita.</a:t>
            </a:r>
          </a:p>
          <a:p>
            <a:pPr>
              <a:buFont typeface="Wingdings" panose="05000000000000000000" pitchFamily="2" charset="2"/>
              <a:buChar char="Y"/>
            </a:pPr>
            <a:r>
              <a:rPr lang="es-MX" sz="2000" b="1" i="1" u="sng" dirty="0"/>
              <a:t>La ovoalbúmina </a:t>
            </a:r>
            <a:r>
              <a:rPr lang="es-MX" sz="2000" dirty="0"/>
              <a:t>de la clara de huevo, la </a:t>
            </a:r>
            <a:r>
              <a:rPr lang="es-MX" sz="2000" b="1" dirty="0"/>
              <a:t>gliadina</a:t>
            </a:r>
            <a:r>
              <a:rPr lang="es-MX" sz="2000" dirty="0"/>
              <a:t> del grano de trigo y la </a:t>
            </a:r>
            <a:r>
              <a:rPr lang="es-MX" sz="2000" b="1" dirty="0"/>
              <a:t>hordeina</a:t>
            </a:r>
            <a:r>
              <a:rPr lang="es-MX" sz="2000" dirty="0"/>
              <a:t> de la cebada, constituyen la reserva de aminoácidos para el desarrollo del embrión.</a:t>
            </a:r>
          </a:p>
          <a:p>
            <a:pPr>
              <a:buFont typeface="Wingdings" panose="05000000000000000000" pitchFamily="2" charset="2"/>
              <a:buChar char="Y"/>
            </a:pPr>
            <a:r>
              <a:rPr lang="es-MX" sz="2000" dirty="0"/>
              <a:t>La lactoalbúmina de la leche.</a:t>
            </a:r>
          </a:p>
          <a:p>
            <a:pPr marL="88900" indent="0">
              <a:buNone/>
            </a:pPr>
            <a:endParaRPr lang="es-MX" dirty="0"/>
          </a:p>
        </p:txBody>
      </p:sp>
      <p:sp>
        <p:nvSpPr>
          <p:cNvPr id="4" name="Marcador de número de diapositiva 3">
            <a:extLst>
              <a:ext uri="{FF2B5EF4-FFF2-40B4-BE49-F238E27FC236}">
                <a16:creationId xmlns:a16="http://schemas.microsoft.com/office/drawing/2014/main" id="{E6B9B962-7C3A-4F4C-BE9A-7EF1B055DE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dirty="0"/>
          </a:p>
        </p:txBody>
      </p:sp>
      <p:pic>
        <p:nvPicPr>
          <p:cNvPr id="5" name="Imagen 4">
            <a:extLst>
              <a:ext uri="{FF2B5EF4-FFF2-40B4-BE49-F238E27FC236}">
                <a16:creationId xmlns:a16="http://schemas.microsoft.com/office/drawing/2014/main" id="{5576CDF6-FF14-4F51-9D96-650F817F9953}"/>
              </a:ext>
            </a:extLst>
          </p:cNvPr>
          <p:cNvPicPr>
            <a:picLocks noChangeAspect="1"/>
          </p:cNvPicPr>
          <p:nvPr/>
        </p:nvPicPr>
        <p:blipFill>
          <a:blip r:embed="rId2"/>
          <a:stretch>
            <a:fillRect/>
          </a:stretch>
        </p:blipFill>
        <p:spPr>
          <a:xfrm>
            <a:off x="7519333" y="4551091"/>
            <a:ext cx="1914310" cy="676715"/>
          </a:xfrm>
          <a:prstGeom prst="rect">
            <a:avLst/>
          </a:prstGeom>
        </p:spPr>
      </p:pic>
      <p:pic>
        <p:nvPicPr>
          <p:cNvPr id="6" name="Imagen 5" descr="Gliadina - EcuRed">
            <a:extLst>
              <a:ext uri="{FF2B5EF4-FFF2-40B4-BE49-F238E27FC236}">
                <a16:creationId xmlns:a16="http://schemas.microsoft.com/office/drawing/2014/main" id="{FD25F122-0B18-4881-9F39-F4691FE712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99816"/>
            <a:ext cx="3040876" cy="2042048"/>
          </a:xfrm>
          <a:prstGeom prst="rect">
            <a:avLst/>
          </a:prstGeom>
          <a:noFill/>
          <a:ln>
            <a:noFill/>
          </a:ln>
        </p:spPr>
      </p:pic>
      <p:pic>
        <p:nvPicPr>
          <p:cNvPr id="6146" name="Picture 2" descr="Ilustración de Etapas Del Desarrollo Embrionario Humano y más Vectores  Libres de Derechos de Feto - Etapa de animal - iStock">
            <a:extLst>
              <a:ext uri="{FF2B5EF4-FFF2-40B4-BE49-F238E27FC236}">
                <a16:creationId xmlns:a16="http://schemas.microsoft.com/office/drawing/2014/main" id="{22F1C177-8E89-4DD6-8D62-D55577252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362" y="2571751"/>
            <a:ext cx="2022055" cy="195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72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A376802-71D4-B6CB-76F8-3779D9CE22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dirty="0"/>
          </a:p>
        </p:txBody>
      </p:sp>
      <p:pic>
        <p:nvPicPr>
          <p:cNvPr id="4" name="Imagen 3">
            <a:extLst>
              <a:ext uri="{FF2B5EF4-FFF2-40B4-BE49-F238E27FC236}">
                <a16:creationId xmlns:a16="http://schemas.microsoft.com/office/drawing/2014/main" id="{969C5EC5-9B1C-2C06-B571-4B1FBFB0E2D5}"/>
              </a:ext>
            </a:extLst>
          </p:cNvPr>
          <p:cNvPicPr>
            <a:picLocks noChangeAspect="1"/>
          </p:cNvPicPr>
          <p:nvPr/>
        </p:nvPicPr>
        <p:blipFill>
          <a:blip r:embed="rId2"/>
          <a:stretch>
            <a:fillRect/>
          </a:stretch>
        </p:blipFill>
        <p:spPr>
          <a:xfrm>
            <a:off x="73134" y="0"/>
            <a:ext cx="8997732" cy="5143500"/>
          </a:xfrm>
          <a:prstGeom prst="rect">
            <a:avLst/>
          </a:prstGeom>
        </p:spPr>
      </p:pic>
    </p:spTree>
    <p:extLst>
      <p:ext uri="{BB962C8B-B14F-4D97-AF65-F5344CB8AC3E}">
        <p14:creationId xmlns:p14="http://schemas.microsoft.com/office/powerpoint/2010/main" val="415569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940D330-E923-4F71-A839-E476364B39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a:t>
            </a:fld>
            <a:endParaRPr lang="es-MX" dirty="0"/>
          </a:p>
        </p:txBody>
      </p:sp>
      <p:sp>
        <p:nvSpPr>
          <p:cNvPr id="5" name="Marcador de texto 4">
            <a:extLst>
              <a:ext uri="{FF2B5EF4-FFF2-40B4-BE49-F238E27FC236}">
                <a16:creationId xmlns:a16="http://schemas.microsoft.com/office/drawing/2014/main" id="{12A6E466-DDFC-4723-8ACA-70500FD6B91F}"/>
              </a:ext>
            </a:extLst>
          </p:cNvPr>
          <p:cNvSpPr>
            <a:spLocks noGrp="1"/>
          </p:cNvSpPr>
          <p:nvPr>
            <p:ph type="body" idx="1"/>
          </p:nvPr>
        </p:nvSpPr>
        <p:spPr>
          <a:xfrm>
            <a:off x="2269502" y="2148170"/>
            <a:ext cx="6241500" cy="2446423"/>
          </a:xfrm>
        </p:spPr>
        <p:txBody>
          <a:bodyPr/>
          <a:lstStyle/>
          <a:p>
            <a:pPr algn="just"/>
            <a:r>
              <a:rPr lang="es-ES" sz="3600" dirty="0"/>
              <a:t>Las </a:t>
            </a:r>
            <a:r>
              <a:rPr lang="es-ES" sz="3600" b="1" dirty="0"/>
              <a:t>proteínas</a:t>
            </a:r>
            <a:r>
              <a:rPr lang="es-ES" sz="3600" dirty="0"/>
              <a:t> también llamadas </a:t>
            </a:r>
            <a:r>
              <a:rPr lang="es-ES" sz="3600" b="1" u="sng" dirty="0"/>
              <a:t>péptidos o prótidos</a:t>
            </a:r>
            <a:r>
              <a:rPr lang="es-ES" sz="3600" dirty="0"/>
              <a:t>, son Biomoléculas formadas por cadenas lineales de </a:t>
            </a:r>
            <a:r>
              <a:rPr lang="es-ES" sz="3600" u="sng" dirty="0"/>
              <a:t>aminoácidos</a:t>
            </a:r>
            <a:r>
              <a:rPr lang="es-ES" sz="3600" dirty="0"/>
              <a:t>. </a:t>
            </a:r>
          </a:p>
        </p:txBody>
      </p:sp>
      <p:pic>
        <p:nvPicPr>
          <p:cNvPr id="1026" name="Picture 2" descr="18▻Las Proteínas |Funciones, Tipos, Enfermedades y Curiosidades| - YouTube">
            <a:extLst>
              <a:ext uri="{FF2B5EF4-FFF2-40B4-BE49-F238E27FC236}">
                <a16:creationId xmlns:a16="http://schemas.microsoft.com/office/drawing/2014/main" id="{811E8AAB-98FD-451A-B4E5-20AEDB843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99714" cy="21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496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AFF4BE-72A9-41EA-859D-DE93FAC8AEA2}"/>
              </a:ext>
            </a:extLst>
          </p:cNvPr>
          <p:cNvSpPr>
            <a:spLocks noGrp="1"/>
          </p:cNvSpPr>
          <p:nvPr>
            <p:ph type="ctrTitle"/>
          </p:nvPr>
        </p:nvSpPr>
        <p:spPr/>
        <p:txBody>
          <a:bodyPr/>
          <a:lstStyle/>
          <a:p>
            <a:r>
              <a:rPr lang="es-MX" dirty="0"/>
              <a:t>ALIMENTOS RICOS EN PROTEÍNAS</a:t>
            </a:r>
          </a:p>
        </p:txBody>
      </p:sp>
    </p:spTree>
    <p:extLst>
      <p:ext uri="{BB962C8B-B14F-4D97-AF65-F5344CB8AC3E}">
        <p14:creationId xmlns:p14="http://schemas.microsoft.com/office/powerpoint/2010/main" val="1062807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body" idx="1"/>
          </p:nvPr>
        </p:nvSpPr>
        <p:spPr>
          <a:xfrm>
            <a:off x="1329838" y="0"/>
            <a:ext cx="4367255" cy="4613513"/>
          </a:xfrm>
          <a:prstGeom prst="rect">
            <a:avLst/>
          </a:prstGeom>
        </p:spPr>
        <p:txBody>
          <a:bodyPr spcFirstLastPara="1" wrap="square" lIns="0" tIns="0" rIns="0" bIns="0" anchor="ctr" anchorCtr="0">
            <a:noAutofit/>
          </a:bodyPr>
          <a:lstStyle/>
          <a:p>
            <a:pPr lvl="0" indent="-457200" algn="l" rtl="0">
              <a:spcBef>
                <a:spcPts val="0"/>
              </a:spcBef>
              <a:spcAft>
                <a:spcPts val="0"/>
              </a:spcAft>
              <a:buFont typeface="Wingdings" panose="05000000000000000000" pitchFamily="2" charset="2"/>
              <a:buChar char="Y"/>
            </a:pPr>
            <a:r>
              <a:rPr lang="es-MX" sz="2400" dirty="0"/>
              <a:t>Huevos</a:t>
            </a:r>
          </a:p>
          <a:p>
            <a:pPr lvl="0" indent="-457200" algn="l" rtl="0">
              <a:spcBef>
                <a:spcPts val="0"/>
              </a:spcBef>
              <a:spcAft>
                <a:spcPts val="0"/>
              </a:spcAft>
              <a:buFont typeface="Wingdings" panose="05000000000000000000" pitchFamily="2" charset="2"/>
              <a:buChar char="Y"/>
            </a:pPr>
            <a:r>
              <a:rPr lang="es-MX" sz="2400" dirty="0"/>
              <a:t>Atún</a:t>
            </a:r>
          </a:p>
          <a:p>
            <a:pPr lvl="0" indent="-457200" algn="l" rtl="0">
              <a:spcBef>
                <a:spcPts val="0"/>
              </a:spcBef>
              <a:spcAft>
                <a:spcPts val="0"/>
              </a:spcAft>
              <a:buFont typeface="Wingdings" panose="05000000000000000000" pitchFamily="2" charset="2"/>
              <a:buChar char="Y"/>
            </a:pPr>
            <a:r>
              <a:rPr lang="es-MX" sz="2400" dirty="0"/>
              <a:t>Pollo</a:t>
            </a:r>
          </a:p>
          <a:p>
            <a:pPr lvl="0" indent="-457200" algn="l" rtl="0">
              <a:spcBef>
                <a:spcPts val="0"/>
              </a:spcBef>
              <a:spcAft>
                <a:spcPts val="0"/>
              </a:spcAft>
              <a:buFont typeface="Wingdings" panose="05000000000000000000" pitchFamily="2" charset="2"/>
              <a:buChar char="Y"/>
            </a:pPr>
            <a:r>
              <a:rPr lang="es-MX" sz="2400" dirty="0"/>
              <a:t>Lácteos</a:t>
            </a:r>
          </a:p>
          <a:p>
            <a:pPr lvl="0" indent="-457200" algn="l" rtl="0">
              <a:spcBef>
                <a:spcPts val="0"/>
              </a:spcBef>
              <a:spcAft>
                <a:spcPts val="0"/>
              </a:spcAft>
              <a:buFont typeface="Wingdings" panose="05000000000000000000" pitchFamily="2" charset="2"/>
              <a:buChar char="Y"/>
            </a:pPr>
            <a:r>
              <a:rPr lang="es-MX" sz="2400" dirty="0"/>
              <a:t>Carnes rojas</a:t>
            </a:r>
          </a:p>
          <a:p>
            <a:pPr lvl="0" indent="-457200" algn="l" rtl="0">
              <a:spcBef>
                <a:spcPts val="0"/>
              </a:spcBef>
              <a:spcAft>
                <a:spcPts val="0"/>
              </a:spcAft>
              <a:buFont typeface="Wingdings" panose="05000000000000000000" pitchFamily="2" charset="2"/>
              <a:buChar char="Y"/>
            </a:pPr>
            <a:r>
              <a:rPr lang="es-MX" sz="2400" dirty="0"/>
              <a:t>Soja</a:t>
            </a:r>
          </a:p>
          <a:p>
            <a:pPr lvl="0" indent="-457200" algn="l" rtl="0">
              <a:spcBef>
                <a:spcPts val="0"/>
              </a:spcBef>
              <a:spcAft>
                <a:spcPts val="0"/>
              </a:spcAft>
              <a:buFont typeface="Wingdings" panose="05000000000000000000" pitchFamily="2" charset="2"/>
              <a:buChar char="Y"/>
            </a:pPr>
            <a:r>
              <a:rPr lang="es-MX" sz="2400" dirty="0"/>
              <a:t>Granos enteros</a:t>
            </a:r>
          </a:p>
          <a:p>
            <a:pPr lvl="0" indent="-457200" algn="l" rtl="0">
              <a:spcBef>
                <a:spcPts val="0"/>
              </a:spcBef>
              <a:spcAft>
                <a:spcPts val="0"/>
              </a:spcAft>
              <a:buFont typeface="Wingdings" panose="05000000000000000000" pitchFamily="2" charset="2"/>
              <a:buChar char="Y"/>
            </a:pPr>
            <a:r>
              <a:rPr lang="es-MX" sz="2400" dirty="0"/>
              <a:t>Queso parmesano</a:t>
            </a:r>
          </a:p>
          <a:p>
            <a:pPr marL="0" lvl="0" indent="0" algn="l" rtl="0">
              <a:spcBef>
                <a:spcPts val="0"/>
              </a:spcBef>
              <a:spcAft>
                <a:spcPts val="0"/>
              </a:spcAft>
              <a:buNone/>
            </a:pPr>
            <a:endParaRPr lang="es-MX" dirty="0"/>
          </a:p>
        </p:txBody>
      </p:sp>
      <p:sp>
        <p:nvSpPr>
          <p:cNvPr id="75" name="Google Shape;75;p15"/>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dirty="0"/>
          </a:p>
        </p:txBody>
      </p:sp>
      <p:pic>
        <p:nvPicPr>
          <p:cNvPr id="2" name="Imagen 1">
            <a:extLst>
              <a:ext uri="{FF2B5EF4-FFF2-40B4-BE49-F238E27FC236}">
                <a16:creationId xmlns:a16="http://schemas.microsoft.com/office/drawing/2014/main" id="{C7FCF1BA-152E-480D-B014-3CD33DBFDE8E}"/>
              </a:ext>
            </a:extLst>
          </p:cNvPr>
          <p:cNvPicPr>
            <a:picLocks noChangeAspect="1"/>
          </p:cNvPicPr>
          <p:nvPr/>
        </p:nvPicPr>
        <p:blipFill>
          <a:blip r:embed="rId3"/>
          <a:stretch>
            <a:fillRect/>
          </a:stretch>
        </p:blipFill>
        <p:spPr>
          <a:xfrm>
            <a:off x="2304852" y="3551230"/>
            <a:ext cx="2624871" cy="1293078"/>
          </a:xfrm>
          <a:prstGeom prst="rect">
            <a:avLst/>
          </a:prstGeom>
        </p:spPr>
      </p:pic>
      <p:pic>
        <p:nvPicPr>
          <p:cNvPr id="3" name="Imagen 2">
            <a:extLst>
              <a:ext uri="{FF2B5EF4-FFF2-40B4-BE49-F238E27FC236}">
                <a16:creationId xmlns:a16="http://schemas.microsoft.com/office/drawing/2014/main" id="{7E4F797E-6F35-4610-9602-A3AD886B8B7F}"/>
              </a:ext>
            </a:extLst>
          </p:cNvPr>
          <p:cNvPicPr>
            <a:picLocks noChangeAspect="1"/>
          </p:cNvPicPr>
          <p:nvPr/>
        </p:nvPicPr>
        <p:blipFill>
          <a:blip r:embed="rId4"/>
          <a:stretch>
            <a:fillRect/>
          </a:stretch>
        </p:blipFill>
        <p:spPr>
          <a:xfrm>
            <a:off x="3617288" y="1330782"/>
            <a:ext cx="2301463" cy="1740345"/>
          </a:xfrm>
          <a:prstGeom prst="rect">
            <a:avLst/>
          </a:prstGeom>
        </p:spPr>
      </p:pic>
      <p:pic>
        <p:nvPicPr>
          <p:cNvPr id="4" name="Imagen 3">
            <a:extLst>
              <a:ext uri="{FF2B5EF4-FFF2-40B4-BE49-F238E27FC236}">
                <a16:creationId xmlns:a16="http://schemas.microsoft.com/office/drawing/2014/main" id="{C75B3D07-5191-48CD-9822-DB0BFDEEE41E}"/>
              </a:ext>
            </a:extLst>
          </p:cNvPr>
          <p:cNvPicPr>
            <a:picLocks noChangeAspect="1"/>
          </p:cNvPicPr>
          <p:nvPr/>
        </p:nvPicPr>
        <p:blipFill>
          <a:blip r:embed="rId5"/>
          <a:stretch>
            <a:fillRect/>
          </a:stretch>
        </p:blipFill>
        <p:spPr>
          <a:xfrm>
            <a:off x="6140409" y="69070"/>
            <a:ext cx="2812675" cy="2812675"/>
          </a:xfrm>
          <a:prstGeom prst="rect">
            <a:avLst/>
          </a:prstGeom>
        </p:spPr>
      </p:pic>
      <p:pic>
        <p:nvPicPr>
          <p:cNvPr id="5" name="Imagen 4">
            <a:extLst>
              <a:ext uri="{FF2B5EF4-FFF2-40B4-BE49-F238E27FC236}">
                <a16:creationId xmlns:a16="http://schemas.microsoft.com/office/drawing/2014/main" id="{85D4E50F-AA65-40AD-904A-3B89A1A0A3E4}"/>
              </a:ext>
            </a:extLst>
          </p:cNvPr>
          <p:cNvPicPr>
            <a:picLocks noChangeAspect="1"/>
          </p:cNvPicPr>
          <p:nvPr/>
        </p:nvPicPr>
        <p:blipFill>
          <a:blip r:embed="rId6"/>
          <a:stretch>
            <a:fillRect/>
          </a:stretch>
        </p:blipFill>
        <p:spPr>
          <a:xfrm>
            <a:off x="5843330" y="3011875"/>
            <a:ext cx="3175604" cy="1813921"/>
          </a:xfrm>
          <a:prstGeom prst="rect">
            <a:avLst/>
          </a:prstGeom>
        </p:spPr>
      </p:pic>
      <p:sp>
        <p:nvSpPr>
          <p:cNvPr id="8" name="Google Shape;54;p12">
            <a:extLst>
              <a:ext uri="{FF2B5EF4-FFF2-40B4-BE49-F238E27FC236}">
                <a16:creationId xmlns:a16="http://schemas.microsoft.com/office/drawing/2014/main" id="{5C7AE3ED-3621-4909-960B-DE22C3D89303}"/>
              </a:ext>
            </a:extLst>
          </p:cNvPr>
          <p:cNvSpPr txBox="1">
            <a:spLocks/>
          </p:cNvSpPr>
          <p:nvPr/>
        </p:nvSpPr>
        <p:spPr>
          <a:xfrm>
            <a:off x="214512" y="4613513"/>
            <a:ext cx="1787336" cy="40928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rgbClr val="CC0000"/>
                </a:solidFill>
                <a:latin typeface="Caveat"/>
                <a:sym typeface="Caveat"/>
              </a:rPr>
              <a:t>ALIMENTOS RICOS EN PROTEÍNAS</a:t>
            </a:r>
            <a:endParaRPr lang="es-MX" dirty="0">
              <a:solidFill>
                <a:srgbClr val="CC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3CC9E-657A-4499-AD7D-414FB6105A68}"/>
              </a:ext>
            </a:extLst>
          </p:cNvPr>
          <p:cNvSpPr>
            <a:spLocks noGrp="1"/>
          </p:cNvSpPr>
          <p:nvPr>
            <p:ph type="ctrTitle"/>
          </p:nvPr>
        </p:nvSpPr>
        <p:spPr>
          <a:xfrm>
            <a:off x="2641600" y="1645749"/>
            <a:ext cx="4351175" cy="2242759"/>
          </a:xfrm>
        </p:spPr>
        <p:txBody>
          <a:bodyPr/>
          <a:lstStyle/>
          <a:p>
            <a:r>
              <a:rPr lang="es-MX" dirty="0"/>
              <a:t>ALIMENTOS QUE NO CUMPLEN CON LA MAYORÍA DE LOS AMINOÁCIDOS.</a:t>
            </a:r>
          </a:p>
        </p:txBody>
      </p:sp>
    </p:spTree>
    <p:extLst>
      <p:ext uri="{BB962C8B-B14F-4D97-AF65-F5344CB8AC3E}">
        <p14:creationId xmlns:p14="http://schemas.microsoft.com/office/powerpoint/2010/main" val="2529131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txBox="1">
            <a:spLocks noGrp="1"/>
          </p:cNvSpPr>
          <p:nvPr>
            <p:ph type="body" idx="1"/>
          </p:nvPr>
        </p:nvSpPr>
        <p:spPr>
          <a:xfrm>
            <a:off x="1224972" y="1470455"/>
            <a:ext cx="7381244" cy="3924538"/>
          </a:xfrm>
          <a:prstGeom prst="rect">
            <a:avLst/>
          </a:prstGeom>
        </p:spPr>
        <p:txBody>
          <a:bodyPr spcFirstLastPara="1" wrap="square" lIns="0" tIns="0" rIns="0" bIns="0" anchor="t" anchorCtr="0">
            <a:noAutofit/>
          </a:bodyPr>
          <a:lstStyle/>
          <a:p>
            <a:pPr algn="just">
              <a:buFont typeface="Wingdings" panose="05000000000000000000" pitchFamily="2" charset="2"/>
              <a:buChar char="Y"/>
            </a:pPr>
            <a:r>
              <a:rPr lang="es-MX" sz="2000" dirty="0"/>
              <a:t>LA MAYORÍA DE LAS FRUTAS (evitaremos plátanos, aguacate y maracuyá).</a:t>
            </a:r>
          </a:p>
          <a:p>
            <a:pPr algn="just">
              <a:buFont typeface="Wingdings" panose="05000000000000000000" pitchFamily="2" charset="2"/>
              <a:buChar char="Y"/>
            </a:pPr>
            <a:r>
              <a:rPr lang="es-MX" sz="2000" dirty="0"/>
              <a:t>VERDURAS (limitaremos la patata, coles, espinacas, guisantes, brócoli y maíz).</a:t>
            </a:r>
          </a:p>
          <a:p>
            <a:pPr algn="just">
              <a:buFont typeface="Wingdings" panose="05000000000000000000" pitchFamily="2" charset="2"/>
              <a:buChar char="Y"/>
            </a:pPr>
            <a:r>
              <a:rPr lang="es-MX" sz="2000" dirty="0"/>
              <a:t>AZÚCAR, MERMELADAS Y MELAZAS</a:t>
            </a:r>
          </a:p>
          <a:p>
            <a:pPr algn="just">
              <a:buFont typeface="Wingdings" panose="05000000000000000000" pitchFamily="2" charset="2"/>
              <a:buChar char="Y"/>
            </a:pPr>
            <a:r>
              <a:rPr lang="es-MX" sz="2000" dirty="0"/>
              <a:t>CEREALES (tapioca, Maizena).</a:t>
            </a:r>
          </a:p>
          <a:p>
            <a:pPr algn="just">
              <a:buFont typeface="Wingdings" panose="05000000000000000000" pitchFamily="2" charset="2"/>
              <a:buChar char="Y"/>
            </a:pPr>
            <a:r>
              <a:rPr lang="es-MX" sz="2000" dirty="0"/>
              <a:t>ESPECIAS</a:t>
            </a:r>
          </a:p>
          <a:p>
            <a:pPr algn="just">
              <a:buFont typeface="Wingdings" panose="05000000000000000000" pitchFamily="2" charset="2"/>
              <a:buChar char="Y"/>
            </a:pPr>
            <a:r>
              <a:rPr lang="es-MX" sz="2000" dirty="0"/>
              <a:t>HIERBAS</a:t>
            </a:r>
          </a:p>
          <a:p>
            <a:pPr algn="just">
              <a:buFont typeface="Wingdings" panose="05000000000000000000" pitchFamily="2" charset="2"/>
              <a:buChar char="Y"/>
            </a:pPr>
            <a:r>
              <a:rPr lang="es-MX" sz="2000" dirty="0"/>
              <a:t>ACEITE</a:t>
            </a:r>
          </a:p>
          <a:p>
            <a:pPr algn="just">
              <a:buFont typeface="Wingdings" panose="05000000000000000000" pitchFamily="2" charset="2"/>
              <a:buChar char="Y"/>
            </a:pPr>
            <a:r>
              <a:rPr lang="es-MX" sz="2000" dirty="0"/>
              <a:t>MARGARINA (sin leche)</a:t>
            </a:r>
          </a:p>
          <a:p>
            <a:pPr algn="just">
              <a:buFont typeface="Wingdings" panose="05000000000000000000" pitchFamily="2" charset="2"/>
              <a:buChar char="Y"/>
            </a:pPr>
            <a:r>
              <a:rPr lang="es-MX" sz="2000" dirty="0"/>
              <a:t>MANTEQUILLA</a:t>
            </a:r>
          </a:p>
          <a:p>
            <a:pPr marL="88900" lvl="0" indent="0" algn="l" rtl="0">
              <a:spcBef>
                <a:spcPts val="0"/>
              </a:spcBef>
              <a:spcAft>
                <a:spcPts val="0"/>
              </a:spcAft>
              <a:buSzPts val="2200"/>
              <a:buNone/>
            </a:pPr>
            <a:endParaRPr dirty="0"/>
          </a:p>
        </p:txBody>
      </p:sp>
      <p:sp>
        <p:nvSpPr>
          <p:cNvPr id="82" name="Google Shape;82;p16"/>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dirty="0"/>
          </a:p>
        </p:txBody>
      </p:sp>
      <p:sp>
        <p:nvSpPr>
          <p:cNvPr id="6" name="Google Shape;54;p12">
            <a:extLst>
              <a:ext uri="{FF2B5EF4-FFF2-40B4-BE49-F238E27FC236}">
                <a16:creationId xmlns:a16="http://schemas.microsoft.com/office/drawing/2014/main" id="{37836ED4-9661-4A3A-A2B5-0CB12CAC19EE}"/>
              </a:ext>
            </a:extLst>
          </p:cNvPr>
          <p:cNvSpPr txBox="1">
            <a:spLocks/>
          </p:cNvSpPr>
          <p:nvPr/>
        </p:nvSpPr>
        <p:spPr>
          <a:xfrm>
            <a:off x="537784" y="4375389"/>
            <a:ext cx="2648761" cy="161687"/>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rgbClr val="CC0000"/>
                </a:solidFill>
                <a:latin typeface="Caveat"/>
                <a:sym typeface="Caveat"/>
              </a:rPr>
              <a:t>ALIMENTOS QUE NO CUMPLEN CON LA MAYORÍA DE LOS AMINOÁCIDOS</a:t>
            </a:r>
            <a:endParaRPr lang="es-MX" dirty="0">
              <a:solidFill>
                <a:srgbClr val="CC0000"/>
              </a:solidFill>
            </a:endParaRPr>
          </a:p>
        </p:txBody>
      </p:sp>
      <p:pic>
        <p:nvPicPr>
          <p:cNvPr id="7" name="Imagen 6">
            <a:extLst>
              <a:ext uri="{FF2B5EF4-FFF2-40B4-BE49-F238E27FC236}">
                <a16:creationId xmlns:a16="http://schemas.microsoft.com/office/drawing/2014/main" id="{9BB0F433-4168-4471-91B7-7256EFEED0A0}"/>
              </a:ext>
            </a:extLst>
          </p:cNvPr>
          <p:cNvPicPr>
            <a:picLocks noChangeAspect="1"/>
          </p:cNvPicPr>
          <p:nvPr/>
        </p:nvPicPr>
        <p:blipFill>
          <a:blip r:embed="rId3"/>
          <a:stretch>
            <a:fillRect/>
          </a:stretch>
        </p:blipFill>
        <p:spPr>
          <a:xfrm>
            <a:off x="4343306" y="2686307"/>
            <a:ext cx="2243329" cy="1492834"/>
          </a:xfrm>
          <a:custGeom>
            <a:avLst/>
            <a:gdLst>
              <a:gd name="connsiteX0" fmla="*/ 0 w 2243329"/>
              <a:gd name="connsiteY0" fmla="*/ 0 h 1492834"/>
              <a:gd name="connsiteX1" fmla="*/ 538399 w 2243329"/>
              <a:gd name="connsiteY1" fmla="*/ 0 h 1492834"/>
              <a:gd name="connsiteX2" fmla="*/ 1076798 w 2243329"/>
              <a:gd name="connsiteY2" fmla="*/ 0 h 1492834"/>
              <a:gd name="connsiteX3" fmla="*/ 1592764 w 2243329"/>
              <a:gd name="connsiteY3" fmla="*/ 0 h 1492834"/>
              <a:gd name="connsiteX4" fmla="*/ 2243329 w 2243329"/>
              <a:gd name="connsiteY4" fmla="*/ 0 h 1492834"/>
              <a:gd name="connsiteX5" fmla="*/ 2243329 w 2243329"/>
              <a:gd name="connsiteY5" fmla="*/ 482683 h 1492834"/>
              <a:gd name="connsiteX6" fmla="*/ 2243329 w 2243329"/>
              <a:gd name="connsiteY6" fmla="*/ 1010151 h 1492834"/>
              <a:gd name="connsiteX7" fmla="*/ 2243329 w 2243329"/>
              <a:gd name="connsiteY7" fmla="*/ 1492834 h 1492834"/>
              <a:gd name="connsiteX8" fmla="*/ 1637630 w 2243329"/>
              <a:gd name="connsiteY8" fmla="*/ 1492834 h 1492834"/>
              <a:gd name="connsiteX9" fmla="*/ 1076798 w 2243329"/>
              <a:gd name="connsiteY9" fmla="*/ 1492834 h 1492834"/>
              <a:gd name="connsiteX10" fmla="*/ 560832 w 2243329"/>
              <a:gd name="connsiteY10" fmla="*/ 1492834 h 1492834"/>
              <a:gd name="connsiteX11" fmla="*/ 0 w 2243329"/>
              <a:gd name="connsiteY11" fmla="*/ 1492834 h 1492834"/>
              <a:gd name="connsiteX12" fmla="*/ 0 w 2243329"/>
              <a:gd name="connsiteY12" fmla="*/ 1010151 h 1492834"/>
              <a:gd name="connsiteX13" fmla="*/ 0 w 2243329"/>
              <a:gd name="connsiteY13" fmla="*/ 482683 h 1492834"/>
              <a:gd name="connsiteX14" fmla="*/ 0 w 2243329"/>
              <a:gd name="connsiteY14" fmla="*/ 0 h 149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3329" h="1492834" fill="none" extrusionOk="0">
                <a:moveTo>
                  <a:pt x="0" y="0"/>
                </a:moveTo>
                <a:cubicBezTo>
                  <a:pt x="133123" y="-55228"/>
                  <a:pt x="349795" y="48152"/>
                  <a:pt x="538399" y="0"/>
                </a:cubicBezTo>
                <a:cubicBezTo>
                  <a:pt x="727003" y="-48152"/>
                  <a:pt x="836160" y="12743"/>
                  <a:pt x="1076798" y="0"/>
                </a:cubicBezTo>
                <a:cubicBezTo>
                  <a:pt x="1317436" y="-12743"/>
                  <a:pt x="1356493" y="27749"/>
                  <a:pt x="1592764" y="0"/>
                </a:cubicBezTo>
                <a:cubicBezTo>
                  <a:pt x="1829035" y="-27749"/>
                  <a:pt x="2018306" y="4990"/>
                  <a:pt x="2243329" y="0"/>
                </a:cubicBezTo>
                <a:cubicBezTo>
                  <a:pt x="2280389" y="221958"/>
                  <a:pt x="2187723" y="263530"/>
                  <a:pt x="2243329" y="482683"/>
                </a:cubicBezTo>
                <a:cubicBezTo>
                  <a:pt x="2298935" y="701836"/>
                  <a:pt x="2180864" y="892932"/>
                  <a:pt x="2243329" y="1010151"/>
                </a:cubicBezTo>
                <a:cubicBezTo>
                  <a:pt x="2305794" y="1127370"/>
                  <a:pt x="2199655" y="1341438"/>
                  <a:pt x="2243329" y="1492834"/>
                </a:cubicBezTo>
                <a:cubicBezTo>
                  <a:pt x="1962411" y="1546387"/>
                  <a:pt x="1777670" y="1474760"/>
                  <a:pt x="1637630" y="1492834"/>
                </a:cubicBezTo>
                <a:cubicBezTo>
                  <a:pt x="1497590" y="1510908"/>
                  <a:pt x="1201406" y="1432574"/>
                  <a:pt x="1076798" y="1492834"/>
                </a:cubicBezTo>
                <a:cubicBezTo>
                  <a:pt x="952190" y="1553094"/>
                  <a:pt x="798171" y="1465568"/>
                  <a:pt x="560832" y="1492834"/>
                </a:cubicBezTo>
                <a:cubicBezTo>
                  <a:pt x="323493" y="1520100"/>
                  <a:pt x="175959" y="1444600"/>
                  <a:pt x="0" y="1492834"/>
                </a:cubicBezTo>
                <a:cubicBezTo>
                  <a:pt x="-51546" y="1275072"/>
                  <a:pt x="33840" y="1137758"/>
                  <a:pt x="0" y="1010151"/>
                </a:cubicBezTo>
                <a:cubicBezTo>
                  <a:pt x="-33840" y="882544"/>
                  <a:pt x="48893" y="681254"/>
                  <a:pt x="0" y="482683"/>
                </a:cubicBezTo>
                <a:cubicBezTo>
                  <a:pt x="-48893" y="284112"/>
                  <a:pt x="20802" y="129599"/>
                  <a:pt x="0" y="0"/>
                </a:cubicBezTo>
                <a:close/>
              </a:path>
              <a:path w="2243329" h="1492834" stroke="0" extrusionOk="0">
                <a:moveTo>
                  <a:pt x="0" y="0"/>
                </a:moveTo>
                <a:cubicBezTo>
                  <a:pt x="241749" y="-48489"/>
                  <a:pt x="297674" y="22726"/>
                  <a:pt x="560832" y="0"/>
                </a:cubicBezTo>
                <a:cubicBezTo>
                  <a:pt x="823990" y="-22726"/>
                  <a:pt x="1010753" y="51768"/>
                  <a:pt x="1144098" y="0"/>
                </a:cubicBezTo>
                <a:cubicBezTo>
                  <a:pt x="1277443" y="-51768"/>
                  <a:pt x="1532890" y="38601"/>
                  <a:pt x="1660063" y="0"/>
                </a:cubicBezTo>
                <a:cubicBezTo>
                  <a:pt x="1787236" y="-38601"/>
                  <a:pt x="2116521" y="62170"/>
                  <a:pt x="2243329" y="0"/>
                </a:cubicBezTo>
                <a:cubicBezTo>
                  <a:pt x="2253707" y="190077"/>
                  <a:pt x="2190695" y="268422"/>
                  <a:pt x="2243329" y="482683"/>
                </a:cubicBezTo>
                <a:cubicBezTo>
                  <a:pt x="2295963" y="696944"/>
                  <a:pt x="2187867" y="763009"/>
                  <a:pt x="2243329" y="980294"/>
                </a:cubicBezTo>
                <a:cubicBezTo>
                  <a:pt x="2298791" y="1197579"/>
                  <a:pt x="2220677" y="1356565"/>
                  <a:pt x="2243329" y="1492834"/>
                </a:cubicBezTo>
                <a:cubicBezTo>
                  <a:pt x="2063161" y="1497368"/>
                  <a:pt x="1868082" y="1435213"/>
                  <a:pt x="1704930" y="1492834"/>
                </a:cubicBezTo>
                <a:cubicBezTo>
                  <a:pt x="1541778" y="1550455"/>
                  <a:pt x="1278015" y="1432476"/>
                  <a:pt x="1166531" y="1492834"/>
                </a:cubicBezTo>
                <a:cubicBezTo>
                  <a:pt x="1055047" y="1553192"/>
                  <a:pt x="760973" y="1429710"/>
                  <a:pt x="560832" y="1492834"/>
                </a:cubicBezTo>
                <a:cubicBezTo>
                  <a:pt x="360691" y="1555958"/>
                  <a:pt x="190490" y="1433015"/>
                  <a:pt x="0" y="1492834"/>
                </a:cubicBezTo>
                <a:cubicBezTo>
                  <a:pt x="-7817" y="1387399"/>
                  <a:pt x="45179" y="1126473"/>
                  <a:pt x="0" y="980294"/>
                </a:cubicBezTo>
                <a:cubicBezTo>
                  <a:pt x="-45179" y="834115"/>
                  <a:pt x="27916" y="706642"/>
                  <a:pt x="0" y="497611"/>
                </a:cubicBezTo>
                <a:cubicBezTo>
                  <a:pt x="-27916" y="288580"/>
                  <a:pt x="33048" y="247931"/>
                  <a:pt x="0" y="0"/>
                </a:cubicBezTo>
                <a:close/>
              </a:path>
            </a:pathLst>
          </a:custGeom>
          <a:ln w="38100">
            <a:solidFill>
              <a:schemeClr val="accent2">
                <a:lumMod val="75000"/>
              </a:schemeClr>
            </a:solidFill>
            <a:extLst>
              <a:ext uri="{C807C97D-BFC1-408E-A445-0C87EB9F89A2}">
                <ask:lineSketchStyleProps xmlns:ask="http://schemas.microsoft.com/office/drawing/2018/sketchyshapes" sd="3329206918">
                  <a:prstGeom prst="rect">
                    <a:avLst/>
                  </a:prstGeom>
                  <ask:type>
                    <ask:lineSketchScribble/>
                  </ask:type>
                </ask:lineSketchStyleProps>
              </a:ext>
            </a:extLst>
          </a:ln>
        </p:spPr>
      </p:pic>
      <p:pic>
        <p:nvPicPr>
          <p:cNvPr id="8" name="Imagen 7">
            <a:extLst>
              <a:ext uri="{FF2B5EF4-FFF2-40B4-BE49-F238E27FC236}">
                <a16:creationId xmlns:a16="http://schemas.microsoft.com/office/drawing/2014/main" id="{C3DFC98D-5E0E-4A10-81EC-6B4BF7BC72BD}"/>
              </a:ext>
            </a:extLst>
          </p:cNvPr>
          <p:cNvPicPr>
            <a:picLocks noChangeAspect="1"/>
          </p:cNvPicPr>
          <p:nvPr/>
        </p:nvPicPr>
        <p:blipFill>
          <a:blip r:embed="rId4"/>
          <a:stretch>
            <a:fillRect/>
          </a:stretch>
        </p:blipFill>
        <p:spPr>
          <a:xfrm>
            <a:off x="6870411" y="2317411"/>
            <a:ext cx="1776107" cy="1181919"/>
          </a:xfrm>
          <a:custGeom>
            <a:avLst/>
            <a:gdLst>
              <a:gd name="connsiteX0" fmla="*/ 0 w 1776107"/>
              <a:gd name="connsiteY0" fmla="*/ 0 h 1181919"/>
              <a:gd name="connsiteX1" fmla="*/ 592036 w 1776107"/>
              <a:gd name="connsiteY1" fmla="*/ 0 h 1181919"/>
              <a:gd name="connsiteX2" fmla="*/ 1201832 w 1776107"/>
              <a:gd name="connsiteY2" fmla="*/ 0 h 1181919"/>
              <a:gd name="connsiteX3" fmla="*/ 1776107 w 1776107"/>
              <a:gd name="connsiteY3" fmla="*/ 0 h 1181919"/>
              <a:gd name="connsiteX4" fmla="*/ 1776107 w 1776107"/>
              <a:gd name="connsiteY4" fmla="*/ 614598 h 1181919"/>
              <a:gd name="connsiteX5" fmla="*/ 1776107 w 1776107"/>
              <a:gd name="connsiteY5" fmla="*/ 1181919 h 1181919"/>
              <a:gd name="connsiteX6" fmla="*/ 1237355 w 1776107"/>
              <a:gd name="connsiteY6" fmla="*/ 1181919 h 1181919"/>
              <a:gd name="connsiteX7" fmla="*/ 698602 w 1776107"/>
              <a:gd name="connsiteY7" fmla="*/ 1181919 h 1181919"/>
              <a:gd name="connsiteX8" fmla="*/ 0 w 1776107"/>
              <a:gd name="connsiteY8" fmla="*/ 1181919 h 1181919"/>
              <a:gd name="connsiteX9" fmla="*/ 0 w 1776107"/>
              <a:gd name="connsiteY9" fmla="*/ 567321 h 1181919"/>
              <a:gd name="connsiteX10" fmla="*/ 0 w 1776107"/>
              <a:gd name="connsiteY10" fmla="*/ 0 h 118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6107" h="1181919" fill="none" extrusionOk="0">
                <a:moveTo>
                  <a:pt x="0" y="0"/>
                </a:moveTo>
                <a:cubicBezTo>
                  <a:pt x="261012" y="-33108"/>
                  <a:pt x="385775" y="13613"/>
                  <a:pt x="592036" y="0"/>
                </a:cubicBezTo>
                <a:cubicBezTo>
                  <a:pt x="798297" y="-13613"/>
                  <a:pt x="943794" y="59282"/>
                  <a:pt x="1201832" y="0"/>
                </a:cubicBezTo>
                <a:cubicBezTo>
                  <a:pt x="1459870" y="-59282"/>
                  <a:pt x="1509634" y="63401"/>
                  <a:pt x="1776107" y="0"/>
                </a:cubicBezTo>
                <a:cubicBezTo>
                  <a:pt x="1797533" y="177141"/>
                  <a:pt x="1765942" y="311294"/>
                  <a:pt x="1776107" y="614598"/>
                </a:cubicBezTo>
                <a:cubicBezTo>
                  <a:pt x="1786272" y="917902"/>
                  <a:pt x="1745866" y="1061600"/>
                  <a:pt x="1776107" y="1181919"/>
                </a:cubicBezTo>
                <a:cubicBezTo>
                  <a:pt x="1621699" y="1229619"/>
                  <a:pt x="1435197" y="1173374"/>
                  <a:pt x="1237355" y="1181919"/>
                </a:cubicBezTo>
                <a:cubicBezTo>
                  <a:pt x="1039513" y="1190464"/>
                  <a:pt x="928443" y="1177177"/>
                  <a:pt x="698602" y="1181919"/>
                </a:cubicBezTo>
                <a:cubicBezTo>
                  <a:pt x="468761" y="1186661"/>
                  <a:pt x="250446" y="1164822"/>
                  <a:pt x="0" y="1181919"/>
                </a:cubicBezTo>
                <a:cubicBezTo>
                  <a:pt x="-43653" y="1012741"/>
                  <a:pt x="32524" y="835755"/>
                  <a:pt x="0" y="567321"/>
                </a:cubicBezTo>
                <a:cubicBezTo>
                  <a:pt x="-32524" y="298887"/>
                  <a:pt x="34567" y="139101"/>
                  <a:pt x="0" y="0"/>
                </a:cubicBezTo>
                <a:close/>
              </a:path>
              <a:path w="1776107" h="1181919" stroke="0" extrusionOk="0">
                <a:moveTo>
                  <a:pt x="0" y="0"/>
                </a:moveTo>
                <a:cubicBezTo>
                  <a:pt x="201943" y="-52280"/>
                  <a:pt x="364945" y="27892"/>
                  <a:pt x="609797" y="0"/>
                </a:cubicBezTo>
                <a:cubicBezTo>
                  <a:pt x="854649" y="-27892"/>
                  <a:pt x="1046706" y="46100"/>
                  <a:pt x="1237355" y="0"/>
                </a:cubicBezTo>
                <a:cubicBezTo>
                  <a:pt x="1428004" y="-46100"/>
                  <a:pt x="1513479" y="27263"/>
                  <a:pt x="1776107" y="0"/>
                </a:cubicBezTo>
                <a:cubicBezTo>
                  <a:pt x="1807770" y="170370"/>
                  <a:pt x="1710362" y="391414"/>
                  <a:pt x="1776107" y="614598"/>
                </a:cubicBezTo>
                <a:cubicBezTo>
                  <a:pt x="1841852" y="837782"/>
                  <a:pt x="1743713" y="912787"/>
                  <a:pt x="1776107" y="1181919"/>
                </a:cubicBezTo>
                <a:cubicBezTo>
                  <a:pt x="1523577" y="1224361"/>
                  <a:pt x="1441266" y="1149597"/>
                  <a:pt x="1184071" y="1181919"/>
                </a:cubicBezTo>
                <a:cubicBezTo>
                  <a:pt x="926876" y="1214241"/>
                  <a:pt x="851078" y="1149188"/>
                  <a:pt x="627558" y="1181919"/>
                </a:cubicBezTo>
                <a:cubicBezTo>
                  <a:pt x="404038" y="1214650"/>
                  <a:pt x="239415" y="1108182"/>
                  <a:pt x="0" y="1181919"/>
                </a:cubicBezTo>
                <a:cubicBezTo>
                  <a:pt x="-59816" y="922477"/>
                  <a:pt x="40584" y="742680"/>
                  <a:pt x="0" y="602779"/>
                </a:cubicBezTo>
                <a:cubicBezTo>
                  <a:pt x="-40584" y="462878"/>
                  <a:pt x="51334" y="181307"/>
                  <a:pt x="0" y="0"/>
                </a:cubicBezTo>
                <a:close/>
              </a:path>
            </a:pathLst>
          </a:custGeom>
          <a:ln w="38100">
            <a:solidFill>
              <a:schemeClr val="accent2">
                <a:lumMod val="75000"/>
              </a:schemeClr>
            </a:solidFill>
            <a:extLst>
              <a:ext uri="{C807C97D-BFC1-408E-A445-0C87EB9F89A2}">
                <ask:lineSketchStyleProps xmlns:ask="http://schemas.microsoft.com/office/drawing/2018/sketchyshapes" sd="3102186874">
                  <a:prstGeom prst="rect">
                    <a:avLst/>
                  </a:prstGeom>
                  <ask:type>
                    <ask:lineSketchScribble/>
                  </ask:type>
                </ask:lineSketchStyleProps>
              </a:ext>
            </a:extLst>
          </a:ln>
        </p:spPr>
      </p:pic>
      <p:pic>
        <p:nvPicPr>
          <p:cNvPr id="9" name="Imagen 8">
            <a:extLst>
              <a:ext uri="{FF2B5EF4-FFF2-40B4-BE49-F238E27FC236}">
                <a16:creationId xmlns:a16="http://schemas.microsoft.com/office/drawing/2014/main" id="{8CBC8C4D-89C7-4E47-83B2-C696E287858C}"/>
              </a:ext>
            </a:extLst>
          </p:cNvPr>
          <p:cNvPicPr>
            <a:picLocks noChangeAspect="1"/>
          </p:cNvPicPr>
          <p:nvPr/>
        </p:nvPicPr>
        <p:blipFill>
          <a:blip r:embed="rId5"/>
          <a:stretch>
            <a:fillRect/>
          </a:stretch>
        </p:blipFill>
        <p:spPr>
          <a:xfrm>
            <a:off x="6389372" y="3923260"/>
            <a:ext cx="2648762" cy="1186013"/>
          </a:xfrm>
          <a:custGeom>
            <a:avLst/>
            <a:gdLst>
              <a:gd name="connsiteX0" fmla="*/ 0 w 2648762"/>
              <a:gd name="connsiteY0" fmla="*/ 0 h 1186013"/>
              <a:gd name="connsiteX1" fmla="*/ 476777 w 2648762"/>
              <a:gd name="connsiteY1" fmla="*/ 0 h 1186013"/>
              <a:gd name="connsiteX2" fmla="*/ 1006530 w 2648762"/>
              <a:gd name="connsiteY2" fmla="*/ 0 h 1186013"/>
              <a:gd name="connsiteX3" fmla="*/ 1562770 w 2648762"/>
              <a:gd name="connsiteY3" fmla="*/ 0 h 1186013"/>
              <a:gd name="connsiteX4" fmla="*/ 2145497 w 2648762"/>
              <a:gd name="connsiteY4" fmla="*/ 0 h 1186013"/>
              <a:gd name="connsiteX5" fmla="*/ 2648762 w 2648762"/>
              <a:gd name="connsiteY5" fmla="*/ 0 h 1186013"/>
              <a:gd name="connsiteX6" fmla="*/ 2648762 w 2648762"/>
              <a:gd name="connsiteY6" fmla="*/ 593007 h 1186013"/>
              <a:gd name="connsiteX7" fmla="*/ 2648762 w 2648762"/>
              <a:gd name="connsiteY7" fmla="*/ 1186013 h 1186013"/>
              <a:gd name="connsiteX8" fmla="*/ 2119010 w 2648762"/>
              <a:gd name="connsiteY8" fmla="*/ 1186013 h 1186013"/>
              <a:gd name="connsiteX9" fmla="*/ 1642232 w 2648762"/>
              <a:gd name="connsiteY9" fmla="*/ 1186013 h 1186013"/>
              <a:gd name="connsiteX10" fmla="*/ 1138968 w 2648762"/>
              <a:gd name="connsiteY10" fmla="*/ 1186013 h 1186013"/>
              <a:gd name="connsiteX11" fmla="*/ 556240 w 2648762"/>
              <a:gd name="connsiteY11" fmla="*/ 1186013 h 1186013"/>
              <a:gd name="connsiteX12" fmla="*/ 0 w 2648762"/>
              <a:gd name="connsiteY12" fmla="*/ 1186013 h 1186013"/>
              <a:gd name="connsiteX13" fmla="*/ 0 w 2648762"/>
              <a:gd name="connsiteY13" fmla="*/ 616727 h 1186013"/>
              <a:gd name="connsiteX14" fmla="*/ 0 w 2648762"/>
              <a:gd name="connsiteY14" fmla="*/ 0 h 11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8762" h="1186013" fill="none" extrusionOk="0">
                <a:moveTo>
                  <a:pt x="0" y="0"/>
                </a:moveTo>
                <a:cubicBezTo>
                  <a:pt x="128031" y="-14222"/>
                  <a:pt x="247118" y="45167"/>
                  <a:pt x="476777" y="0"/>
                </a:cubicBezTo>
                <a:cubicBezTo>
                  <a:pt x="706436" y="-45167"/>
                  <a:pt x="851316" y="14696"/>
                  <a:pt x="1006530" y="0"/>
                </a:cubicBezTo>
                <a:cubicBezTo>
                  <a:pt x="1161744" y="-14696"/>
                  <a:pt x="1426884" y="46261"/>
                  <a:pt x="1562770" y="0"/>
                </a:cubicBezTo>
                <a:cubicBezTo>
                  <a:pt x="1698656" y="-46261"/>
                  <a:pt x="2024071" y="65048"/>
                  <a:pt x="2145497" y="0"/>
                </a:cubicBezTo>
                <a:cubicBezTo>
                  <a:pt x="2266923" y="-65048"/>
                  <a:pt x="2422682" y="3753"/>
                  <a:pt x="2648762" y="0"/>
                </a:cubicBezTo>
                <a:cubicBezTo>
                  <a:pt x="2709650" y="228473"/>
                  <a:pt x="2624029" y="300081"/>
                  <a:pt x="2648762" y="593007"/>
                </a:cubicBezTo>
                <a:cubicBezTo>
                  <a:pt x="2673495" y="885933"/>
                  <a:pt x="2607758" y="1014360"/>
                  <a:pt x="2648762" y="1186013"/>
                </a:cubicBezTo>
                <a:cubicBezTo>
                  <a:pt x="2396247" y="1227078"/>
                  <a:pt x="2269869" y="1167883"/>
                  <a:pt x="2119010" y="1186013"/>
                </a:cubicBezTo>
                <a:cubicBezTo>
                  <a:pt x="1968151" y="1204143"/>
                  <a:pt x="1788998" y="1182194"/>
                  <a:pt x="1642232" y="1186013"/>
                </a:cubicBezTo>
                <a:cubicBezTo>
                  <a:pt x="1495466" y="1189832"/>
                  <a:pt x="1301196" y="1131784"/>
                  <a:pt x="1138968" y="1186013"/>
                </a:cubicBezTo>
                <a:cubicBezTo>
                  <a:pt x="976740" y="1240242"/>
                  <a:pt x="843461" y="1148798"/>
                  <a:pt x="556240" y="1186013"/>
                </a:cubicBezTo>
                <a:cubicBezTo>
                  <a:pt x="269019" y="1223228"/>
                  <a:pt x="261966" y="1153562"/>
                  <a:pt x="0" y="1186013"/>
                </a:cubicBezTo>
                <a:cubicBezTo>
                  <a:pt x="-33565" y="921202"/>
                  <a:pt x="3741" y="815699"/>
                  <a:pt x="0" y="616727"/>
                </a:cubicBezTo>
                <a:cubicBezTo>
                  <a:pt x="-3741" y="417755"/>
                  <a:pt x="70446" y="285645"/>
                  <a:pt x="0" y="0"/>
                </a:cubicBezTo>
                <a:close/>
              </a:path>
              <a:path w="2648762" h="1186013" stroke="0" extrusionOk="0">
                <a:moveTo>
                  <a:pt x="0" y="0"/>
                </a:moveTo>
                <a:cubicBezTo>
                  <a:pt x="222160" y="-36825"/>
                  <a:pt x="370414" y="2745"/>
                  <a:pt x="476777" y="0"/>
                </a:cubicBezTo>
                <a:cubicBezTo>
                  <a:pt x="583140" y="-2745"/>
                  <a:pt x="800663" y="40610"/>
                  <a:pt x="1006530" y="0"/>
                </a:cubicBezTo>
                <a:cubicBezTo>
                  <a:pt x="1212397" y="-40610"/>
                  <a:pt x="1235055" y="6944"/>
                  <a:pt x="1456819" y="0"/>
                </a:cubicBezTo>
                <a:cubicBezTo>
                  <a:pt x="1678583" y="-6944"/>
                  <a:pt x="1774204" y="63218"/>
                  <a:pt x="2013059" y="0"/>
                </a:cubicBezTo>
                <a:cubicBezTo>
                  <a:pt x="2251914" y="-63218"/>
                  <a:pt x="2454093" y="33855"/>
                  <a:pt x="2648762" y="0"/>
                </a:cubicBezTo>
                <a:cubicBezTo>
                  <a:pt x="2667836" y="227725"/>
                  <a:pt x="2640249" y="444821"/>
                  <a:pt x="2648762" y="593007"/>
                </a:cubicBezTo>
                <a:cubicBezTo>
                  <a:pt x="2657275" y="741193"/>
                  <a:pt x="2592976" y="934549"/>
                  <a:pt x="2648762" y="1186013"/>
                </a:cubicBezTo>
                <a:cubicBezTo>
                  <a:pt x="2400846" y="1194374"/>
                  <a:pt x="2361617" y="1178599"/>
                  <a:pt x="2145497" y="1186013"/>
                </a:cubicBezTo>
                <a:cubicBezTo>
                  <a:pt x="1929378" y="1193427"/>
                  <a:pt x="1865451" y="1128245"/>
                  <a:pt x="1589257" y="1186013"/>
                </a:cubicBezTo>
                <a:cubicBezTo>
                  <a:pt x="1313063" y="1243781"/>
                  <a:pt x="1191465" y="1167899"/>
                  <a:pt x="1085992" y="1186013"/>
                </a:cubicBezTo>
                <a:cubicBezTo>
                  <a:pt x="980520" y="1204127"/>
                  <a:pt x="738687" y="1138254"/>
                  <a:pt x="529752" y="1186013"/>
                </a:cubicBezTo>
                <a:cubicBezTo>
                  <a:pt x="320817" y="1233772"/>
                  <a:pt x="171797" y="1124628"/>
                  <a:pt x="0" y="1186013"/>
                </a:cubicBezTo>
                <a:cubicBezTo>
                  <a:pt x="-43903" y="939783"/>
                  <a:pt x="45169" y="882324"/>
                  <a:pt x="0" y="604867"/>
                </a:cubicBezTo>
                <a:cubicBezTo>
                  <a:pt x="-45169" y="327410"/>
                  <a:pt x="17711" y="190387"/>
                  <a:pt x="0" y="0"/>
                </a:cubicBezTo>
                <a:close/>
              </a:path>
            </a:pathLst>
          </a:custGeom>
          <a:ln w="38100">
            <a:solidFill>
              <a:schemeClr val="accent2">
                <a:lumMod val="75000"/>
              </a:schemeClr>
            </a:solidFill>
            <a:extLst>
              <a:ext uri="{C807C97D-BFC1-408E-A445-0C87EB9F89A2}">
                <ask:lineSketchStyleProps xmlns:ask="http://schemas.microsoft.com/office/drawing/2018/sketchyshapes" sd="2111176236">
                  <a:prstGeom prst="rect">
                    <a:avLst/>
                  </a:prstGeom>
                  <ask:type>
                    <ask:lineSketchScribble/>
                  </ask:type>
                </ask:lineSketchStyleProps>
              </a:ext>
            </a:extLst>
          </a:ln>
        </p:spPr>
      </p:pic>
      <p:sp>
        <p:nvSpPr>
          <p:cNvPr id="11" name="CuadroTexto 10">
            <a:extLst>
              <a:ext uri="{FF2B5EF4-FFF2-40B4-BE49-F238E27FC236}">
                <a16:creationId xmlns:a16="http://schemas.microsoft.com/office/drawing/2014/main" id="{BED9ECD2-1374-4162-92AE-5C4A17E61E9F}"/>
              </a:ext>
            </a:extLst>
          </p:cNvPr>
          <p:cNvSpPr txBox="1"/>
          <p:nvPr/>
        </p:nvSpPr>
        <p:spPr>
          <a:xfrm>
            <a:off x="1435608" y="339309"/>
            <a:ext cx="6574536" cy="830997"/>
          </a:xfrm>
          <a:prstGeom prst="rect">
            <a:avLst/>
          </a:prstGeom>
          <a:noFill/>
        </p:spPr>
        <p:txBody>
          <a:bodyPr wrap="square">
            <a:spAutoFit/>
          </a:bodyPr>
          <a:lstStyle/>
          <a:p>
            <a:pPr algn="ctr"/>
            <a:r>
              <a:rPr lang="es-MX" sz="2400" b="1" dirty="0">
                <a:solidFill>
                  <a:schemeClr val="dk1"/>
                </a:solidFill>
                <a:latin typeface="Caveat"/>
              </a:rPr>
              <a:t>ALIMENTOS QUE NO CUMPLEN CON LA MAYORÍA DE LOS </a:t>
            </a:r>
            <a:r>
              <a:rPr lang="es-MX" sz="2400" b="1" dirty="0">
                <a:solidFill>
                  <a:schemeClr val="dk1"/>
                </a:solidFill>
                <a:latin typeface="Caveat"/>
                <a:sym typeface="Caveat"/>
              </a:rPr>
              <a:t>AMINOÁCIDOS</a:t>
            </a:r>
            <a:r>
              <a:rPr lang="es-MX" sz="1600" b="1"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2676B-BFB1-4891-905F-EDCABE4913F5}"/>
              </a:ext>
            </a:extLst>
          </p:cNvPr>
          <p:cNvSpPr>
            <a:spLocks noGrp="1"/>
          </p:cNvSpPr>
          <p:nvPr>
            <p:ph type="ctrTitle"/>
          </p:nvPr>
        </p:nvSpPr>
        <p:spPr/>
        <p:txBody>
          <a:bodyPr/>
          <a:lstStyle/>
          <a:p>
            <a:r>
              <a:rPr lang="es-MX" dirty="0"/>
              <a:t>ENFERMEDADES CAUSADAS POR EXCESO Y DEFISIS DE PROTEÍNAS </a:t>
            </a:r>
            <a:br>
              <a:rPr lang="es-MX" dirty="0"/>
            </a:br>
            <a:endParaRPr lang="es-MX" dirty="0"/>
          </a:p>
        </p:txBody>
      </p:sp>
    </p:spTree>
    <p:extLst>
      <p:ext uri="{BB962C8B-B14F-4D97-AF65-F5344CB8AC3E}">
        <p14:creationId xmlns:p14="http://schemas.microsoft.com/office/powerpoint/2010/main" val="298579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ctrTitle" idx="4294967295"/>
          </p:nvPr>
        </p:nvSpPr>
        <p:spPr>
          <a:xfrm>
            <a:off x="1341684" y="421199"/>
            <a:ext cx="7337050" cy="609552"/>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MX" sz="3600" dirty="0"/>
              <a:t>ENFERMEDADES CAUSADAS POR DEFISIS DE PROTEÍNAS </a:t>
            </a:r>
            <a:endParaRPr sz="3600" dirty="0"/>
          </a:p>
        </p:txBody>
      </p:sp>
      <p:sp>
        <p:nvSpPr>
          <p:cNvPr id="88" name="Google Shape;88;p17"/>
          <p:cNvSpPr txBox="1">
            <a:spLocks noGrp="1"/>
          </p:cNvSpPr>
          <p:nvPr>
            <p:ph type="subTitle" idx="4294967295"/>
          </p:nvPr>
        </p:nvSpPr>
        <p:spPr>
          <a:xfrm>
            <a:off x="2666486" y="1900960"/>
            <a:ext cx="4913890" cy="2168119"/>
          </a:xfrm>
          <a:prstGeom prst="rect">
            <a:avLst/>
          </a:prstGeom>
        </p:spPr>
        <p:txBody>
          <a:bodyPr spcFirstLastPara="1" wrap="square" lIns="0" tIns="0" rIns="0" bIns="0" anchor="t" anchorCtr="0">
            <a:noAutofit/>
          </a:bodyPr>
          <a:lstStyle/>
          <a:p>
            <a:pPr marL="342900" lvl="0" indent="-342900" algn="l" rtl="0">
              <a:spcBef>
                <a:spcPts val="0"/>
              </a:spcBef>
              <a:spcAft>
                <a:spcPts val="0"/>
              </a:spcAft>
              <a:buFont typeface="Wingdings" panose="05000000000000000000" pitchFamily="2" charset="2"/>
              <a:buChar char="Y"/>
            </a:pPr>
            <a:r>
              <a:rPr lang="es-MX" sz="2400" dirty="0"/>
              <a:t>Desnutrición</a:t>
            </a:r>
          </a:p>
          <a:p>
            <a:pPr marL="342900" lvl="0" indent="-342900" algn="l" rtl="0">
              <a:spcBef>
                <a:spcPts val="0"/>
              </a:spcBef>
              <a:spcAft>
                <a:spcPts val="0"/>
              </a:spcAft>
              <a:buFont typeface="Wingdings" panose="05000000000000000000" pitchFamily="2" charset="2"/>
              <a:buChar char="Y"/>
            </a:pPr>
            <a:r>
              <a:rPr lang="es-MX" sz="2400" dirty="0"/>
              <a:t>Alteraciones de la piel</a:t>
            </a:r>
          </a:p>
          <a:p>
            <a:pPr marL="342900" lvl="0" indent="-342900" algn="l" rtl="0">
              <a:spcBef>
                <a:spcPts val="0"/>
              </a:spcBef>
              <a:spcAft>
                <a:spcPts val="0"/>
              </a:spcAft>
              <a:buFont typeface="Wingdings" panose="05000000000000000000" pitchFamily="2" charset="2"/>
              <a:buChar char="Y"/>
            </a:pPr>
            <a:r>
              <a:rPr lang="es-MX" sz="2400" dirty="0"/>
              <a:t>Anemia</a:t>
            </a:r>
          </a:p>
          <a:p>
            <a:pPr marL="342900" lvl="0" indent="-342900" algn="l" rtl="0">
              <a:spcBef>
                <a:spcPts val="0"/>
              </a:spcBef>
              <a:spcAft>
                <a:spcPts val="0"/>
              </a:spcAft>
              <a:buFont typeface="Wingdings" panose="05000000000000000000" pitchFamily="2" charset="2"/>
              <a:buChar char="Y"/>
            </a:pPr>
            <a:r>
              <a:rPr lang="es-MX" sz="2400" dirty="0"/>
              <a:t>Debilidad del cabello y la piel</a:t>
            </a:r>
          </a:p>
          <a:p>
            <a:pPr marL="342900" lvl="0" indent="-342900" algn="l" rtl="0">
              <a:spcBef>
                <a:spcPts val="0"/>
              </a:spcBef>
              <a:spcAft>
                <a:spcPts val="0"/>
              </a:spcAft>
              <a:buFont typeface="Wingdings" panose="05000000000000000000" pitchFamily="2" charset="2"/>
              <a:buChar char="Y"/>
            </a:pPr>
            <a:r>
              <a:rPr lang="es-MX" sz="2400" dirty="0"/>
              <a:t>Pérdida de masa muscular</a:t>
            </a:r>
          </a:p>
        </p:txBody>
      </p:sp>
      <p:sp>
        <p:nvSpPr>
          <p:cNvPr id="91" name="Google Shape;91;p17"/>
          <p:cNvSpPr/>
          <p:nvPr/>
        </p:nvSpPr>
        <p:spPr>
          <a:xfrm>
            <a:off x="8519637" y="0"/>
            <a:ext cx="433447" cy="42119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92" name="Google Shape;92;p17"/>
          <p:cNvSpPr/>
          <p:nvPr/>
        </p:nvSpPr>
        <p:spPr>
          <a:xfrm rot="2487249">
            <a:off x="728157" y="4569891"/>
            <a:ext cx="308371" cy="2996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93" name="Google Shape;93;p17"/>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dirty="0"/>
          </a:p>
        </p:txBody>
      </p:sp>
      <p:sp>
        <p:nvSpPr>
          <p:cNvPr id="9" name="Google Shape;54;p12">
            <a:extLst>
              <a:ext uri="{FF2B5EF4-FFF2-40B4-BE49-F238E27FC236}">
                <a16:creationId xmlns:a16="http://schemas.microsoft.com/office/drawing/2014/main" id="{F228E6CF-EF4C-45E2-A7F5-081865D1CFD7}"/>
              </a:ext>
            </a:extLst>
          </p:cNvPr>
          <p:cNvSpPr txBox="1">
            <a:spLocks/>
          </p:cNvSpPr>
          <p:nvPr/>
        </p:nvSpPr>
        <p:spPr>
          <a:xfrm>
            <a:off x="6304323" y="4327078"/>
            <a:ext cx="2648761" cy="5587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rgbClr val="CC0000"/>
                </a:solidFill>
                <a:latin typeface="Caveat"/>
                <a:sym typeface="Caveat"/>
              </a:rPr>
              <a:t>ENFERMEDADES CAUSADAS POR DEFISIS DE PROTEÍNAS </a:t>
            </a:r>
            <a:endParaRPr lang="es-MX" dirty="0">
              <a:solidFill>
                <a:srgbClr val="CC0000"/>
              </a:solidFill>
            </a:endParaRPr>
          </a:p>
        </p:txBody>
      </p:sp>
      <p:pic>
        <p:nvPicPr>
          <p:cNvPr id="1026" name="Picture 2" descr="Desnutrición Vectores Libres de Derechos - iStock">
            <a:extLst>
              <a:ext uri="{FF2B5EF4-FFF2-40B4-BE49-F238E27FC236}">
                <a16:creationId xmlns:a16="http://schemas.microsoft.com/office/drawing/2014/main" id="{F7A438DF-6B67-437B-A2EE-D51345D3D57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19" b="94118" l="9980" r="89817">
                        <a14:foregroundMark x1="48269" y1="9477" x2="48065" y2="8824"/>
                        <a14:foregroundMark x1="47047" y1="6699" x2="47047" y2="6699"/>
                        <a14:foregroundMark x1="48269" y1="5719" x2="50916" y2="6373"/>
                        <a14:foregroundMark x1="55397" y1="93137" x2="55601" y2="93137"/>
                        <a14:foregroundMark x1="55601" y1="93137" x2="49084" y2="92320"/>
                        <a14:foregroundMark x1="40530" y1="90359" x2="43788" y2="94118"/>
                      </a14:backgroundRemoval>
                    </a14:imgEffect>
                  </a14:imgLayer>
                </a14:imgProps>
              </a:ext>
              <a:ext uri="{28A0092B-C50C-407E-A947-70E740481C1C}">
                <a14:useLocalDpi xmlns:a14="http://schemas.microsoft.com/office/drawing/2010/main" val="0"/>
              </a:ext>
            </a:extLst>
          </a:blip>
          <a:srcRect/>
          <a:stretch>
            <a:fillRect/>
          </a:stretch>
        </p:blipFill>
        <p:spPr bwMode="auto">
          <a:xfrm>
            <a:off x="0" y="1197899"/>
            <a:ext cx="1976771" cy="246430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897EEB03-CDD5-4AB5-B12C-03DED91D75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110" b="95892" l="9899" r="89989">
                        <a14:foregroundMark x1="46907" y1="11122" x2="49775" y2="12525"/>
                        <a14:foregroundMark x1="46625" y1="6513" x2="46625" y2="6513"/>
                        <a14:foregroundMark x1="47694" y1="5210" x2="47694" y2="5210"/>
                        <a14:foregroundMark x1="48481" y1="81864" x2="49269" y2="94890"/>
                        <a14:foregroundMark x1="49269" y1="94890" x2="49719" y2="95892"/>
                        <a14:foregroundMark x1="53993" y1="95591" x2="53712" y2="95591"/>
                        <a14:foregroundMark x1="50787" y1="95391" x2="44994" y2="95591"/>
                      </a14:backgroundRemoval>
                    </a14:imgEffect>
                  </a14:imgLayer>
                </a14:imgProps>
              </a:ext>
            </a:extLst>
          </a:blip>
          <a:stretch>
            <a:fillRect/>
          </a:stretch>
        </p:blipFill>
        <p:spPr>
          <a:xfrm>
            <a:off x="6564193" y="2154109"/>
            <a:ext cx="3582344" cy="2010787"/>
          </a:xfrm>
          <a:prstGeom prst="rect">
            <a:avLst/>
          </a:prstGeom>
        </p:spPr>
      </p:pic>
      <p:pic>
        <p:nvPicPr>
          <p:cNvPr id="3" name="Imagen 2">
            <a:extLst>
              <a:ext uri="{FF2B5EF4-FFF2-40B4-BE49-F238E27FC236}">
                <a16:creationId xmlns:a16="http://schemas.microsoft.com/office/drawing/2014/main" id="{7DB1C18A-BFCE-40A6-8DCE-3128792AAA1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778" b="92000" l="9375" r="89286">
                        <a14:foregroundMark x1="72321" y1="16889" x2="74554" y2="18222"/>
                        <a14:foregroundMark x1="60714" y1="6667" x2="60714" y2="6667"/>
                        <a14:foregroundMark x1="56696" y1="6222" x2="54911" y2="6222"/>
                        <a14:foregroundMark x1="35268" y1="20444" x2="35268" y2="20444"/>
                        <a14:foregroundMark x1="47768" y1="17778" x2="47768" y2="17778"/>
                        <a14:foregroundMark x1="20982" y1="20889" x2="20982" y2="20889"/>
                        <a14:foregroundMark x1="12946" y1="16000" x2="12946" y2="16000"/>
                        <a14:foregroundMark x1="27679" y1="12444" x2="27679" y2="12444"/>
                        <a14:foregroundMark x1="58929" y1="92000" x2="58929" y2="92000"/>
                      </a14:backgroundRemoval>
                    </a14:imgEffect>
                  </a14:imgLayer>
                </a14:imgProps>
              </a:ext>
            </a:extLst>
          </a:blip>
          <a:stretch>
            <a:fillRect/>
          </a:stretch>
        </p:blipFill>
        <p:spPr>
          <a:xfrm>
            <a:off x="1071238" y="3159503"/>
            <a:ext cx="1811066" cy="1819151"/>
          </a:xfrm>
          <a:prstGeom prst="rect">
            <a:avLst/>
          </a:prstGeom>
        </p:spPr>
      </p:pic>
      <p:pic>
        <p:nvPicPr>
          <p:cNvPr id="4" name="Imagen 3">
            <a:extLst>
              <a:ext uri="{FF2B5EF4-FFF2-40B4-BE49-F238E27FC236}">
                <a16:creationId xmlns:a16="http://schemas.microsoft.com/office/drawing/2014/main" id="{59E5DAFB-B3D5-45BA-858A-F00BCBC0959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778" b="96444" l="9778" r="89778">
                        <a14:foregroundMark x1="48000" y1="88444" x2="48000" y2="88444"/>
                        <a14:foregroundMark x1="37778" y1="77333" x2="48889" y2="96444"/>
                        <a14:foregroundMark x1="35556" y1="28000" x2="35556" y2="28000"/>
                        <a14:foregroundMark x1="82667" y1="60000" x2="82667" y2="60000"/>
                        <a14:foregroundMark x1="80444" y1="57333" x2="80444" y2="57333"/>
                        <a14:foregroundMark x1="78667" y1="54222" x2="78667" y2="54222"/>
                        <a14:foregroundMark x1="18222" y1="58222" x2="18222" y2="58222"/>
                        <a14:foregroundMark x1="24889" y1="37333" x2="24889" y2="37333"/>
                        <a14:foregroundMark x1="26222" y1="36889" x2="26222" y2="36889"/>
                        <a14:foregroundMark x1="26667" y1="36444" x2="26667" y2="36444"/>
                        <a14:foregroundMark x1="26667" y1="35111" x2="26667" y2="35111"/>
                        <a14:foregroundMark x1="25333" y1="40444" x2="25333" y2="40444"/>
                        <a14:foregroundMark x1="25333" y1="40444" x2="25333" y2="40444"/>
                        <a14:foregroundMark x1="24889" y1="41333" x2="24889" y2="41333"/>
                        <a14:foregroundMark x1="75111" y1="42667" x2="75111" y2="42667"/>
                        <a14:foregroundMark x1="74222" y1="45778" x2="74222" y2="45778"/>
                        <a14:foregroundMark x1="74667" y1="45778" x2="74667" y2="45778"/>
                        <a14:foregroundMark x1="74667" y1="39111" x2="74667" y2="39111"/>
                        <a14:foregroundMark x1="44889" y1="91111" x2="44889" y2="91111"/>
                        <a14:foregroundMark x1="51111" y1="85778" x2="51111" y2="85778"/>
                      </a14:backgroundRemoval>
                    </a14:imgEffect>
                  </a14:imgLayer>
                </a14:imgProps>
              </a:ext>
            </a:extLst>
          </a:blip>
          <a:stretch>
            <a:fillRect/>
          </a:stretch>
        </p:blipFill>
        <p:spPr>
          <a:xfrm>
            <a:off x="4383543" y="3406002"/>
            <a:ext cx="1479776" cy="1479776"/>
          </a:xfrm>
          <a:prstGeom prst="rect">
            <a:avLst/>
          </a:prstGeom>
        </p:spPr>
      </p:pic>
      <p:pic>
        <p:nvPicPr>
          <p:cNvPr id="5" name="Imagen 4">
            <a:extLst>
              <a:ext uri="{FF2B5EF4-FFF2-40B4-BE49-F238E27FC236}">
                <a16:creationId xmlns:a16="http://schemas.microsoft.com/office/drawing/2014/main" id="{D8CD4095-B65E-4819-B71B-22968EA6D665}"/>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3396" b="98131" l="4667" r="69333">
                        <a14:foregroundMark x1="15000" y1="28037" x2="7667" y2="26480"/>
                        <a14:foregroundMark x1="9333" y1="21184" x2="16833" y2="23364"/>
                        <a14:foregroundMark x1="9833" y1="24299" x2="7833" y2="24299"/>
                        <a14:foregroundMark x1="7833" y1="24299" x2="7833" y2="24299"/>
                        <a14:foregroundMark x1="7000" y1="27414" x2="4667" y2="53894"/>
                        <a14:foregroundMark x1="5000" y1="59813" x2="8167" y2="73209"/>
                        <a14:foregroundMark x1="8667" y1="82243" x2="9667" y2="91277"/>
                        <a14:foregroundMark x1="9667" y1="94393" x2="10667" y2="97819"/>
                        <a14:foregroundMark x1="46333" y1="66978" x2="43667" y2="82866"/>
                        <a14:foregroundMark x1="43667" y1="82866" x2="43667" y2="85047"/>
                        <a14:foregroundMark x1="44500" y1="93146" x2="47000" y2="98442"/>
                        <a14:foregroundMark x1="52333" y1="13396" x2="52333" y2="13396"/>
                        <a14:foregroundMark x1="48333" y1="21807" x2="55833" y2="18069"/>
                        <a14:foregroundMark x1="67333" y1="52025" x2="68500" y2="60748"/>
                        <a14:foregroundMark x1="68000" y1="79439" x2="69333" y2="84735"/>
                        <a14:foregroundMark x1="44000" y1="65421" x2="42833" y2="80062"/>
                      </a14:backgroundRemoval>
                    </a14:imgEffect>
                  </a14:imgLayer>
                </a14:imgProps>
              </a:ext>
            </a:extLst>
          </a:blip>
          <a:srcRect t="10902" r="27405"/>
          <a:stretch/>
        </p:blipFill>
        <p:spPr>
          <a:xfrm>
            <a:off x="5326071" y="1027528"/>
            <a:ext cx="2476245" cy="162595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body" idx="1"/>
          </p:nvPr>
        </p:nvSpPr>
        <p:spPr>
          <a:xfrm>
            <a:off x="1321535" y="450851"/>
            <a:ext cx="3530700" cy="3236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MX" b="1" dirty="0"/>
              <a:t>Alteraciones de la piel</a:t>
            </a:r>
          </a:p>
          <a:p>
            <a:pPr marL="0" lvl="0" indent="0" algn="just" rtl="0">
              <a:spcBef>
                <a:spcPts val="0"/>
              </a:spcBef>
              <a:spcAft>
                <a:spcPts val="0"/>
              </a:spcAft>
              <a:buNone/>
            </a:pPr>
            <a:r>
              <a:rPr lang="es-MX" dirty="0"/>
              <a:t>La piel está formada por tres tipos de proteínas: el colágeno, la elastina y la keratina. Estas alteraciones se dan cuando los niveles de esta proteína son bajos lo que causan arrugas y debilitamiento de la piel</a:t>
            </a:r>
          </a:p>
        </p:txBody>
      </p:sp>
      <p:sp>
        <p:nvSpPr>
          <p:cNvPr id="100" name="Google Shape;100;p18"/>
          <p:cNvSpPr txBox="1">
            <a:spLocks noGrp="1"/>
          </p:cNvSpPr>
          <p:nvPr>
            <p:ph type="body" idx="2"/>
          </p:nvPr>
        </p:nvSpPr>
        <p:spPr>
          <a:xfrm>
            <a:off x="5247566" y="2571750"/>
            <a:ext cx="3530700" cy="3236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s-MX" b="1" dirty="0"/>
              <a:t>Desnutrición:</a:t>
            </a:r>
          </a:p>
          <a:p>
            <a:pPr marL="0" lvl="0" indent="0" algn="just" rtl="0">
              <a:spcBef>
                <a:spcPts val="0"/>
              </a:spcBef>
              <a:spcAft>
                <a:spcPts val="0"/>
              </a:spcAft>
              <a:buNone/>
            </a:pPr>
            <a:r>
              <a:rPr lang="es-MX" b="1" dirty="0"/>
              <a:t> </a:t>
            </a:r>
            <a:r>
              <a:rPr lang="es-MX" dirty="0"/>
              <a:t>La desnutrición proteico-energética es una grave carencia de proteínas y calorías que se produce cuando no se consumen suficientes proteínas y calorías durante un tiempo prolongado.</a:t>
            </a:r>
          </a:p>
        </p:txBody>
      </p:sp>
      <p:sp>
        <p:nvSpPr>
          <p:cNvPr id="101" name="Google Shape;101;p18"/>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dirty="0"/>
          </a:p>
        </p:txBody>
      </p:sp>
      <p:pic>
        <p:nvPicPr>
          <p:cNvPr id="8" name="Imagen 7">
            <a:extLst>
              <a:ext uri="{FF2B5EF4-FFF2-40B4-BE49-F238E27FC236}">
                <a16:creationId xmlns:a16="http://schemas.microsoft.com/office/drawing/2014/main" id="{5A59AAB8-E2B1-354F-BDA7-2F1C46A25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596" y="3037746"/>
            <a:ext cx="2734014" cy="2105754"/>
          </a:xfrm>
          <a:prstGeom prst="rect">
            <a:avLst/>
          </a:prstGeom>
          <a:ln>
            <a:noFill/>
          </a:ln>
          <a:effectLst>
            <a:softEdge rad="112500"/>
          </a:effectLst>
        </p:spPr>
      </p:pic>
      <p:pic>
        <p:nvPicPr>
          <p:cNvPr id="9" name="Imagen 8">
            <a:extLst>
              <a:ext uri="{FF2B5EF4-FFF2-40B4-BE49-F238E27FC236}">
                <a16:creationId xmlns:a16="http://schemas.microsoft.com/office/drawing/2014/main" id="{935CC441-1E2B-4E46-B05D-B47F4CB63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984" y="383204"/>
            <a:ext cx="2899726" cy="2114645"/>
          </a:xfrm>
          <a:prstGeom prst="rect">
            <a:avLst/>
          </a:prstGeom>
          <a:ln>
            <a:noFill/>
          </a:ln>
          <a:effectLst>
            <a:softEdge rad="112500"/>
          </a:effectLst>
        </p:spPr>
      </p:pic>
      <p:sp>
        <p:nvSpPr>
          <p:cNvPr id="10" name="Google Shape;54;p12">
            <a:extLst>
              <a:ext uri="{FF2B5EF4-FFF2-40B4-BE49-F238E27FC236}">
                <a16:creationId xmlns:a16="http://schemas.microsoft.com/office/drawing/2014/main" id="{3613B754-8F67-42F9-8B71-E6F0BA3CB699}"/>
              </a:ext>
            </a:extLst>
          </p:cNvPr>
          <p:cNvSpPr txBox="1">
            <a:spLocks/>
          </p:cNvSpPr>
          <p:nvPr/>
        </p:nvSpPr>
        <p:spPr>
          <a:xfrm>
            <a:off x="0" y="4618785"/>
            <a:ext cx="2648761" cy="5587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rgbClr val="CC0000"/>
                </a:solidFill>
                <a:latin typeface="Caveat"/>
                <a:sym typeface="Caveat"/>
              </a:rPr>
              <a:t>ENFERMEDADES CAUSADAS POR DEFISIS DE PROTEÍNAS </a:t>
            </a:r>
            <a:endParaRPr lang="es-MX" dirty="0">
              <a:solidFill>
                <a:srgbClr val="CC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795C22F-2D68-437E-A6CA-448C54BF17A7}"/>
              </a:ext>
            </a:extLst>
          </p:cNvPr>
          <p:cNvSpPr>
            <a:spLocks noGrp="1"/>
          </p:cNvSpPr>
          <p:nvPr>
            <p:ph type="body" idx="1"/>
          </p:nvPr>
        </p:nvSpPr>
        <p:spPr>
          <a:xfrm>
            <a:off x="1303246" y="254051"/>
            <a:ext cx="3780818" cy="3083509"/>
          </a:xfrm>
        </p:spPr>
        <p:txBody>
          <a:bodyPr/>
          <a:lstStyle/>
          <a:p>
            <a:pPr marL="88900" indent="0" algn="ctr">
              <a:buNone/>
            </a:pPr>
            <a:r>
              <a:rPr lang="es-MX" b="1" dirty="0"/>
              <a:t>Anemia</a:t>
            </a:r>
          </a:p>
          <a:p>
            <a:pPr marL="88900" indent="0" algn="just">
              <a:buNone/>
            </a:pPr>
            <a:r>
              <a:rPr lang="es-MX" dirty="0"/>
              <a:t>La anemia por falta de hierro es un tipo de anemia que ocurre cuando el organismo no tiene suficiente hierro. Una persona anémica tiene una menor cantidad de glóbulos rojos de lo normal. Los glóbulos rojos contienen hemoglobina, que es una proteína que transporta oxígeno por el cuerpo.</a:t>
            </a:r>
          </a:p>
          <a:p>
            <a:pPr marL="88900" indent="0">
              <a:buNone/>
            </a:pPr>
            <a:endParaRPr lang="es-MX" dirty="0"/>
          </a:p>
        </p:txBody>
      </p:sp>
      <p:sp>
        <p:nvSpPr>
          <p:cNvPr id="4" name="Marcador de texto 3">
            <a:extLst>
              <a:ext uri="{FF2B5EF4-FFF2-40B4-BE49-F238E27FC236}">
                <a16:creationId xmlns:a16="http://schemas.microsoft.com/office/drawing/2014/main" id="{5FEAED09-5304-441B-9304-43353148F061}"/>
              </a:ext>
            </a:extLst>
          </p:cNvPr>
          <p:cNvSpPr>
            <a:spLocks noGrp="1"/>
          </p:cNvSpPr>
          <p:nvPr>
            <p:ph type="body" idx="2"/>
          </p:nvPr>
        </p:nvSpPr>
        <p:spPr>
          <a:xfrm>
            <a:off x="5172266" y="1872101"/>
            <a:ext cx="3780818" cy="3236100"/>
          </a:xfrm>
        </p:spPr>
        <p:txBody>
          <a:bodyPr/>
          <a:lstStyle/>
          <a:p>
            <a:pPr algn="ctr"/>
            <a:endParaRPr lang="es-MX" b="1" dirty="0"/>
          </a:p>
          <a:p>
            <a:pPr marL="88900" indent="0" algn="ctr">
              <a:buNone/>
            </a:pPr>
            <a:r>
              <a:rPr lang="es-MX" b="1" dirty="0"/>
              <a:t>Debilidad del cabello y la piel</a:t>
            </a:r>
          </a:p>
          <a:p>
            <a:pPr marL="88900" indent="0" algn="just">
              <a:buNone/>
            </a:pPr>
            <a:r>
              <a:rPr lang="es-MX" dirty="0"/>
              <a:t>Los folículos que sostienen el cabello están hechos de proteínas. Asimismo, la piel está formada por tres tipos de proteínas: el colágeno, la elastina y la keratina. Las uñas también se ven afectadas por el déficit de este nutriente.</a:t>
            </a:r>
          </a:p>
          <a:p>
            <a:pPr marL="88900" indent="0">
              <a:buNone/>
            </a:pPr>
            <a:endParaRPr lang="es-MX" dirty="0"/>
          </a:p>
        </p:txBody>
      </p:sp>
      <p:sp>
        <p:nvSpPr>
          <p:cNvPr id="5" name="Marcador de número de diapositiva 4">
            <a:extLst>
              <a:ext uri="{FF2B5EF4-FFF2-40B4-BE49-F238E27FC236}">
                <a16:creationId xmlns:a16="http://schemas.microsoft.com/office/drawing/2014/main" id="{DF9DE833-A93A-43A7-AD7E-04859A5EED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27</a:t>
            </a:fld>
            <a:endParaRPr lang="es-MX" dirty="0"/>
          </a:p>
        </p:txBody>
      </p:sp>
      <p:pic>
        <p:nvPicPr>
          <p:cNvPr id="6" name="Imagen 5">
            <a:extLst>
              <a:ext uri="{FF2B5EF4-FFF2-40B4-BE49-F238E27FC236}">
                <a16:creationId xmlns:a16="http://schemas.microsoft.com/office/drawing/2014/main" id="{BB0A3121-2287-E442-B43A-C77933AF2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223" y="254051"/>
            <a:ext cx="2353981" cy="1705264"/>
          </a:xfrm>
          <a:prstGeom prst="rect">
            <a:avLst/>
          </a:prstGeom>
          <a:ln>
            <a:noFill/>
          </a:ln>
          <a:effectLst>
            <a:softEdge rad="112500"/>
          </a:effectLst>
        </p:spPr>
      </p:pic>
      <p:pic>
        <p:nvPicPr>
          <p:cNvPr id="7" name="Imagen 6">
            <a:extLst>
              <a:ext uri="{FF2B5EF4-FFF2-40B4-BE49-F238E27FC236}">
                <a16:creationId xmlns:a16="http://schemas.microsoft.com/office/drawing/2014/main" id="{B01EF649-D89C-B04A-8CF1-B09A7D892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118" y="1019469"/>
            <a:ext cx="1766168" cy="1289984"/>
          </a:xfrm>
          <a:prstGeom prst="rect">
            <a:avLst/>
          </a:prstGeom>
          <a:ln>
            <a:noFill/>
          </a:ln>
          <a:effectLst>
            <a:softEdge rad="112500"/>
          </a:effectLst>
        </p:spPr>
      </p:pic>
      <p:pic>
        <p:nvPicPr>
          <p:cNvPr id="8" name="Imagen 7">
            <a:extLst>
              <a:ext uri="{FF2B5EF4-FFF2-40B4-BE49-F238E27FC236}">
                <a16:creationId xmlns:a16="http://schemas.microsoft.com/office/drawing/2014/main" id="{0252D42D-E76C-488A-9456-6AC4FE3E0FCE}"/>
              </a:ext>
            </a:extLst>
          </p:cNvPr>
          <p:cNvPicPr>
            <a:picLocks noChangeAspect="1"/>
          </p:cNvPicPr>
          <p:nvPr/>
        </p:nvPicPr>
        <p:blipFill>
          <a:blip r:embed="rId4"/>
          <a:stretch>
            <a:fillRect/>
          </a:stretch>
        </p:blipFill>
        <p:spPr>
          <a:xfrm>
            <a:off x="2352678" y="3337560"/>
            <a:ext cx="3045190" cy="1710062"/>
          </a:xfrm>
          <a:prstGeom prst="rect">
            <a:avLst/>
          </a:prstGeom>
        </p:spPr>
      </p:pic>
      <p:sp>
        <p:nvSpPr>
          <p:cNvPr id="9" name="Google Shape;54;p12">
            <a:extLst>
              <a:ext uri="{FF2B5EF4-FFF2-40B4-BE49-F238E27FC236}">
                <a16:creationId xmlns:a16="http://schemas.microsoft.com/office/drawing/2014/main" id="{ED78CE18-0D95-4588-B189-BB73270AF8EF}"/>
              </a:ext>
            </a:extLst>
          </p:cNvPr>
          <p:cNvSpPr txBox="1">
            <a:spLocks/>
          </p:cNvSpPr>
          <p:nvPr/>
        </p:nvSpPr>
        <p:spPr>
          <a:xfrm>
            <a:off x="0" y="4610099"/>
            <a:ext cx="2352678" cy="5587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rgbClr val="CC0000"/>
                </a:solidFill>
                <a:latin typeface="Caveat"/>
                <a:sym typeface="Caveat"/>
              </a:rPr>
              <a:t>ENFERMEDADES CAUSADAS POR DEFISIS DE PROTEÍNAS </a:t>
            </a:r>
            <a:endParaRPr lang="es-MX" dirty="0">
              <a:solidFill>
                <a:srgbClr val="CC0000"/>
              </a:solidFill>
            </a:endParaRPr>
          </a:p>
        </p:txBody>
      </p:sp>
    </p:spTree>
    <p:extLst>
      <p:ext uri="{BB962C8B-B14F-4D97-AF65-F5344CB8AC3E}">
        <p14:creationId xmlns:p14="http://schemas.microsoft.com/office/powerpoint/2010/main" val="1586664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F178440-FD39-417B-A5BA-99534B970F64}"/>
              </a:ext>
            </a:extLst>
          </p:cNvPr>
          <p:cNvSpPr>
            <a:spLocks noGrp="1"/>
          </p:cNvSpPr>
          <p:nvPr>
            <p:ph type="title"/>
          </p:nvPr>
        </p:nvSpPr>
        <p:spPr>
          <a:xfrm>
            <a:off x="1404934" y="450851"/>
            <a:ext cx="7273800" cy="857400"/>
          </a:xfrm>
        </p:spPr>
        <p:txBody>
          <a:bodyPr/>
          <a:lstStyle/>
          <a:p>
            <a:pPr algn="ctr"/>
            <a:r>
              <a:rPr lang="es-MX" sz="3600" dirty="0"/>
              <a:t>Pérdida de masa muscular</a:t>
            </a:r>
          </a:p>
        </p:txBody>
      </p:sp>
      <p:sp>
        <p:nvSpPr>
          <p:cNvPr id="7" name="Marcador de texto 6">
            <a:extLst>
              <a:ext uri="{FF2B5EF4-FFF2-40B4-BE49-F238E27FC236}">
                <a16:creationId xmlns:a16="http://schemas.microsoft.com/office/drawing/2014/main" id="{F191D2D8-5244-4F00-BCE9-AD3D045338FE}"/>
              </a:ext>
            </a:extLst>
          </p:cNvPr>
          <p:cNvSpPr>
            <a:spLocks noGrp="1"/>
          </p:cNvSpPr>
          <p:nvPr>
            <p:ph type="body" idx="1"/>
          </p:nvPr>
        </p:nvSpPr>
        <p:spPr>
          <a:xfrm>
            <a:off x="1404934" y="1205660"/>
            <a:ext cx="7273800" cy="3271200"/>
          </a:xfrm>
        </p:spPr>
        <p:txBody>
          <a:bodyPr/>
          <a:lstStyle/>
          <a:p>
            <a:pPr marL="88900" indent="0">
              <a:buNone/>
            </a:pPr>
            <a:r>
              <a:rPr lang="es-MX" sz="2400" dirty="0"/>
              <a:t>Las proteínas contienen aminoácidos, como la leucina, presente en carnes de cordero, cerdo, pollo, pescado, huevos, productos lácteos, soya, frutos secos y semillas. Su ausencia permite la pérdida muscular y también se pueden producir calambres. </a:t>
            </a:r>
          </a:p>
          <a:p>
            <a:pPr marL="88900" indent="0">
              <a:buNone/>
            </a:pPr>
            <a:endParaRPr lang="es-MX" dirty="0"/>
          </a:p>
        </p:txBody>
      </p:sp>
      <p:sp>
        <p:nvSpPr>
          <p:cNvPr id="5" name="Marcador de número de diapositiva 4">
            <a:extLst>
              <a:ext uri="{FF2B5EF4-FFF2-40B4-BE49-F238E27FC236}">
                <a16:creationId xmlns:a16="http://schemas.microsoft.com/office/drawing/2014/main" id="{B422A959-349B-47C5-8EE5-74A4E819B7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28</a:t>
            </a:fld>
            <a:endParaRPr lang="es-MX" dirty="0"/>
          </a:p>
        </p:txBody>
      </p:sp>
      <p:pic>
        <p:nvPicPr>
          <p:cNvPr id="8" name="Imagen 7">
            <a:extLst>
              <a:ext uri="{FF2B5EF4-FFF2-40B4-BE49-F238E27FC236}">
                <a16:creationId xmlns:a16="http://schemas.microsoft.com/office/drawing/2014/main" id="{F042D8CB-6BF9-7B4D-9B88-65B1C334E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4732" y="2595958"/>
            <a:ext cx="3578352" cy="2683764"/>
          </a:xfrm>
          <a:prstGeom prst="rect">
            <a:avLst/>
          </a:prstGeom>
          <a:ln>
            <a:noFill/>
          </a:ln>
          <a:effectLst>
            <a:softEdge rad="112500"/>
          </a:effectLst>
        </p:spPr>
      </p:pic>
      <p:sp>
        <p:nvSpPr>
          <p:cNvPr id="9" name="Google Shape;54;p12">
            <a:extLst>
              <a:ext uri="{FF2B5EF4-FFF2-40B4-BE49-F238E27FC236}">
                <a16:creationId xmlns:a16="http://schemas.microsoft.com/office/drawing/2014/main" id="{4A391F57-3E88-49D6-A905-5A252816E2CB}"/>
              </a:ext>
            </a:extLst>
          </p:cNvPr>
          <p:cNvSpPr txBox="1">
            <a:spLocks/>
          </p:cNvSpPr>
          <p:nvPr/>
        </p:nvSpPr>
        <p:spPr>
          <a:xfrm>
            <a:off x="672484" y="4648419"/>
            <a:ext cx="2648761" cy="5587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rgbClr val="CC0000"/>
                </a:solidFill>
                <a:latin typeface="Caveat"/>
                <a:sym typeface="Caveat"/>
              </a:rPr>
              <a:t>ENFERMEDADES CAUSADAS POR DEFISIS DE PROTEÍNAS </a:t>
            </a:r>
            <a:endParaRPr lang="es-MX" dirty="0">
              <a:solidFill>
                <a:srgbClr val="CC0000"/>
              </a:solidFill>
            </a:endParaRPr>
          </a:p>
        </p:txBody>
      </p:sp>
    </p:spTree>
    <p:extLst>
      <p:ext uri="{BB962C8B-B14F-4D97-AF65-F5344CB8AC3E}">
        <p14:creationId xmlns:p14="http://schemas.microsoft.com/office/powerpoint/2010/main" val="1525560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CD730-B327-447C-B7F5-D59AB49C99F0}"/>
              </a:ext>
            </a:extLst>
          </p:cNvPr>
          <p:cNvSpPr>
            <a:spLocks noGrp="1"/>
          </p:cNvSpPr>
          <p:nvPr>
            <p:ph type="title"/>
          </p:nvPr>
        </p:nvSpPr>
        <p:spPr>
          <a:xfrm>
            <a:off x="1411775" y="584344"/>
            <a:ext cx="7273800" cy="857400"/>
          </a:xfrm>
        </p:spPr>
        <p:txBody>
          <a:bodyPr/>
          <a:lstStyle/>
          <a:p>
            <a:pPr algn="ctr"/>
            <a:r>
              <a:rPr lang="es-MX" sz="3600" dirty="0"/>
              <a:t>ENFERMEDADES</a:t>
            </a:r>
            <a:r>
              <a:rPr lang="es-MX" dirty="0"/>
              <a:t> </a:t>
            </a:r>
            <a:r>
              <a:rPr lang="es-MX" sz="3600" dirty="0"/>
              <a:t>CAUSADAS POR EXCESO DE PROTEÍNAS </a:t>
            </a:r>
            <a:br>
              <a:rPr lang="es-MX" dirty="0"/>
            </a:br>
            <a:endParaRPr lang="es-MX" dirty="0"/>
          </a:p>
        </p:txBody>
      </p:sp>
      <p:sp>
        <p:nvSpPr>
          <p:cNvPr id="3" name="Marcador de texto 2">
            <a:extLst>
              <a:ext uri="{FF2B5EF4-FFF2-40B4-BE49-F238E27FC236}">
                <a16:creationId xmlns:a16="http://schemas.microsoft.com/office/drawing/2014/main" id="{47B47696-240B-4F73-87BC-6C5BEEAE4E25}"/>
              </a:ext>
            </a:extLst>
          </p:cNvPr>
          <p:cNvSpPr>
            <a:spLocks noGrp="1"/>
          </p:cNvSpPr>
          <p:nvPr>
            <p:ph type="body" idx="1"/>
          </p:nvPr>
        </p:nvSpPr>
        <p:spPr>
          <a:xfrm>
            <a:off x="2554162" y="1629244"/>
            <a:ext cx="4989025" cy="1885012"/>
          </a:xfrm>
        </p:spPr>
        <p:txBody>
          <a:bodyPr/>
          <a:lstStyle/>
          <a:p>
            <a:pPr>
              <a:buFont typeface="Wingdings" panose="05000000000000000000" pitchFamily="2" charset="2"/>
              <a:buChar char="Y"/>
            </a:pPr>
            <a:r>
              <a:rPr lang="es-MX" dirty="0"/>
              <a:t>Obesidad</a:t>
            </a:r>
          </a:p>
          <a:p>
            <a:pPr>
              <a:buFont typeface="Wingdings" panose="05000000000000000000" pitchFamily="2" charset="2"/>
              <a:buChar char="Y"/>
            </a:pPr>
            <a:r>
              <a:rPr lang="es-MX" dirty="0"/>
              <a:t>Aumento de residuos indeseables</a:t>
            </a:r>
          </a:p>
          <a:p>
            <a:pPr>
              <a:buFont typeface="Wingdings" panose="05000000000000000000" pitchFamily="2" charset="2"/>
              <a:buChar char="Y"/>
            </a:pPr>
            <a:r>
              <a:rPr lang="es-MX" dirty="0"/>
              <a:t>Aumento de eliminación de calcio por el riñón</a:t>
            </a:r>
          </a:p>
          <a:p>
            <a:pPr>
              <a:buFont typeface="Wingdings" panose="05000000000000000000" pitchFamily="2" charset="2"/>
              <a:buChar char="Y"/>
            </a:pPr>
            <a:r>
              <a:rPr lang="es-MX" dirty="0"/>
              <a:t>Empeoramiento de algunas enfermedades</a:t>
            </a:r>
          </a:p>
          <a:p>
            <a:pPr>
              <a:buFont typeface="Wingdings" panose="05000000000000000000" pitchFamily="2" charset="2"/>
              <a:buChar char="Y"/>
            </a:pPr>
            <a:r>
              <a:rPr lang="es-MX" dirty="0"/>
              <a:t>Amiloidosis </a:t>
            </a:r>
          </a:p>
        </p:txBody>
      </p:sp>
      <p:sp>
        <p:nvSpPr>
          <p:cNvPr id="4" name="Marcador de número de diapositiva 3">
            <a:extLst>
              <a:ext uri="{FF2B5EF4-FFF2-40B4-BE49-F238E27FC236}">
                <a16:creationId xmlns:a16="http://schemas.microsoft.com/office/drawing/2014/main" id="{84EC4F2A-1267-42CD-A0EE-C5797B2E1D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29</a:t>
            </a:fld>
            <a:endParaRPr lang="es-MX" dirty="0"/>
          </a:p>
        </p:txBody>
      </p:sp>
      <p:sp>
        <p:nvSpPr>
          <p:cNvPr id="5" name="Google Shape;91;p17">
            <a:extLst>
              <a:ext uri="{FF2B5EF4-FFF2-40B4-BE49-F238E27FC236}">
                <a16:creationId xmlns:a16="http://schemas.microsoft.com/office/drawing/2014/main" id="{39939CF4-B03B-4BEB-B4CA-8B212CBF4DF3}"/>
              </a:ext>
            </a:extLst>
          </p:cNvPr>
          <p:cNvSpPr/>
          <p:nvPr/>
        </p:nvSpPr>
        <p:spPr>
          <a:xfrm>
            <a:off x="8519637" y="0"/>
            <a:ext cx="433447" cy="42119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6" name="Google Shape;91;p17">
            <a:extLst>
              <a:ext uri="{FF2B5EF4-FFF2-40B4-BE49-F238E27FC236}">
                <a16:creationId xmlns:a16="http://schemas.microsoft.com/office/drawing/2014/main" id="{8EFE1386-5010-4ACB-948F-481C419503A9}"/>
              </a:ext>
            </a:extLst>
          </p:cNvPr>
          <p:cNvSpPr/>
          <p:nvPr/>
        </p:nvSpPr>
        <p:spPr>
          <a:xfrm>
            <a:off x="661893" y="3303656"/>
            <a:ext cx="433447" cy="42119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7" name="AutoShape 2" descr="OBESIDAD – Journalmex">
            <a:extLst>
              <a:ext uri="{FF2B5EF4-FFF2-40B4-BE49-F238E27FC236}">
                <a16:creationId xmlns:a16="http://schemas.microsoft.com/office/drawing/2014/main" id="{FFAD4F5A-AD8F-49B7-94A6-ED5CAB9AA7C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Imagen 7">
            <a:extLst>
              <a:ext uri="{FF2B5EF4-FFF2-40B4-BE49-F238E27FC236}">
                <a16:creationId xmlns:a16="http://schemas.microsoft.com/office/drawing/2014/main" id="{0FAD4267-EF28-4E60-BD37-0E3BAC773234}"/>
              </a:ext>
            </a:extLst>
          </p:cNvPr>
          <p:cNvPicPr>
            <a:picLocks noChangeAspect="1"/>
          </p:cNvPicPr>
          <p:nvPr/>
        </p:nvPicPr>
        <p:blipFill>
          <a:blip r:embed="rId2"/>
          <a:stretch>
            <a:fillRect/>
          </a:stretch>
        </p:blipFill>
        <p:spPr>
          <a:xfrm>
            <a:off x="1014984" y="3303656"/>
            <a:ext cx="3233928" cy="1939094"/>
          </a:xfrm>
          <a:prstGeom prst="rect">
            <a:avLst/>
          </a:prstGeom>
          <a:ln>
            <a:noFill/>
          </a:ln>
          <a:effectLst>
            <a:softEdge rad="112500"/>
          </a:effectLst>
        </p:spPr>
      </p:pic>
      <p:pic>
        <p:nvPicPr>
          <p:cNvPr id="2052" name="Picture 4" descr="Cuáles son los tipos de cálculos en el riñón (y qué puedes hacer para  prevenirlos) - BBC News Mundo">
            <a:extLst>
              <a:ext uri="{FF2B5EF4-FFF2-40B4-BE49-F238E27FC236}">
                <a16:creationId xmlns:a16="http://schemas.microsoft.com/office/drawing/2014/main" id="{8F62090E-1CFE-4A91-97C1-B73FD44A7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274" y="885362"/>
            <a:ext cx="2321901" cy="13002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Google Shape;54;p12">
            <a:extLst>
              <a:ext uri="{FF2B5EF4-FFF2-40B4-BE49-F238E27FC236}">
                <a16:creationId xmlns:a16="http://schemas.microsoft.com/office/drawing/2014/main" id="{64DE4B3E-3898-4C5E-89A1-2FEDD0D7DAB8}"/>
              </a:ext>
            </a:extLst>
          </p:cNvPr>
          <p:cNvSpPr txBox="1">
            <a:spLocks/>
          </p:cNvSpPr>
          <p:nvPr/>
        </p:nvSpPr>
        <p:spPr>
          <a:xfrm>
            <a:off x="6304323" y="4327078"/>
            <a:ext cx="2648761" cy="5587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rgbClr val="CC0000"/>
                </a:solidFill>
                <a:latin typeface="Caveat"/>
                <a:sym typeface="Caveat"/>
              </a:rPr>
              <a:t>ENFERMEDADES CAUSADAS POR EXCESO DE PROTEÍNAS </a:t>
            </a:r>
            <a:br>
              <a:rPr lang="es-MX" sz="1600" b="1" dirty="0">
                <a:solidFill>
                  <a:srgbClr val="CC0000"/>
                </a:solidFill>
                <a:latin typeface="Caveat"/>
                <a:sym typeface="Caveat"/>
              </a:rPr>
            </a:br>
            <a:endParaRPr lang="es-MX" dirty="0">
              <a:solidFill>
                <a:srgbClr val="CC0000"/>
              </a:solidFill>
            </a:endParaRPr>
          </a:p>
        </p:txBody>
      </p:sp>
    </p:spTree>
    <p:extLst>
      <p:ext uri="{BB962C8B-B14F-4D97-AF65-F5344CB8AC3E}">
        <p14:creationId xmlns:p14="http://schemas.microsoft.com/office/powerpoint/2010/main" val="197154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F245FA7-024C-47C1-ABDC-60A22C6C8D1B}"/>
              </a:ext>
            </a:extLst>
          </p:cNvPr>
          <p:cNvSpPr>
            <a:spLocks noGrp="1"/>
          </p:cNvSpPr>
          <p:nvPr>
            <p:ph type="body" idx="1"/>
          </p:nvPr>
        </p:nvSpPr>
        <p:spPr>
          <a:xfrm>
            <a:off x="876636" y="121241"/>
            <a:ext cx="4886210" cy="4614531"/>
          </a:xfrm>
        </p:spPr>
        <p:txBody>
          <a:bodyPr/>
          <a:lstStyle/>
          <a:p>
            <a:pPr algn="just"/>
            <a:r>
              <a:rPr lang="es-ES" sz="2400" dirty="0">
                <a:latin typeface="Caveat" panose="020B0604020202020204" charset="0"/>
                <a:cs typeface="Arial" pitchFamily="34" charset="0"/>
              </a:rPr>
              <a:t>Cuando consumimos alimentos ricos en proteínas,  nuestro organismo digiere (metaboliza) estas proteínas y las descompone en aminoácidos. </a:t>
            </a:r>
          </a:p>
          <a:p>
            <a:pPr marL="0" indent="0" algn="just">
              <a:buNone/>
            </a:pPr>
            <a:endParaRPr lang="es-ES" sz="2400" dirty="0">
              <a:latin typeface="Caveat" panose="020B0604020202020204" charset="0"/>
              <a:cs typeface="Arial" pitchFamily="34" charset="0"/>
            </a:endParaRPr>
          </a:p>
          <a:p>
            <a:pPr algn="just"/>
            <a:r>
              <a:rPr lang="es-ES" sz="2400" dirty="0">
                <a:latin typeface="Caveat" panose="020B0604020202020204" charset="0"/>
                <a:cs typeface="Arial" pitchFamily="34" charset="0"/>
              </a:rPr>
              <a:t>Estos aminoácidos son combinados a través del proceso conocido como síntesis de proteínas para construir nuevas proteínas con las que se formarán nuevos tejidos.</a:t>
            </a:r>
          </a:p>
        </p:txBody>
      </p:sp>
      <p:sp>
        <p:nvSpPr>
          <p:cNvPr id="3" name="Marcador de número de diapositiva 2">
            <a:extLst>
              <a:ext uri="{FF2B5EF4-FFF2-40B4-BE49-F238E27FC236}">
                <a16:creationId xmlns:a16="http://schemas.microsoft.com/office/drawing/2014/main" id="{D5064414-DEFD-4429-A65C-7B5BF02D99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a:t>
            </a:fld>
            <a:endParaRPr lang="es-MX" dirty="0"/>
          </a:p>
        </p:txBody>
      </p:sp>
      <p:pic>
        <p:nvPicPr>
          <p:cNvPr id="2050" name="Picture 2" descr="Tejidos del cuerpo humano | BIOPEDIA">
            <a:extLst>
              <a:ext uri="{FF2B5EF4-FFF2-40B4-BE49-F238E27FC236}">
                <a16:creationId xmlns:a16="http://schemas.microsoft.com/office/drawing/2014/main" id="{F22825F2-68EE-47C0-A91B-BCD078250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687" y="1173568"/>
            <a:ext cx="2664313" cy="2796364"/>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texto 1">
            <a:extLst>
              <a:ext uri="{FF2B5EF4-FFF2-40B4-BE49-F238E27FC236}">
                <a16:creationId xmlns:a16="http://schemas.microsoft.com/office/drawing/2014/main" id="{90959D17-903E-4108-8A86-9FEED6484CE8}"/>
              </a:ext>
            </a:extLst>
          </p:cNvPr>
          <p:cNvSpPr txBox="1">
            <a:spLocks/>
          </p:cNvSpPr>
          <p:nvPr/>
        </p:nvSpPr>
        <p:spPr>
          <a:xfrm>
            <a:off x="7362496" y="-389342"/>
            <a:ext cx="3014880" cy="189894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1pPr>
            <a:lvl2pPr marL="914400" marR="0" lvl="1"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2pPr>
            <a:lvl3pPr marL="1371600" marR="0" lvl="2"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3pPr>
            <a:lvl4pPr marL="1828800" marR="0" lvl="3"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4pPr>
            <a:lvl5pPr marL="2286000" marR="0" lvl="4"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5pPr>
            <a:lvl6pPr marL="2743200" marR="0" lvl="5"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6pPr>
            <a:lvl7pPr marL="3200400" marR="0" lvl="6"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7pPr>
            <a:lvl8pPr marL="3657600" marR="0" lvl="7"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8pPr>
            <a:lvl9pPr marL="4114800" marR="0" lvl="8"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9pPr>
          </a:lstStyle>
          <a:p>
            <a:pPr marL="0" indent="0" algn="just">
              <a:buFont typeface="Caveat"/>
              <a:buNone/>
            </a:pPr>
            <a:r>
              <a:rPr lang="es-ES" sz="3600" b="1" i="1" dirty="0"/>
              <a:t>Proteínas</a:t>
            </a:r>
          </a:p>
          <a:p>
            <a:pPr marL="0" indent="0" algn="just">
              <a:buFont typeface="Caveat"/>
              <a:buNone/>
            </a:pPr>
            <a:endParaRPr lang="es-ES" sz="2400" dirty="0"/>
          </a:p>
          <a:p>
            <a:pPr marL="0" indent="0" algn="just">
              <a:buFont typeface="Caveat"/>
              <a:buNone/>
            </a:pPr>
            <a:endParaRPr lang="es-ES" sz="2400" u="sng" dirty="0"/>
          </a:p>
        </p:txBody>
      </p:sp>
    </p:spTree>
    <p:extLst>
      <p:ext uri="{BB962C8B-B14F-4D97-AF65-F5344CB8AC3E}">
        <p14:creationId xmlns:p14="http://schemas.microsoft.com/office/powerpoint/2010/main" val="1883640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748BA96-200A-49F9-B2C1-BD05FA244B01}"/>
              </a:ext>
            </a:extLst>
          </p:cNvPr>
          <p:cNvSpPr>
            <a:spLocks noGrp="1"/>
          </p:cNvSpPr>
          <p:nvPr>
            <p:ph type="body" idx="1"/>
          </p:nvPr>
        </p:nvSpPr>
        <p:spPr>
          <a:xfrm>
            <a:off x="1248383" y="574718"/>
            <a:ext cx="3530700" cy="3236100"/>
          </a:xfrm>
        </p:spPr>
        <p:txBody>
          <a:bodyPr/>
          <a:lstStyle/>
          <a:p>
            <a:pPr marL="88900" indent="0" algn="ctr">
              <a:buNone/>
            </a:pPr>
            <a:r>
              <a:rPr lang="es-MX" b="1" dirty="0"/>
              <a:t>Obesidad</a:t>
            </a:r>
          </a:p>
          <a:p>
            <a:pPr marL="88900" indent="0" algn="just">
              <a:buNone/>
            </a:pPr>
            <a:r>
              <a:rPr lang="es-MX" dirty="0"/>
              <a:t>Efectos derivados de la ingesta excesiva de complementos proteicos, y es que esta grasa que la suele acompañar es la causante de un mal funcionamiento orgánico en lo que a asimilación de las grasas se refiere.</a:t>
            </a:r>
          </a:p>
          <a:p>
            <a:pPr marL="88900" indent="0">
              <a:buNone/>
            </a:pPr>
            <a:endParaRPr lang="es-MX" dirty="0"/>
          </a:p>
        </p:txBody>
      </p:sp>
      <p:sp>
        <p:nvSpPr>
          <p:cNvPr id="4" name="Marcador de texto 3">
            <a:extLst>
              <a:ext uri="{FF2B5EF4-FFF2-40B4-BE49-F238E27FC236}">
                <a16:creationId xmlns:a16="http://schemas.microsoft.com/office/drawing/2014/main" id="{C3F343D3-958E-4C85-B850-6CB1B90AD922}"/>
              </a:ext>
            </a:extLst>
          </p:cNvPr>
          <p:cNvSpPr>
            <a:spLocks noGrp="1"/>
          </p:cNvSpPr>
          <p:nvPr>
            <p:ph type="body" idx="2"/>
          </p:nvPr>
        </p:nvSpPr>
        <p:spPr>
          <a:xfrm>
            <a:off x="5422384" y="2571750"/>
            <a:ext cx="3530700" cy="692658"/>
          </a:xfrm>
        </p:spPr>
        <p:txBody>
          <a:bodyPr/>
          <a:lstStyle/>
          <a:p>
            <a:pPr marL="88900" indent="0" algn="just">
              <a:buNone/>
            </a:pPr>
            <a:r>
              <a:rPr lang="es-MX" b="1" dirty="0"/>
              <a:t>Aumento de residuos indeseables </a:t>
            </a:r>
            <a:r>
              <a:rPr lang="es-MX" dirty="0"/>
              <a:t>urea, ácido úrico.</a:t>
            </a:r>
          </a:p>
          <a:p>
            <a:pPr marL="88900" indent="0">
              <a:buNone/>
            </a:pPr>
            <a:endParaRPr lang="es-MX" dirty="0"/>
          </a:p>
        </p:txBody>
      </p:sp>
      <p:sp>
        <p:nvSpPr>
          <p:cNvPr id="5" name="Marcador de número de diapositiva 4">
            <a:extLst>
              <a:ext uri="{FF2B5EF4-FFF2-40B4-BE49-F238E27FC236}">
                <a16:creationId xmlns:a16="http://schemas.microsoft.com/office/drawing/2014/main" id="{924D1382-6CBC-470A-B34A-1B5F534550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30</a:t>
            </a:fld>
            <a:endParaRPr lang="es-MX" dirty="0"/>
          </a:p>
        </p:txBody>
      </p:sp>
      <p:sp>
        <p:nvSpPr>
          <p:cNvPr id="6" name="CuadroTexto 5">
            <a:extLst>
              <a:ext uri="{FF2B5EF4-FFF2-40B4-BE49-F238E27FC236}">
                <a16:creationId xmlns:a16="http://schemas.microsoft.com/office/drawing/2014/main" id="{2647C356-FBA5-4BD4-A212-7C27ECDC2932}"/>
              </a:ext>
            </a:extLst>
          </p:cNvPr>
          <p:cNvSpPr txBox="1"/>
          <p:nvPr/>
        </p:nvSpPr>
        <p:spPr>
          <a:xfrm>
            <a:off x="1502807" y="3549208"/>
            <a:ext cx="3200400" cy="769441"/>
          </a:xfrm>
          <a:prstGeom prst="rect">
            <a:avLst/>
          </a:prstGeom>
          <a:noFill/>
        </p:spPr>
        <p:txBody>
          <a:bodyPr wrap="square" rtlCol="0">
            <a:spAutoFit/>
          </a:bodyPr>
          <a:lstStyle/>
          <a:p>
            <a:pPr algn="ctr"/>
            <a:r>
              <a:rPr lang="es-MX" sz="2200" b="1" dirty="0">
                <a:solidFill>
                  <a:schemeClr val="dk1"/>
                </a:solidFill>
                <a:latin typeface="Caveat"/>
                <a:sym typeface="Caveat"/>
              </a:rPr>
              <a:t>Aumento de eliminación de calcio por el riñón</a:t>
            </a:r>
          </a:p>
        </p:txBody>
      </p:sp>
      <p:pic>
        <p:nvPicPr>
          <p:cNvPr id="7" name="Imagen 6">
            <a:extLst>
              <a:ext uri="{FF2B5EF4-FFF2-40B4-BE49-F238E27FC236}">
                <a16:creationId xmlns:a16="http://schemas.microsoft.com/office/drawing/2014/main" id="{04801841-49B0-654E-A8D6-54E1341BF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597" y="0"/>
            <a:ext cx="2939356" cy="2351485"/>
          </a:xfrm>
          <a:prstGeom prst="rect">
            <a:avLst/>
          </a:prstGeom>
          <a:ln>
            <a:noFill/>
          </a:ln>
          <a:effectLst>
            <a:softEdge rad="112500"/>
          </a:effectLst>
        </p:spPr>
      </p:pic>
      <p:pic>
        <p:nvPicPr>
          <p:cNvPr id="8" name="Imagen 7">
            <a:extLst>
              <a:ext uri="{FF2B5EF4-FFF2-40B4-BE49-F238E27FC236}">
                <a16:creationId xmlns:a16="http://schemas.microsoft.com/office/drawing/2014/main" id="{6F251001-DEA1-A841-96B4-98D6E8114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207" y="3245111"/>
            <a:ext cx="2260266" cy="1891926"/>
          </a:xfrm>
          <a:prstGeom prst="rect">
            <a:avLst/>
          </a:prstGeom>
          <a:ln>
            <a:noFill/>
          </a:ln>
          <a:effectLst>
            <a:softEdge rad="112500"/>
          </a:effectLst>
        </p:spPr>
      </p:pic>
      <p:sp>
        <p:nvSpPr>
          <p:cNvPr id="9" name="Google Shape;54;p12">
            <a:extLst>
              <a:ext uri="{FF2B5EF4-FFF2-40B4-BE49-F238E27FC236}">
                <a16:creationId xmlns:a16="http://schemas.microsoft.com/office/drawing/2014/main" id="{FE54FEA2-56A7-4453-BAEA-FF4F7CD340F4}"/>
              </a:ext>
            </a:extLst>
          </p:cNvPr>
          <p:cNvSpPr txBox="1">
            <a:spLocks/>
          </p:cNvSpPr>
          <p:nvPr/>
        </p:nvSpPr>
        <p:spPr>
          <a:xfrm>
            <a:off x="1389215" y="4591353"/>
            <a:ext cx="2648761" cy="5587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rgbClr val="CC0000"/>
                </a:solidFill>
                <a:latin typeface="Caveat"/>
                <a:sym typeface="Caveat"/>
              </a:rPr>
              <a:t>ENFERMEDADES CAUSADAS POR EXCESO DE PROTEÍNAS </a:t>
            </a:r>
            <a:br>
              <a:rPr lang="es-MX" sz="1600" b="1" dirty="0">
                <a:solidFill>
                  <a:srgbClr val="CC0000"/>
                </a:solidFill>
                <a:latin typeface="Caveat"/>
                <a:sym typeface="Caveat"/>
              </a:rPr>
            </a:br>
            <a:endParaRPr lang="es-MX" dirty="0">
              <a:solidFill>
                <a:srgbClr val="CC0000"/>
              </a:solidFill>
            </a:endParaRPr>
          </a:p>
        </p:txBody>
      </p:sp>
    </p:spTree>
    <p:extLst>
      <p:ext uri="{BB962C8B-B14F-4D97-AF65-F5344CB8AC3E}">
        <p14:creationId xmlns:p14="http://schemas.microsoft.com/office/powerpoint/2010/main" val="485640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B0E718A-1FEB-4E69-AB11-964794A590C1}"/>
              </a:ext>
            </a:extLst>
          </p:cNvPr>
          <p:cNvSpPr>
            <a:spLocks noGrp="1"/>
          </p:cNvSpPr>
          <p:nvPr>
            <p:ph type="body" idx="1"/>
          </p:nvPr>
        </p:nvSpPr>
        <p:spPr>
          <a:xfrm>
            <a:off x="1330679" y="574718"/>
            <a:ext cx="3530700" cy="1610698"/>
          </a:xfrm>
        </p:spPr>
        <p:txBody>
          <a:bodyPr/>
          <a:lstStyle/>
          <a:p>
            <a:pPr marL="88900" indent="0" algn="ctr">
              <a:buNone/>
            </a:pPr>
            <a:r>
              <a:rPr lang="es-MX" b="1" dirty="0"/>
              <a:t>Empeoramiento de algunas enfermedades</a:t>
            </a:r>
          </a:p>
          <a:p>
            <a:pPr marL="88900" indent="0">
              <a:buNone/>
            </a:pPr>
            <a:r>
              <a:rPr lang="es-MX" dirty="0"/>
              <a:t>Gota, insuficiencia renal, afecciones hepáticas, procesos reumáticos.</a:t>
            </a:r>
          </a:p>
          <a:p>
            <a:pPr marL="88900" indent="0">
              <a:buNone/>
            </a:pPr>
            <a:endParaRPr lang="es-MX" dirty="0"/>
          </a:p>
        </p:txBody>
      </p:sp>
      <p:sp>
        <p:nvSpPr>
          <p:cNvPr id="4" name="Marcador de texto 3">
            <a:extLst>
              <a:ext uri="{FF2B5EF4-FFF2-40B4-BE49-F238E27FC236}">
                <a16:creationId xmlns:a16="http://schemas.microsoft.com/office/drawing/2014/main" id="{505AD74D-76CD-470A-8488-D3B85FAAE0E7}"/>
              </a:ext>
            </a:extLst>
          </p:cNvPr>
          <p:cNvSpPr>
            <a:spLocks noGrp="1"/>
          </p:cNvSpPr>
          <p:nvPr>
            <p:ph type="body" idx="2"/>
          </p:nvPr>
        </p:nvSpPr>
        <p:spPr>
          <a:xfrm>
            <a:off x="5422384" y="2923300"/>
            <a:ext cx="3530700" cy="3236100"/>
          </a:xfrm>
        </p:spPr>
        <p:txBody>
          <a:bodyPr/>
          <a:lstStyle/>
          <a:p>
            <a:pPr marL="88900" indent="0" algn="ctr">
              <a:buNone/>
            </a:pPr>
            <a:r>
              <a:rPr lang="es-MX" b="1" dirty="0"/>
              <a:t>Amiloidosis</a:t>
            </a:r>
            <a:r>
              <a:rPr lang="es-MX" dirty="0"/>
              <a:t> </a:t>
            </a:r>
          </a:p>
          <a:p>
            <a:pPr marL="88900" indent="0" algn="just">
              <a:buNone/>
            </a:pPr>
            <a:r>
              <a:rPr lang="es-MX" dirty="0"/>
              <a:t>Es una enfermedad poco común que se produce cuando una proteína anormal, llamada amiloide, se acumula en los órganos e interfiere en su funcionamiento normal.</a:t>
            </a:r>
          </a:p>
          <a:p>
            <a:pPr marL="88900" indent="0">
              <a:buNone/>
            </a:pPr>
            <a:endParaRPr lang="es-MX" dirty="0"/>
          </a:p>
        </p:txBody>
      </p:sp>
      <p:sp>
        <p:nvSpPr>
          <p:cNvPr id="5" name="Marcador de número de diapositiva 4">
            <a:extLst>
              <a:ext uri="{FF2B5EF4-FFF2-40B4-BE49-F238E27FC236}">
                <a16:creationId xmlns:a16="http://schemas.microsoft.com/office/drawing/2014/main" id="{0A63C55F-A894-499C-9DDB-A0E1078E2B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31</a:t>
            </a:fld>
            <a:endParaRPr lang="es-MX" dirty="0"/>
          </a:p>
        </p:txBody>
      </p:sp>
      <p:pic>
        <p:nvPicPr>
          <p:cNvPr id="1026" name="Picture 2" descr="Amiloidosis - Síntomas y causas - Mayo Clinic">
            <a:extLst>
              <a:ext uri="{FF2B5EF4-FFF2-40B4-BE49-F238E27FC236}">
                <a16:creationId xmlns:a16="http://schemas.microsoft.com/office/drawing/2014/main" id="{95B77AA1-0F05-43A0-8647-84807ADF95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72" b="2045"/>
          <a:stretch/>
        </p:blipFill>
        <p:spPr bwMode="auto">
          <a:xfrm>
            <a:off x="2879019" y="2959615"/>
            <a:ext cx="2033437" cy="21838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Dedo gordo del pie con gota | Cigna">
            <a:extLst>
              <a:ext uri="{FF2B5EF4-FFF2-40B4-BE49-F238E27FC236}">
                <a16:creationId xmlns:a16="http://schemas.microsoft.com/office/drawing/2014/main" id="{059646CF-154A-426D-8B07-F0A1FB013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45784"/>
            <a:ext cx="2794178" cy="18222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Google Shape;54;p12">
            <a:extLst>
              <a:ext uri="{FF2B5EF4-FFF2-40B4-BE49-F238E27FC236}">
                <a16:creationId xmlns:a16="http://schemas.microsoft.com/office/drawing/2014/main" id="{B857FDE2-9207-4811-B76E-C72DE8D2AA98}"/>
              </a:ext>
            </a:extLst>
          </p:cNvPr>
          <p:cNvSpPr txBox="1">
            <a:spLocks/>
          </p:cNvSpPr>
          <p:nvPr/>
        </p:nvSpPr>
        <p:spPr>
          <a:xfrm>
            <a:off x="367062" y="4391086"/>
            <a:ext cx="2648761" cy="5587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rgbClr val="CC0000"/>
                </a:solidFill>
                <a:latin typeface="Caveat"/>
                <a:sym typeface="Caveat"/>
              </a:rPr>
              <a:t>ENFERMEDADES CAUSADAS POR EXCESO DE PROTEÍNAS </a:t>
            </a:r>
            <a:br>
              <a:rPr lang="es-MX" sz="1600" b="1" dirty="0">
                <a:solidFill>
                  <a:srgbClr val="CC0000"/>
                </a:solidFill>
                <a:latin typeface="Caveat"/>
                <a:sym typeface="Caveat"/>
              </a:rPr>
            </a:br>
            <a:endParaRPr lang="es-MX" dirty="0">
              <a:solidFill>
                <a:srgbClr val="CC0000"/>
              </a:solidFill>
            </a:endParaRPr>
          </a:p>
        </p:txBody>
      </p:sp>
    </p:spTree>
    <p:extLst>
      <p:ext uri="{BB962C8B-B14F-4D97-AF65-F5344CB8AC3E}">
        <p14:creationId xmlns:p14="http://schemas.microsoft.com/office/powerpoint/2010/main" val="249780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F245FA7-024C-47C1-ABDC-60A22C6C8D1B}"/>
              </a:ext>
            </a:extLst>
          </p:cNvPr>
          <p:cNvSpPr>
            <a:spLocks noGrp="1"/>
          </p:cNvSpPr>
          <p:nvPr>
            <p:ph type="body" idx="1"/>
          </p:nvPr>
        </p:nvSpPr>
        <p:spPr>
          <a:xfrm>
            <a:off x="876636" y="121241"/>
            <a:ext cx="4886210" cy="4614531"/>
          </a:xfrm>
        </p:spPr>
        <p:txBody>
          <a:bodyPr/>
          <a:lstStyle/>
          <a:p>
            <a:pPr algn="just"/>
            <a:r>
              <a:rPr lang="es-ES" sz="2400" dirty="0"/>
              <a:t>Todas las proteínas tienen </a:t>
            </a:r>
            <a:r>
              <a:rPr lang="es-ES" sz="2400" u="sng" dirty="0"/>
              <a:t>carbono</a:t>
            </a:r>
            <a:r>
              <a:rPr lang="es-ES" sz="2400" dirty="0"/>
              <a:t>, </a:t>
            </a:r>
            <a:r>
              <a:rPr lang="es-ES" sz="2400" u="sng" dirty="0"/>
              <a:t>hidrógeno</a:t>
            </a:r>
            <a:r>
              <a:rPr lang="es-ES" sz="2400" dirty="0"/>
              <a:t>, </a:t>
            </a:r>
            <a:r>
              <a:rPr lang="es-ES" sz="2400" u="sng" dirty="0"/>
              <a:t>oxígeno</a:t>
            </a:r>
            <a:r>
              <a:rPr lang="es-ES" sz="2400" dirty="0"/>
              <a:t> y </a:t>
            </a:r>
            <a:r>
              <a:rPr lang="es-ES" sz="2400" u="sng" dirty="0"/>
              <a:t>nitrógeno</a:t>
            </a:r>
            <a:r>
              <a:rPr lang="es-ES" sz="2400" dirty="0"/>
              <a:t>, y casi todas poseen también </a:t>
            </a:r>
            <a:r>
              <a:rPr lang="es-ES" sz="2400" u="sng" dirty="0"/>
              <a:t>azufre</a:t>
            </a:r>
            <a:r>
              <a:rPr lang="es-ES" sz="2400" dirty="0"/>
              <a:t>. </a:t>
            </a:r>
          </a:p>
          <a:p>
            <a:pPr algn="just"/>
            <a:r>
              <a:rPr lang="es-ES" sz="2400" dirty="0"/>
              <a:t>Si bien hay ligeras variaciones en diferentes proteínas, el contenido de </a:t>
            </a:r>
            <a:r>
              <a:rPr lang="es-ES" sz="2400" b="1" u="sng" dirty="0">
                <a:hlinkClick r:id="rId2" tooltip="Nitrógeno"/>
              </a:rPr>
              <a:t>nitrógeno</a:t>
            </a:r>
            <a:r>
              <a:rPr lang="es-ES" sz="2400" dirty="0"/>
              <a:t> representa por término medio, </a:t>
            </a:r>
            <a:r>
              <a:rPr lang="es-ES" sz="2400" b="1" dirty="0"/>
              <a:t>16%</a:t>
            </a:r>
            <a:r>
              <a:rPr lang="es-ES" sz="2400" dirty="0"/>
              <a:t> de la masa total de la </a:t>
            </a:r>
            <a:r>
              <a:rPr lang="es-ES" sz="2400" u="sng" dirty="0">
                <a:hlinkClick r:id="rId3" tooltip="Molécula"/>
              </a:rPr>
              <a:t>molécula</a:t>
            </a:r>
            <a:r>
              <a:rPr lang="es-ES" sz="2400" u="sng" dirty="0"/>
              <a:t>.</a:t>
            </a:r>
          </a:p>
        </p:txBody>
      </p:sp>
      <p:sp>
        <p:nvSpPr>
          <p:cNvPr id="3" name="Marcador de número de diapositiva 2">
            <a:extLst>
              <a:ext uri="{FF2B5EF4-FFF2-40B4-BE49-F238E27FC236}">
                <a16:creationId xmlns:a16="http://schemas.microsoft.com/office/drawing/2014/main" id="{D5064414-DEFD-4429-A65C-7B5BF02D99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a:t>
            </a:fld>
            <a:endParaRPr lang="es-MX" dirty="0"/>
          </a:p>
        </p:txBody>
      </p:sp>
      <p:pic>
        <p:nvPicPr>
          <p:cNvPr id="3074" name="Picture 2" descr="Consideraciones Metabólicas de las Proteínas - DBSS INTERNATIONAL">
            <a:extLst>
              <a:ext uri="{FF2B5EF4-FFF2-40B4-BE49-F238E27FC236}">
                <a16:creationId xmlns:a16="http://schemas.microsoft.com/office/drawing/2014/main" id="{DE65251D-6FC6-483B-AA4B-F4813239A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449" y="956930"/>
            <a:ext cx="2898857" cy="3009014"/>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texto 1">
            <a:extLst>
              <a:ext uri="{FF2B5EF4-FFF2-40B4-BE49-F238E27FC236}">
                <a16:creationId xmlns:a16="http://schemas.microsoft.com/office/drawing/2014/main" id="{75EF831C-0AA7-4FC9-9205-284FA448C4A3}"/>
              </a:ext>
            </a:extLst>
          </p:cNvPr>
          <p:cNvSpPr txBox="1">
            <a:spLocks/>
          </p:cNvSpPr>
          <p:nvPr/>
        </p:nvSpPr>
        <p:spPr>
          <a:xfrm>
            <a:off x="7362496" y="-389342"/>
            <a:ext cx="3014880" cy="189894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1pPr>
            <a:lvl2pPr marL="914400" marR="0" lvl="1"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2pPr>
            <a:lvl3pPr marL="1371600" marR="0" lvl="2"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3pPr>
            <a:lvl4pPr marL="1828800" marR="0" lvl="3"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4pPr>
            <a:lvl5pPr marL="2286000" marR="0" lvl="4"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5pPr>
            <a:lvl6pPr marL="2743200" marR="0" lvl="5"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6pPr>
            <a:lvl7pPr marL="3200400" marR="0" lvl="6"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7pPr>
            <a:lvl8pPr marL="3657600" marR="0" lvl="7"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8pPr>
            <a:lvl9pPr marL="4114800" marR="0" lvl="8"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9pPr>
          </a:lstStyle>
          <a:p>
            <a:pPr marL="0" indent="0" algn="just">
              <a:buFont typeface="Caveat"/>
              <a:buNone/>
            </a:pPr>
            <a:r>
              <a:rPr lang="es-ES" sz="3600" b="1" i="1" dirty="0"/>
              <a:t>Proteínas</a:t>
            </a:r>
          </a:p>
          <a:p>
            <a:pPr marL="0" indent="0" algn="just">
              <a:buFont typeface="Caveat"/>
              <a:buNone/>
            </a:pPr>
            <a:endParaRPr lang="es-ES" sz="2400" dirty="0"/>
          </a:p>
          <a:p>
            <a:pPr marL="0" indent="0" algn="just">
              <a:buFont typeface="Caveat"/>
              <a:buNone/>
            </a:pPr>
            <a:endParaRPr lang="es-ES" sz="2400" u="sng" dirty="0"/>
          </a:p>
        </p:txBody>
      </p:sp>
    </p:spTree>
    <p:extLst>
      <p:ext uri="{BB962C8B-B14F-4D97-AF65-F5344CB8AC3E}">
        <p14:creationId xmlns:p14="http://schemas.microsoft.com/office/powerpoint/2010/main" val="408802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F245FA7-024C-47C1-ABDC-60A22C6C8D1B}"/>
              </a:ext>
            </a:extLst>
          </p:cNvPr>
          <p:cNvSpPr>
            <a:spLocks noGrp="1"/>
          </p:cNvSpPr>
          <p:nvPr>
            <p:ph type="body" idx="1"/>
          </p:nvPr>
        </p:nvSpPr>
        <p:spPr>
          <a:xfrm>
            <a:off x="1440161" y="1837366"/>
            <a:ext cx="3014880" cy="1898945"/>
          </a:xfrm>
        </p:spPr>
        <p:txBody>
          <a:bodyPr/>
          <a:lstStyle/>
          <a:p>
            <a:pPr marL="0" indent="0" algn="just">
              <a:buNone/>
            </a:pPr>
            <a:r>
              <a:rPr lang="es-ES" sz="2400" dirty="0"/>
              <a:t>Ejemplos de Proteínas:</a:t>
            </a:r>
          </a:p>
          <a:p>
            <a:pPr marL="0" indent="0" algn="just">
              <a:buNone/>
            </a:pPr>
            <a:endParaRPr lang="es-ES" sz="2400" dirty="0"/>
          </a:p>
          <a:p>
            <a:pPr marL="0" indent="0" algn="just">
              <a:buNone/>
            </a:pPr>
            <a:endParaRPr lang="es-ES" sz="2400" u="sng" dirty="0"/>
          </a:p>
        </p:txBody>
      </p:sp>
      <p:sp>
        <p:nvSpPr>
          <p:cNvPr id="3" name="Marcador de número de diapositiva 2">
            <a:extLst>
              <a:ext uri="{FF2B5EF4-FFF2-40B4-BE49-F238E27FC236}">
                <a16:creationId xmlns:a16="http://schemas.microsoft.com/office/drawing/2014/main" id="{D5064414-DEFD-4429-A65C-7B5BF02D99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a:t>
            </a:fld>
            <a:endParaRPr lang="es-MX" dirty="0"/>
          </a:p>
        </p:txBody>
      </p:sp>
      <p:sp>
        <p:nvSpPr>
          <p:cNvPr id="6" name="Marcador de texto 1">
            <a:extLst>
              <a:ext uri="{FF2B5EF4-FFF2-40B4-BE49-F238E27FC236}">
                <a16:creationId xmlns:a16="http://schemas.microsoft.com/office/drawing/2014/main" id="{7C544249-B923-4021-B869-22A4D890FC0C}"/>
              </a:ext>
            </a:extLst>
          </p:cNvPr>
          <p:cNvSpPr txBox="1">
            <a:spLocks/>
          </p:cNvSpPr>
          <p:nvPr/>
        </p:nvSpPr>
        <p:spPr>
          <a:xfrm>
            <a:off x="4572000" y="934117"/>
            <a:ext cx="2810405" cy="304297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1pPr>
            <a:lvl2pPr marL="914400" marR="0" lvl="1"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2pPr>
            <a:lvl3pPr marL="1371600" marR="0" lvl="2"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3pPr>
            <a:lvl4pPr marL="1828800" marR="0" lvl="3"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4pPr>
            <a:lvl5pPr marL="2286000" marR="0" lvl="4"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5pPr>
            <a:lvl6pPr marL="2743200" marR="0" lvl="5"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6pPr>
            <a:lvl7pPr marL="3200400" marR="0" lvl="6"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7pPr>
            <a:lvl8pPr marL="3657600" marR="0" lvl="7"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8pPr>
            <a:lvl9pPr marL="4114800" marR="0" lvl="8"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9pPr>
          </a:lstStyle>
          <a:p>
            <a:pPr algn="just"/>
            <a:r>
              <a:rPr lang="es-ES" sz="2800" b="1" i="1" dirty="0"/>
              <a:t>Globulinas</a:t>
            </a:r>
          </a:p>
          <a:p>
            <a:pPr algn="just"/>
            <a:r>
              <a:rPr lang="es-ES" sz="2800" b="1" i="1" dirty="0"/>
              <a:t>Colágeno</a:t>
            </a:r>
          </a:p>
          <a:p>
            <a:pPr algn="just"/>
            <a:r>
              <a:rPr lang="es-ES" sz="2800" b="1" i="1" dirty="0"/>
              <a:t>Albumina</a:t>
            </a:r>
          </a:p>
          <a:p>
            <a:pPr algn="just"/>
            <a:r>
              <a:rPr lang="es-ES" sz="2800" b="1" i="1" dirty="0"/>
              <a:t>Elastina</a:t>
            </a:r>
          </a:p>
          <a:p>
            <a:pPr algn="just"/>
            <a:r>
              <a:rPr lang="es-ES" sz="2800" b="1" i="1" dirty="0"/>
              <a:t>Queratina</a:t>
            </a:r>
          </a:p>
          <a:p>
            <a:pPr algn="just"/>
            <a:r>
              <a:rPr lang="es-ES" sz="2800" b="1" i="1" dirty="0"/>
              <a:t>Actina y miosina</a:t>
            </a:r>
          </a:p>
        </p:txBody>
      </p:sp>
      <p:sp>
        <p:nvSpPr>
          <p:cNvPr id="5" name="Abrir llave 4">
            <a:extLst>
              <a:ext uri="{FF2B5EF4-FFF2-40B4-BE49-F238E27FC236}">
                <a16:creationId xmlns:a16="http://schemas.microsoft.com/office/drawing/2014/main" id="{FC7529B0-A0A5-49E2-8187-15FFF2F7042C}"/>
              </a:ext>
            </a:extLst>
          </p:cNvPr>
          <p:cNvSpPr/>
          <p:nvPr/>
        </p:nvSpPr>
        <p:spPr>
          <a:xfrm>
            <a:off x="3912780" y="892620"/>
            <a:ext cx="1084521" cy="312597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
        <p:nvSpPr>
          <p:cNvPr id="8" name="Marcador de texto 1">
            <a:extLst>
              <a:ext uri="{FF2B5EF4-FFF2-40B4-BE49-F238E27FC236}">
                <a16:creationId xmlns:a16="http://schemas.microsoft.com/office/drawing/2014/main" id="{FD17B06B-A511-42BC-A76C-4D21E8B80B3D}"/>
              </a:ext>
            </a:extLst>
          </p:cNvPr>
          <p:cNvSpPr txBox="1">
            <a:spLocks/>
          </p:cNvSpPr>
          <p:nvPr/>
        </p:nvSpPr>
        <p:spPr>
          <a:xfrm>
            <a:off x="7362496" y="-389342"/>
            <a:ext cx="3014880" cy="189894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1pPr>
            <a:lvl2pPr marL="914400" marR="0" lvl="1"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2pPr>
            <a:lvl3pPr marL="1371600" marR="0" lvl="2"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3pPr>
            <a:lvl4pPr marL="1828800" marR="0" lvl="3"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4pPr>
            <a:lvl5pPr marL="2286000" marR="0" lvl="4"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5pPr>
            <a:lvl6pPr marL="2743200" marR="0" lvl="5"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6pPr>
            <a:lvl7pPr marL="3200400" marR="0" lvl="6"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7pPr>
            <a:lvl8pPr marL="3657600" marR="0" lvl="7"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8pPr>
            <a:lvl9pPr marL="4114800" marR="0" lvl="8"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9pPr>
          </a:lstStyle>
          <a:p>
            <a:pPr marL="0" indent="0" algn="just">
              <a:buFont typeface="Caveat"/>
              <a:buNone/>
            </a:pPr>
            <a:r>
              <a:rPr lang="es-ES" sz="3600" b="1" i="1" dirty="0"/>
              <a:t>Proteínas</a:t>
            </a:r>
          </a:p>
          <a:p>
            <a:pPr marL="0" indent="0" algn="just">
              <a:buFont typeface="Caveat"/>
              <a:buNone/>
            </a:pPr>
            <a:endParaRPr lang="es-ES" sz="2400" dirty="0"/>
          </a:p>
          <a:p>
            <a:pPr marL="0" indent="0" algn="just">
              <a:buFont typeface="Caveat"/>
              <a:buNone/>
            </a:pPr>
            <a:endParaRPr lang="es-ES" sz="2400" u="sng" dirty="0"/>
          </a:p>
        </p:txBody>
      </p:sp>
    </p:spTree>
    <p:extLst>
      <p:ext uri="{BB962C8B-B14F-4D97-AF65-F5344CB8AC3E}">
        <p14:creationId xmlns:p14="http://schemas.microsoft.com/office/powerpoint/2010/main" val="411170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F245FA7-024C-47C1-ABDC-60A22C6C8D1B}"/>
              </a:ext>
            </a:extLst>
          </p:cNvPr>
          <p:cNvSpPr>
            <a:spLocks noGrp="1"/>
          </p:cNvSpPr>
          <p:nvPr>
            <p:ph type="body" idx="1"/>
          </p:nvPr>
        </p:nvSpPr>
        <p:spPr>
          <a:xfrm>
            <a:off x="860628" y="833623"/>
            <a:ext cx="6310973" cy="2866508"/>
          </a:xfrm>
        </p:spPr>
        <p:txBody>
          <a:bodyPr/>
          <a:lstStyle/>
          <a:p>
            <a:pPr algn="just"/>
            <a:r>
              <a:rPr lang="es-MX" sz="2400" dirty="0"/>
              <a:t>C</a:t>
            </a:r>
            <a:r>
              <a:rPr lang="es-MX" sz="2400" b="1" dirty="0"/>
              <a:t>olágeno.-</a:t>
            </a:r>
            <a:r>
              <a:rPr lang="es-MX" sz="2400" dirty="0"/>
              <a:t> Es el componente principal de los tejidos conectivos que conforman varias partes del cuerpo, incluyendo los tendones, los ligamentos, la piel y los músculos.</a:t>
            </a:r>
          </a:p>
          <a:p>
            <a:pPr algn="just"/>
            <a:r>
              <a:rPr lang="es-MX" sz="2400" dirty="0"/>
              <a:t>A</a:t>
            </a:r>
            <a:r>
              <a:rPr lang="es-MX" sz="2400" b="1" dirty="0"/>
              <a:t>lbúmina</a:t>
            </a:r>
            <a:r>
              <a:rPr lang="es-MX" sz="2400" dirty="0"/>
              <a:t> ayuda a mantener el líquido dentro del torrente sanguíneo sin que se filtre a otros tejidos. También transporta varias sustancias por el cuerpo, por ejemplo, hormonas, vitaminas y enzimas.</a:t>
            </a:r>
          </a:p>
        </p:txBody>
      </p:sp>
      <p:sp>
        <p:nvSpPr>
          <p:cNvPr id="3" name="Marcador de número de diapositiva 2">
            <a:extLst>
              <a:ext uri="{FF2B5EF4-FFF2-40B4-BE49-F238E27FC236}">
                <a16:creationId xmlns:a16="http://schemas.microsoft.com/office/drawing/2014/main" id="{D5064414-DEFD-4429-A65C-7B5BF02D99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6</a:t>
            </a:fld>
            <a:endParaRPr lang="es-MX" dirty="0"/>
          </a:p>
        </p:txBody>
      </p:sp>
      <p:sp>
        <p:nvSpPr>
          <p:cNvPr id="6" name="Marcador de texto 1">
            <a:extLst>
              <a:ext uri="{FF2B5EF4-FFF2-40B4-BE49-F238E27FC236}">
                <a16:creationId xmlns:a16="http://schemas.microsoft.com/office/drawing/2014/main" id="{BAD21AAD-8D1E-43AA-963F-5C09E7D5FCCD}"/>
              </a:ext>
            </a:extLst>
          </p:cNvPr>
          <p:cNvSpPr txBox="1">
            <a:spLocks/>
          </p:cNvSpPr>
          <p:nvPr/>
        </p:nvSpPr>
        <p:spPr>
          <a:xfrm>
            <a:off x="7362496" y="-389342"/>
            <a:ext cx="3014880" cy="189894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1pPr>
            <a:lvl2pPr marL="914400" marR="0" lvl="1"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2pPr>
            <a:lvl3pPr marL="1371600" marR="0" lvl="2"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3pPr>
            <a:lvl4pPr marL="1828800" marR="0" lvl="3"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4pPr>
            <a:lvl5pPr marL="2286000" marR="0" lvl="4"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5pPr>
            <a:lvl6pPr marL="2743200" marR="0" lvl="5"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6pPr>
            <a:lvl7pPr marL="3200400" marR="0" lvl="6"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7pPr>
            <a:lvl8pPr marL="3657600" marR="0" lvl="7"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8pPr>
            <a:lvl9pPr marL="4114800" marR="0" lvl="8"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9pPr>
          </a:lstStyle>
          <a:p>
            <a:pPr marL="0" indent="0" algn="just">
              <a:buFont typeface="Caveat"/>
              <a:buNone/>
            </a:pPr>
            <a:r>
              <a:rPr lang="es-ES" sz="3600" b="1" i="1" dirty="0"/>
              <a:t>Proteínas</a:t>
            </a:r>
          </a:p>
          <a:p>
            <a:pPr marL="0" indent="0" algn="just">
              <a:buFont typeface="Caveat"/>
              <a:buNone/>
            </a:pPr>
            <a:endParaRPr lang="es-ES" sz="2400" dirty="0"/>
          </a:p>
          <a:p>
            <a:pPr marL="0" indent="0" algn="just">
              <a:buFont typeface="Caveat"/>
              <a:buNone/>
            </a:pPr>
            <a:endParaRPr lang="es-ES" sz="2400" u="sng" dirty="0"/>
          </a:p>
        </p:txBody>
      </p:sp>
      <p:pic>
        <p:nvPicPr>
          <p:cNvPr id="5" name="Imagen 4">
            <a:extLst>
              <a:ext uri="{FF2B5EF4-FFF2-40B4-BE49-F238E27FC236}">
                <a16:creationId xmlns:a16="http://schemas.microsoft.com/office/drawing/2014/main" id="{D6EFD600-B458-4DC3-82BC-5D5EE521D452}"/>
              </a:ext>
            </a:extLst>
          </p:cNvPr>
          <p:cNvPicPr>
            <a:picLocks noChangeAspect="1"/>
          </p:cNvPicPr>
          <p:nvPr/>
        </p:nvPicPr>
        <p:blipFill>
          <a:blip r:embed="rId2"/>
          <a:stretch>
            <a:fillRect/>
          </a:stretch>
        </p:blipFill>
        <p:spPr>
          <a:xfrm>
            <a:off x="7235233" y="1237660"/>
            <a:ext cx="1908767" cy="1312277"/>
          </a:xfrm>
          <a:prstGeom prst="rect">
            <a:avLst/>
          </a:prstGeom>
          <a:ln>
            <a:solidFill>
              <a:schemeClr val="tx1"/>
            </a:solidFill>
          </a:ln>
        </p:spPr>
      </p:pic>
      <p:pic>
        <p:nvPicPr>
          <p:cNvPr id="6148" name="Picture 4" descr="La Sangre">
            <a:extLst>
              <a:ext uri="{FF2B5EF4-FFF2-40B4-BE49-F238E27FC236}">
                <a16:creationId xmlns:a16="http://schemas.microsoft.com/office/drawing/2014/main" id="{AAD0FB5E-3D4E-439F-9B02-08D9E4986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029" y="3415667"/>
            <a:ext cx="3125972" cy="17278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9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F245FA7-024C-47C1-ABDC-60A22C6C8D1B}"/>
              </a:ext>
            </a:extLst>
          </p:cNvPr>
          <p:cNvSpPr>
            <a:spLocks noGrp="1"/>
          </p:cNvSpPr>
          <p:nvPr>
            <p:ph type="body" idx="1"/>
          </p:nvPr>
        </p:nvSpPr>
        <p:spPr>
          <a:xfrm>
            <a:off x="798746" y="1322720"/>
            <a:ext cx="5917569" cy="3238647"/>
          </a:xfrm>
        </p:spPr>
        <p:txBody>
          <a:bodyPr/>
          <a:lstStyle/>
          <a:p>
            <a:pPr algn="just"/>
            <a:r>
              <a:rPr lang="es-MX" sz="2400" b="1" dirty="0"/>
              <a:t>Elastina.- </a:t>
            </a:r>
            <a:r>
              <a:rPr lang="es-MX" sz="2200" dirty="0"/>
              <a:t>Es una proteína que proporciona elasticidad a los tejidos tales como las arterias, los pulmones, los tendones, la piel, y los ligamentos. </a:t>
            </a:r>
          </a:p>
          <a:p>
            <a:pPr marL="0" indent="0" algn="just">
              <a:buNone/>
            </a:pPr>
            <a:r>
              <a:rPr lang="es-MX" dirty="0"/>
              <a:t> </a:t>
            </a:r>
          </a:p>
          <a:p>
            <a:pPr algn="just"/>
            <a:r>
              <a:rPr lang="es-MX" sz="2200" b="1" dirty="0"/>
              <a:t>Globulinas.-</a:t>
            </a:r>
            <a:r>
              <a:rPr lang="es-MX" sz="2200" dirty="0"/>
              <a:t> son un grupo de proteínas de la sangre. El sistema inmunitario las produce en el hígado. Juegan un papel importante en el funcionamiento del hígado, la coagulación de la sangre y el combate contra las infecciones.</a:t>
            </a:r>
          </a:p>
          <a:p>
            <a:pPr marL="0" indent="0" algn="just">
              <a:buNone/>
            </a:pPr>
            <a:r>
              <a:rPr lang="es-MX" dirty="0"/>
              <a:t> </a:t>
            </a:r>
            <a:endParaRPr lang="es-ES" sz="2400" u="sng" dirty="0"/>
          </a:p>
        </p:txBody>
      </p:sp>
      <p:sp>
        <p:nvSpPr>
          <p:cNvPr id="3" name="Marcador de número de diapositiva 2">
            <a:extLst>
              <a:ext uri="{FF2B5EF4-FFF2-40B4-BE49-F238E27FC236}">
                <a16:creationId xmlns:a16="http://schemas.microsoft.com/office/drawing/2014/main" id="{D5064414-DEFD-4429-A65C-7B5BF02D99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7</a:t>
            </a:fld>
            <a:endParaRPr lang="es-MX" dirty="0"/>
          </a:p>
        </p:txBody>
      </p:sp>
      <p:pic>
        <p:nvPicPr>
          <p:cNvPr id="5122" name="Picture 2" descr="Órganos animales. Sistema cardiovascular. Atlas de Histología Vegetal y  Animal">
            <a:extLst>
              <a:ext uri="{FF2B5EF4-FFF2-40B4-BE49-F238E27FC236}">
                <a16:creationId xmlns:a16="http://schemas.microsoft.com/office/drawing/2014/main" id="{5A24D081-6F31-44F7-8D21-2B581188B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406" y="1618954"/>
            <a:ext cx="2381990" cy="9527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Marcador de texto 1">
            <a:extLst>
              <a:ext uri="{FF2B5EF4-FFF2-40B4-BE49-F238E27FC236}">
                <a16:creationId xmlns:a16="http://schemas.microsoft.com/office/drawing/2014/main" id="{69E9458C-1984-403C-94E4-6B27F42C5160}"/>
              </a:ext>
            </a:extLst>
          </p:cNvPr>
          <p:cNvSpPr txBox="1">
            <a:spLocks/>
          </p:cNvSpPr>
          <p:nvPr/>
        </p:nvSpPr>
        <p:spPr>
          <a:xfrm>
            <a:off x="7362496" y="-389342"/>
            <a:ext cx="3014880" cy="189894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1pPr>
            <a:lvl2pPr marL="914400" marR="0" lvl="1"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2pPr>
            <a:lvl3pPr marL="1371600" marR="0" lvl="2"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3pPr>
            <a:lvl4pPr marL="1828800" marR="0" lvl="3"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4pPr>
            <a:lvl5pPr marL="2286000" marR="0" lvl="4"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5pPr>
            <a:lvl6pPr marL="2743200" marR="0" lvl="5"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6pPr>
            <a:lvl7pPr marL="3200400" marR="0" lvl="6"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7pPr>
            <a:lvl8pPr marL="3657600" marR="0" lvl="7"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8pPr>
            <a:lvl9pPr marL="4114800" marR="0" lvl="8"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9pPr>
          </a:lstStyle>
          <a:p>
            <a:pPr marL="0" indent="0" algn="just">
              <a:buFont typeface="Caveat"/>
              <a:buNone/>
            </a:pPr>
            <a:r>
              <a:rPr lang="es-ES" sz="3600" b="1" i="1" dirty="0"/>
              <a:t>Proteínas</a:t>
            </a:r>
          </a:p>
          <a:p>
            <a:pPr marL="0" indent="0" algn="just">
              <a:buFont typeface="Caveat"/>
              <a:buNone/>
            </a:pPr>
            <a:endParaRPr lang="es-ES" sz="2400" dirty="0"/>
          </a:p>
          <a:p>
            <a:pPr marL="0" indent="0" algn="just">
              <a:buFont typeface="Caveat"/>
              <a:buNone/>
            </a:pPr>
            <a:endParaRPr lang="es-ES" sz="2400" u="sng" dirty="0"/>
          </a:p>
        </p:txBody>
      </p:sp>
      <p:pic>
        <p:nvPicPr>
          <p:cNvPr id="5124" name="Picture 4" descr="Prueba de coagulación: MedlinePlus enciclopedia médica illustración">
            <a:extLst>
              <a:ext uri="{FF2B5EF4-FFF2-40B4-BE49-F238E27FC236}">
                <a16:creationId xmlns:a16="http://schemas.microsoft.com/office/drawing/2014/main" id="{0675BCE3-F383-4C7C-9093-34E92006A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056" y="2785729"/>
            <a:ext cx="2373682" cy="189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4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F245FA7-024C-47C1-ABDC-60A22C6C8D1B}"/>
              </a:ext>
            </a:extLst>
          </p:cNvPr>
          <p:cNvSpPr>
            <a:spLocks noGrp="1"/>
          </p:cNvSpPr>
          <p:nvPr>
            <p:ph type="body" idx="1"/>
          </p:nvPr>
        </p:nvSpPr>
        <p:spPr>
          <a:xfrm>
            <a:off x="509630" y="952426"/>
            <a:ext cx="5917569" cy="3238647"/>
          </a:xfrm>
        </p:spPr>
        <p:txBody>
          <a:bodyPr/>
          <a:lstStyle/>
          <a:p>
            <a:pPr marL="342900" indent="-342900" algn="just"/>
            <a:r>
              <a:rPr lang="es-MX" sz="2200" b="1" dirty="0"/>
              <a:t>Queratina.- </a:t>
            </a:r>
            <a:r>
              <a:rPr lang="es-MX" sz="2200" dirty="0"/>
              <a:t>proteína que se encuentra en las células epiteliales que revisten las superficies internas y externas del cuerpo. Las queratinas ayudan a formar los tejidos del cabello, las uñas y la capa externa de la piel. </a:t>
            </a:r>
          </a:p>
          <a:p>
            <a:pPr marL="342900" indent="-342900" algn="just"/>
            <a:endParaRPr lang="es-MX" sz="2200" dirty="0"/>
          </a:p>
          <a:p>
            <a:pPr marL="342900" indent="-342900" algn="just"/>
            <a:r>
              <a:rPr lang="es-MX" sz="2200" b="1" dirty="0"/>
              <a:t>Actina y Miosina.- </a:t>
            </a:r>
            <a:r>
              <a:rPr lang="es-MX" sz="2200" dirty="0"/>
              <a:t>estas dos proteínas en conjunto permiten la contracción de los músculos e interviene en la división celular. </a:t>
            </a:r>
            <a:endParaRPr lang="es-ES" sz="2200" u="sng" dirty="0"/>
          </a:p>
        </p:txBody>
      </p:sp>
      <p:sp>
        <p:nvSpPr>
          <p:cNvPr id="3" name="Marcador de número de diapositiva 2">
            <a:extLst>
              <a:ext uri="{FF2B5EF4-FFF2-40B4-BE49-F238E27FC236}">
                <a16:creationId xmlns:a16="http://schemas.microsoft.com/office/drawing/2014/main" id="{D5064414-DEFD-4429-A65C-7B5BF02D99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8</a:t>
            </a:fld>
            <a:endParaRPr lang="es-MX" dirty="0"/>
          </a:p>
        </p:txBody>
      </p:sp>
      <p:sp>
        <p:nvSpPr>
          <p:cNvPr id="6" name="Marcador de texto 1">
            <a:extLst>
              <a:ext uri="{FF2B5EF4-FFF2-40B4-BE49-F238E27FC236}">
                <a16:creationId xmlns:a16="http://schemas.microsoft.com/office/drawing/2014/main" id="{69E9458C-1984-403C-94E4-6B27F42C5160}"/>
              </a:ext>
            </a:extLst>
          </p:cNvPr>
          <p:cNvSpPr txBox="1">
            <a:spLocks/>
          </p:cNvSpPr>
          <p:nvPr/>
        </p:nvSpPr>
        <p:spPr>
          <a:xfrm>
            <a:off x="7362496" y="-389342"/>
            <a:ext cx="3014880" cy="189894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1pPr>
            <a:lvl2pPr marL="914400" marR="0" lvl="1"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2pPr>
            <a:lvl3pPr marL="1371600" marR="0" lvl="2"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3pPr>
            <a:lvl4pPr marL="1828800" marR="0" lvl="3"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4pPr>
            <a:lvl5pPr marL="2286000" marR="0" lvl="4"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5pPr>
            <a:lvl6pPr marL="2743200" marR="0" lvl="5"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6pPr>
            <a:lvl7pPr marL="3200400" marR="0" lvl="6"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7pPr>
            <a:lvl8pPr marL="3657600" marR="0" lvl="7"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8pPr>
            <a:lvl9pPr marL="4114800" marR="0" lvl="8" indent="-501650" algn="l" rtl="0">
              <a:lnSpc>
                <a:spcPct val="100000"/>
              </a:lnSpc>
              <a:spcBef>
                <a:spcPts val="0"/>
              </a:spcBef>
              <a:spcAft>
                <a:spcPts val="0"/>
              </a:spcAft>
              <a:buClr>
                <a:schemeClr val="dk1"/>
              </a:buClr>
              <a:buSzPts val="4300"/>
              <a:buFont typeface="Caveat"/>
              <a:buChar char="•"/>
              <a:defRPr sz="4300" b="0" i="0" u="none" strike="noStrike" cap="none">
                <a:solidFill>
                  <a:schemeClr val="dk1"/>
                </a:solidFill>
                <a:latin typeface="Caveat"/>
                <a:ea typeface="Caveat"/>
                <a:cs typeface="Caveat"/>
                <a:sym typeface="Caveat"/>
              </a:defRPr>
            </a:lvl9pPr>
          </a:lstStyle>
          <a:p>
            <a:pPr marL="0" indent="0" algn="just">
              <a:buFont typeface="Caveat"/>
              <a:buNone/>
            </a:pPr>
            <a:r>
              <a:rPr lang="es-ES" sz="3600" b="1" i="1" dirty="0"/>
              <a:t>Proteínas</a:t>
            </a:r>
          </a:p>
          <a:p>
            <a:pPr marL="0" indent="0" algn="just">
              <a:buFont typeface="Caveat"/>
              <a:buNone/>
            </a:pPr>
            <a:endParaRPr lang="es-ES" sz="2400" dirty="0"/>
          </a:p>
          <a:p>
            <a:pPr marL="0" indent="0" algn="just">
              <a:buFont typeface="Caveat"/>
              <a:buNone/>
            </a:pPr>
            <a:endParaRPr lang="es-ES" sz="2400" u="sng" dirty="0"/>
          </a:p>
        </p:txBody>
      </p:sp>
      <p:pic>
        <p:nvPicPr>
          <p:cNvPr id="7170" name="Picture 2" descr="Cómo mejorar el estado del cabello, piel y uñas &quot;por dentro&quot; - Mejor con  Salud">
            <a:extLst>
              <a:ext uri="{FF2B5EF4-FFF2-40B4-BE49-F238E27FC236}">
                <a16:creationId xmlns:a16="http://schemas.microsoft.com/office/drawing/2014/main" id="{86D1872D-611A-4794-AD72-E5AD105B1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450" y="911521"/>
            <a:ext cx="1854053" cy="11961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418CADB2-72A7-401E-AD07-FF284D61A50E}"/>
              </a:ext>
            </a:extLst>
          </p:cNvPr>
          <p:cNvPicPr>
            <a:picLocks noChangeAspect="1"/>
          </p:cNvPicPr>
          <p:nvPr/>
        </p:nvPicPr>
        <p:blipFill>
          <a:blip r:embed="rId3"/>
          <a:stretch>
            <a:fillRect/>
          </a:stretch>
        </p:blipFill>
        <p:spPr>
          <a:xfrm>
            <a:off x="7108751" y="3107808"/>
            <a:ext cx="1945450" cy="1898945"/>
          </a:xfrm>
          <a:prstGeom prst="rect">
            <a:avLst/>
          </a:prstGeom>
          <a:ln>
            <a:solidFill>
              <a:schemeClr val="tx1"/>
            </a:solidFill>
          </a:ln>
        </p:spPr>
      </p:pic>
    </p:spTree>
    <p:extLst>
      <p:ext uri="{BB962C8B-B14F-4D97-AF65-F5344CB8AC3E}">
        <p14:creationId xmlns:p14="http://schemas.microsoft.com/office/powerpoint/2010/main" val="133305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4" name="Google Shape;54;p12"/>
          <p:cNvSpPr txBox="1">
            <a:spLocks noGrp="1"/>
          </p:cNvSpPr>
          <p:nvPr>
            <p:ph type="body" idx="2"/>
          </p:nvPr>
        </p:nvSpPr>
        <p:spPr>
          <a:xfrm>
            <a:off x="6891398" y="4621156"/>
            <a:ext cx="1787336" cy="40928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sz="1600" b="1" dirty="0">
                <a:solidFill>
                  <a:srgbClr val="CC0000"/>
                </a:solidFill>
              </a:rPr>
              <a:t>FUNCIÓN DE LAS PROTEÍNAS </a:t>
            </a:r>
            <a:endParaRPr lang="es-MX" sz="1600" dirty="0">
              <a:solidFill>
                <a:srgbClr val="CC0000"/>
              </a:solidFill>
            </a:endParaRPr>
          </a:p>
          <a:p>
            <a:pPr marL="0" lvl="0" indent="0" algn="l" rtl="0">
              <a:spcBef>
                <a:spcPts val="0"/>
              </a:spcBef>
              <a:spcAft>
                <a:spcPts val="0"/>
              </a:spcAft>
              <a:buNone/>
            </a:pPr>
            <a:endParaRPr sz="1400" dirty="0">
              <a:solidFill>
                <a:srgbClr val="CC0000"/>
              </a:solidFill>
            </a:endParaRPr>
          </a:p>
        </p:txBody>
      </p:sp>
      <p:sp>
        <p:nvSpPr>
          <p:cNvPr id="55" name="Google Shape;55;p12"/>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9</a:t>
            </a:fld>
            <a:endParaRPr dirty="0"/>
          </a:p>
        </p:txBody>
      </p:sp>
      <p:sp>
        <p:nvSpPr>
          <p:cNvPr id="3" name="Marcador de texto 2">
            <a:extLst>
              <a:ext uri="{FF2B5EF4-FFF2-40B4-BE49-F238E27FC236}">
                <a16:creationId xmlns:a16="http://schemas.microsoft.com/office/drawing/2014/main" id="{995F55F8-3B06-4DAF-BD10-EB3EA4DD4636}"/>
              </a:ext>
            </a:extLst>
          </p:cNvPr>
          <p:cNvSpPr>
            <a:spLocks noGrp="1"/>
          </p:cNvSpPr>
          <p:nvPr>
            <p:ph type="body" idx="2"/>
          </p:nvPr>
        </p:nvSpPr>
        <p:spPr>
          <a:xfrm>
            <a:off x="1389064" y="1638425"/>
            <a:ext cx="2295144" cy="1583485"/>
          </a:xfrm>
        </p:spPr>
        <p:txBody>
          <a:bodyPr/>
          <a:lstStyle/>
          <a:p>
            <a:pPr>
              <a:buFont typeface="Wingdings" panose="05000000000000000000" pitchFamily="2" charset="2"/>
              <a:buChar char="Y"/>
            </a:pPr>
            <a:r>
              <a:rPr lang="es-MX" sz="2400" dirty="0">
                <a:sym typeface="Arial"/>
              </a:rPr>
              <a:t>Enzimática</a:t>
            </a:r>
          </a:p>
          <a:p>
            <a:pPr>
              <a:buFont typeface="Wingdings" panose="05000000000000000000" pitchFamily="2" charset="2"/>
              <a:buChar char="Y"/>
            </a:pPr>
            <a:r>
              <a:rPr lang="es-MX" sz="2400" dirty="0">
                <a:sym typeface="Arial"/>
              </a:rPr>
              <a:t>Estructural</a:t>
            </a:r>
          </a:p>
          <a:p>
            <a:pPr>
              <a:buFont typeface="Wingdings" panose="05000000000000000000" pitchFamily="2" charset="2"/>
              <a:buChar char="Y"/>
            </a:pPr>
            <a:r>
              <a:rPr lang="es-MX" sz="2400" dirty="0">
                <a:sym typeface="Arial"/>
              </a:rPr>
              <a:t>Hormonal </a:t>
            </a:r>
          </a:p>
          <a:p>
            <a:pPr>
              <a:buFont typeface="Wingdings" panose="05000000000000000000" pitchFamily="2" charset="2"/>
              <a:buChar char="Y"/>
            </a:pPr>
            <a:r>
              <a:rPr lang="es-MX" sz="2400" dirty="0">
                <a:sym typeface="Arial"/>
              </a:rPr>
              <a:t>Reguladora</a:t>
            </a:r>
          </a:p>
          <a:p>
            <a:pPr marL="88900" indent="0">
              <a:buNone/>
            </a:pPr>
            <a:endParaRPr lang="es-MX" dirty="0"/>
          </a:p>
        </p:txBody>
      </p:sp>
      <p:sp>
        <p:nvSpPr>
          <p:cNvPr id="4" name="CuadroTexto 3">
            <a:extLst>
              <a:ext uri="{FF2B5EF4-FFF2-40B4-BE49-F238E27FC236}">
                <a16:creationId xmlns:a16="http://schemas.microsoft.com/office/drawing/2014/main" id="{31032797-3E4B-4435-A806-F50DE5DB5FFD}"/>
              </a:ext>
            </a:extLst>
          </p:cNvPr>
          <p:cNvSpPr txBox="1"/>
          <p:nvPr/>
        </p:nvSpPr>
        <p:spPr>
          <a:xfrm>
            <a:off x="1252728" y="3194478"/>
            <a:ext cx="2295144" cy="2154436"/>
          </a:xfrm>
          <a:prstGeom prst="rect">
            <a:avLst/>
          </a:prstGeom>
          <a:noFill/>
        </p:spPr>
        <p:txBody>
          <a:bodyPr wrap="square" rtlCol="0">
            <a:spAutoFit/>
          </a:bodyPr>
          <a:lstStyle/>
          <a:p>
            <a:pPr marL="457200" indent="-368300">
              <a:buClr>
                <a:schemeClr val="dk1"/>
              </a:buClr>
              <a:buSzPts val="2200"/>
              <a:buFont typeface="Wingdings" panose="05000000000000000000" pitchFamily="2" charset="2"/>
              <a:buChar char="Y"/>
            </a:pPr>
            <a:r>
              <a:rPr lang="es-MX" sz="2400" dirty="0">
                <a:solidFill>
                  <a:schemeClr val="dk1"/>
                </a:solidFill>
                <a:latin typeface="Caveat"/>
                <a:sym typeface="Caveat"/>
              </a:rPr>
              <a:t>Homeostática </a:t>
            </a:r>
          </a:p>
          <a:p>
            <a:pPr marL="457200" indent="-368300">
              <a:buClr>
                <a:schemeClr val="dk1"/>
              </a:buClr>
              <a:buSzPts val="2200"/>
              <a:buFont typeface="Wingdings" panose="05000000000000000000" pitchFamily="2" charset="2"/>
              <a:buChar char="Y"/>
            </a:pPr>
            <a:r>
              <a:rPr lang="es-MX" sz="2400" dirty="0">
                <a:solidFill>
                  <a:schemeClr val="dk1"/>
                </a:solidFill>
                <a:latin typeface="Caveat"/>
                <a:sym typeface="Caveat"/>
              </a:rPr>
              <a:t>Defensiva</a:t>
            </a:r>
          </a:p>
          <a:p>
            <a:pPr marL="457200" indent="-368300">
              <a:buClr>
                <a:schemeClr val="dk1"/>
              </a:buClr>
              <a:buSzPts val="2200"/>
              <a:buFont typeface="Wingdings" panose="05000000000000000000" pitchFamily="2" charset="2"/>
              <a:buChar char="Y"/>
            </a:pPr>
            <a:r>
              <a:rPr lang="es-MX" sz="2400" dirty="0">
                <a:solidFill>
                  <a:schemeClr val="dk1"/>
                </a:solidFill>
                <a:latin typeface="Caveat"/>
                <a:sym typeface="Caveat"/>
              </a:rPr>
              <a:t>Transporte </a:t>
            </a:r>
          </a:p>
          <a:p>
            <a:pPr marL="457200" indent="-368300">
              <a:buClr>
                <a:schemeClr val="dk1"/>
              </a:buClr>
              <a:buSzPts val="2200"/>
              <a:buFont typeface="Wingdings" panose="05000000000000000000" pitchFamily="2" charset="2"/>
              <a:buChar char="Y"/>
            </a:pPr>
            <a:r>
              <a:rPr lang="es-MX" sz="2400" dirty="0">
                <a:solidFill>
                  <a:schemeClr val="dk1"/>
                </a:solidFill>
                <a:latin typeface="Caveat"/>
                <a:sym typeface="Caveat"/>
              </a:rPr>
              <a:t>Contráctil </a:t>
            </a:r>
          </a:p>
          <a:p>
            <a:pPr marL="457200" indent="-368300">
              <a:buClr>
                <a:schemeClr val="dk1"/>
              </a:buClr>
              <a:buSzPts val="2200"/>
              <a:buFont typeface="Wingdings" panose="05000000000000000000" pitchFamily="2" charset="2"/>
              <a:buChar char="Y"/>
            </a:pPr>
            <a:r>
              <a:rPr lang="es-MX" sz="2400" dirty="0">
                <a:solidFill>
                  <a:schemeClr val="dk1"/>
                </a:solidFill>
                <a:latin typeface="Caveat"/>
                <a:sym typeface="Caveat"/>
              </a:rPr>
              <a:t>De reserva</a:t>
            </a:r>
          </a:p>
          <a:p>
            <a:endParaRPr lang="es-MX" dirty="0"/>
          </a:p>
        </p:txBody>
      </p:sp>
      <p:sp>
        <p:nvSpPr>
          <p:cNvPr id="5" name="CuadroTexto 4">
            <a:extLst>
              <a:ext uri="{FF2B5EF4-FFF2-40B4-BE49-F238E27FC236}">
                <a16:creationId xmlns:a16="http://schemas.microsoft.com/office/drawing/2014/main" id="{C84FB9CD-4942-489C-A300-8D9B359D12E3}"/>
              </a:ext>
            </a:extLst>
          </p:cNvPr>
          <p:cNvSpPr txBox="1"/>
          <p:nvPr/>
        </p:nvSpPr>
        <p:spPr>
          <a:xfrm>
            <a:off x="1389064" y="595330"/>
            <a:ext cx="7564020" cy="1015663"/>
          </a:xfrm>
          <a:prstGeom prst="rect">
            <a:avLst/>
          </a:prstGeom>
          <a:noFill/>
        </p:spPr>
        <p:txBody>
          <a:bodyPr wrap="square" rtlCol="0">
            <a:spAutoFit/>
          </a:bodyPr>
          <a:lstStyle/>
          <a:p>
            <a:pPr algn="just"/>
            <a:r>
              <a:rPr lang="es-MX" sz="2000" dirty="0">
                <a:solidFill>
                  <a:schemeClr val="dk1"/>
                </a:solidFill>
                <a:latin typeface="Caveat"/>
                <a:sym typeface="Caveat"/>
              </a:rPr>
              <a:t>Son especificas cada una de ellas y permiten a las células mantener su integridad, defenderse de agentes externos, reparar daños, controlar y regular funciones.</a:t>
            </a:r>
          </a:p>
          <a:p>
            <a:pPr algn="just"/>
            <a:r>
              <a:rPr lang="es-MX" sz="2000" dirty="0">
                <a:solidFill>
                  <a:schemeClr val="dk1"/>
                </a:solidFill>
                <a:latin typeface="Caveat"/>
                <a:sym typeface="Caveat"/>
              </a:rPr>
              <a:t>Pueden ser:</a:t>
            </a:r>
          </a:p>
        </p:txBody>
      </p:sp>
      <p:sp>
        <p:nvSpPr>
          <p:cNvPr id="12" name="CuadroTexto 11">
            <a:extLst>
              <a:ext uri="{FF2B5EF4-FFF2-40B4-BE49-F238E27FC236}">
                <a16:creationId xmlns:a16="http://schemas.microsoft.com/office/drawing/2014/main" id="{FF921ACC-55C9-4EFB-B8F0-24F9D9C4C09F}"/>
              </a:ext>
            </a:extLst>
          </p:cNvPr>
          <p:cNvSpPr txBox="1"/>
          <p:nvPr/>
        </p:nvSpPr>
        <p:spPr>
          <a:xfrm>
            <a:off x="1847088" y="113063"/>
            <a:ext cx="5861304" cy="584775"/>
          </a:xfrm>
          <a:prstGeom prst="rect">
            <a:avLst/>
          </a:prstGeom>
          <a:noFill/>
        </p:spPr>
        <p:txBody>
          <a:bodyPr wrap="square">
            <a:spAutoFit/>
          </a:bodyPr>
          <a:lstStyle/>
          <a:p>
            <a:pPr algn="ctr"/>
            <a:r>
              <a:rPr lang="es-MX" sz="3200" b="1" i="1" dirty="0">
                <a:latin typeface="Caveat"/>
              </a:rPr>
              <a:t>FUNCIÓN</a:t>
            </a:r>
            <a:r>
              <a:rPr lang="en" sz="2000" b="1" i="1" dirty="0"/>
              <a:t> </a:t>
            </a:r>
            <a:r>
              <a:rPr lang="es-MX" sz="3200" b="1" i="1" dirty="0">
                <a:latin typeface="Caveat"/>
              </a:rPr>
              <a:t>DE</a:t>
            </a:r>
            <a:r>
              <a:rPr lang="en" sz="3200" b="1" i="1" dirty="0">
                <a:latin typeface="Caveat"/>
              </a:rPr>
              <a:t> LAS </a:t>
            </a:r>
            <a:r>
              <a:rPr lang="es-MX" sz="3200" b="1" i="1" dirty="0">
                <a:latin typeface="Caveat"/>
              </a:rPr>
              <a:t>PROTEÍNAS</a:t>
            </a:r>
            <a:r>
              <a:rPr lang="en" sz="3200" b="1" i="1" dirty="0">
                <a:latin typeface="Caveat"/>
              </a:rPr>
              <a:t> </a:t>
            </a:r>
            <a:endParaRPr lang="es-MX" sz="3200" b="1" i="1" dirty="0">
              <a:latin typeface="Caveat"/>
            </a:endParaRPr>
          </a:p>
        </p:txBody>
      </p:sp>
      <p:pic>
        <p:nvPicPr>
          <p:cNvPr id="13" name="Imagen 12" descr="Qué son las proteínas y cuál es su función en el cuerpo? | Eufic">
            <a:extLst>
              <a:ext uri="{FF2B5EF4-FFF2-40B4-BE49-F238E27FC236}">
                <a16:creationId xmlns:a16="http://schemas.microsoft.com/office/drawing/2014/main" id="{84A68BD4-82F7-4730-9787-B225F7EFB3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1074" y="1265910"/>
            <a:ext cx="3692782" cy="3434109"/>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Kate template">
  <a:themeElements>
    <a:clrScheme name="Custom 347">
      <a:dk1>
        <a:srgbClr val="1C4587"/>
      </a:dk1>
      <a:lt1>
        <a:srgbClr val="FFFFFF"/>
      </a:lt1>
      <a:dk2>
        <a:srgbClr val="606A7C"/>
      </a:dk2>
      <a:lt2>
        <a:srgbClr val="D3DAE2"/>
      </a:lt2>
      <a:accent1>
        <a:srgbClr val="1C4587"/>
      </a:accent1>
      <a:accent2>
        <a:srgbClr val="6CC2DC"/>
      </a:accent2>
      <a:accent3>
        <a:srgbClr val="B4E04F"/>
      </a:accent3>
      <a:accent4>
        <a:srgbClr val="FFD453"/>
      </a:accent4>
      <a:accent5>
        <a:srgbClr val="EE973B"/>
      </a:accent5>
      <a:accent6>
        <a:srgbClr val="F74848"/>
      </a:accent6>
      <a:hlink>
        <a:srgbClr val="1C458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1397</Words>
  <Application>Microsoft Office PowerPoint</Application>
  <PresentationFormat>Presentación en pantalla (16:9)</PresentationFormat>
  <Paragraphs>165</Paragraphs>
  <Slides>31</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Wingdings</vt:lpstr>
      <vt:lpstr>Amatic SC</vt:lpstr>
      <vt:lpstr>Caveat</vt:lpstr>
      <vt:lpstr>Kate template</vt:lpstr>
      <vt:lpstr>Función de las proteínas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Función ENZIMATICA</vt:lpstr>
      <vt:lpstr>Función Estructural</vt:lpstr>
      <vt:lpstr>Función HORMONAL</vt:lpstr>
      <vt:lpstr>Función REGULADORA</vt:lpstr>
      <vt:lpstr>Función HOMEOSTATICA</vt:lpstr>
      <vt:lpstr>Función DEFENSIVA</vt:lpstr>
      <vt:lpstr>Función de TRANSPORTE</vt:lpstr>
      <vt:lpstr>Función CONTRÁCTIL</vt:lpstr>
      <vt:lpstr>Función DE RESERVA</vt:lpstr>
      <vt:lpstr>Presentación de PowerPoint</vt:lpstr>
      <vt:lpstr>ALIMENTOS RICOS EN PROTEÍNAS</vt:lpstr>
      <vt:lpstr>Presentación de PowerPoint</vt:lpstr>
      <vt:lpstr>ALIMENTOS QUE NO CUMPLEN CON LA MAYORÍA DE LOS AMINOÁCIDOS.</vt:lpstr>
      <vt:lpstr>Presentación de PowerPoint</vt:lpstr>
      <vt:lpstr>ENFERMEDADES CAUSADAS POR EXCESO Y DEFISIS DE PROTEÍNAS  </vt:lpstr>
      <vt:lpstr>ENFERMEDADES CAUSADAS POR DEFISIS DE PROTEÍNAS </vt:lpstr>
      <vt:lpstr>Presentación de PowerPoint</vt:lpstr>
      <vt:lpstr>Presentación de PowerPoint</vt:lpstr>
      <vt:lpstr>Pérdida de masa muscular</vt:lpstr>
      <vt:lpstr>ENFERMEDADES CAUSADAS POR EXCESO DE PROTEÍNAS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Función de las proteínas </dc:title>
  <cp:lastModifiedBy>Arely Soberanes</cp:lastModifiedBy>
  <cp:revision>18</cp:revision>
  <dcterms:modified xsi:type="dcterms:W3CDTF">2023-10-26T18:41:35Z</dcterms:modified>
</cp:coreProperties>
</file>