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sldIdLst>
    <p:sldId id="256" r:id="rId2"/>
    <p:sldId id="282" r:id="rId3"/>
    <p:sldId id="283" r:id="rId4"/>
    <p:sldId id="284" r:id="rId5"/>
    <p:sldId id="286" r:id="rId6"/>
    <p:sldId id="257" r:id="rId7"/>
    <p:sldId id="285" r:id="rId8"/>
    <p:sldId id="287" r:id="rId9"/>
    <p:sldId id="288" r:id="rId10"/>
    <p:sldId id="258" r:id="rId11"/>
    <p:sldId id="260" r:id="rId12"/>
    <p:sldId id="270" r:id="rId13"/>
    <p:sldId id="261" r:id="rId14"/>
    <p:sldId id="271" r:id="rId15"/>
    <p:sldId id="262" r:id="rId16"/>
    <p:sldId id="263" r:id="rId17"/>
    <p:sldId id="272" r:id="rId18"/>
    <p:sldId id="278" r:id="rId19"/>
    <p:sldId id="289" r:id="rId20"/>
    <p:sldId id="264" r:id="rId21"/>
    <p:sldId id="273" r:id="rId22"/>
    <p:sldId id="259" r:id="rId23"/>
    <p:sldId id="274" r:id="rId24"/>
    <p:sldId id="265" r:id="rId25"/>
    <p:sldId id="275" r:id="rId26"/>
    <p:sldId id="266" r:id="rId27"/>
    <p:sldId id="276" r:id="rId28"/>
    <p:sldId id="267" r:id="rId29"/>
    <p:sldId id="277" r:id="rId30"/>
    <p:sldId id="268" r:id="rId31"/>
    <p:sldId id="281" r:id="rId32"/>
    <p:sldId id="269" r:id="rId33"/>
    <p:sldId id="279" r:id="rId34"/>
    <p:sldId id="28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0F6FC0D-C142-49D2-8C70-B53054E8DE08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92832E0-EB4C-40D1-866B-378374145A76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2987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FC0D-C142-49D2-8C70-B53054E8DE08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32E0-EB4C-40D1-866B-378374145A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90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FC0D-C142-49D2-8C70-B53054E8DE08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32E0-EB4C-40D1-866B-378374145A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70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FC0D-C142-49D2-8C70-B53054E8DE08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32E0-EB4C-40D1-866B-378374145A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45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F6FC0D-C142-49D2-8C70-B53054E8DE08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832E0-EB4C-40D1-866B-378374145A76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58447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FC0D-C142-49D2-8C70-B53054E8DE08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32E0-EB4C-40D1-866B-378374145A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22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FC0D-C142-49D2-8C70-B53054E8DE08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32E0-EB4C-40D1-866B-378374145A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563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FC0D-C142-49D2-8C70-B53054E8DE08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32E0-EB4C-40D1-866B-378374145A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6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FC0D-C142-49D2-8C70-B53054E8DE08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32E0-EB4C-40D1-866B-378374145A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697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F6FC0D-C142-49D2-8C70-B53054E8DE08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832E0-EB4C-40D1-866B-378374145A7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377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F6FC0D-C142-49D2-8C70-B53054E8DE08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832E0-EB4C-40D1-866B-378374145A7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319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0F6FC0D-C142-49D2-8C70-B53054E8DE08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92832E0-EB4C-40D1-866B-378374145A7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062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s.wikipedia.org/wiki/Archivo:AA-structure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4E4A0A-631C-4DAC-8C7A-86778E8F7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54429" y="3641054"/>
            <a:ext cx="8689976" cy="2186609"/>
          </a:xfrm>
        </p:spPr>
        <p:txBody>
          <a:bodyPr>
            <a:normAutofit/>
          </a:bodyPr>
          <a:lstStyle/>
          <a:p>
            <a:r>
              <a:rPr lang="es-MX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AMINOÁCIDOS</a:t>
            </a:r>
            <a:endParaRPr lang="es-MX" sz="66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s aminoácidos: todo lo que necesitas saber sobre ello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1468191"/>
            <a:ext cx="4732092" cy="236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1.png" descr="C:\Users\Fernanda\Documents\FERNANDA\INEI\PROGRAMA AFTER SCHOOL 2016\Logo INEI. PNG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492546" y="198112"/>
            <a:ext cx="2866620" cy="1076896"/>
          </a:xfrm>
          <a:prstGeom prst="rect">
            <a:avLst/>
          </a:prstGeom>
          <a:ln/>
        </p:spPr>
      </p:pic>
      <p:pic>
        <p:nvPicPr>
          <p:cNvPr id="1028" name="Picture 4" descr="Aminoácidos: qué alimentos tienen más y cómo tomarl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45" y="3327466"/>
            <a:ext cx="4156168" cy="2377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76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DCE895-1BCB-45D1-8C21-3B5920DC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062" y="158465"/>
            <a:ext cx="6109877" cy="749187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cap="none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Aminoácidos esenciales</a:t>
            </a:r>
            <a:endParaRPr lang="es-MX" b="1" cap="none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E130D6C-782F-4A21-BB02-90047920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1" y="1053738"/>
            <a:ext cx="7340334" cy="49957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Isoleucina </a:t>
            </a:r>
            <a:r>
              <a:rPr lang="es-MX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(Ile, I)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800" cap="non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isoleucina ayuda en la formación de tejido muscular.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800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s-MX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avorece la recuperación después del ejercicio y es necesaria para la formación de hemoglobina.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800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MX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isoleucina ayuda a garantizar que los requerimientos energéticos queden cubiertos y evitar carencias.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800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MX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omo complemento de la dieta la isoleucina reduce la degradación del tejido muscular incrementando la síntesis de proteínas musculares.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CA5516-D68A-419D-B47D-F1EAB88B1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201" y="3115448"/>
            <a:ext cx="1672678" cy="1672678"/>
          </a:xfrm>
          <a:custGeom>
            <a:avLst/>
            <a:gdLst>
              <a:gd name="connsiteX0" fmla="*/ 0 w 1672678"/>
              <a:gd name="connsiteY0" fmla="*/ 0 h 1672678"/>
              <a:gd name="connsiteX1" fmla="*/ 557559 w 1672678"/>
              <a:gd name="connsiteY1" fmla="*/ 0 h 1672678"/>
              <a:gd name="connsiteX2" fmla="*/ 1064938 w 1672678"/>
              <a:gd name="connsiteY2" fmla="*/ 0 h 1672678"/>
              <a:gd name="connsiteX3" fmla="*/ 1672678 w 1672678"/>
              <a:gd name="connsiteY3" fmla="*/ 0 h 1672678"/>
              <a:gd name="connsiteX4" fmla="*/ 1672678 w 1672678"/>
              <a:gd name="connsiteY4" fmla="*/ 591013 h 1672678"/>
              <a:gd name="connsiteX5" fmla="*/ 1672678 w 1672678"/>
              <a:gd name="connsiteY5" fmla="*/ 1148572 h 1672678"/>
              <a:gd name="connsiteX6" fmla="*/ 1672678 w 1672678"/>
              <a:gd name="connsiteY6" fmla="*/ 1672678 h 1672678"/>
              <a:gd name="connsiteX7" fmla="*/ 1098392 w 1672678"/>
              <a:gd name="connsiteY7" fmla="*/ 1672678 h 1672678"/>
              <a:gd name="connsiteX8" fmla="*/ 507379 w 1672678"/>
              <a:gd name="connsiteY8" fmla="*/ 1672678 h 1672678"/>
              <a:gd name="connsiteX9" fmla="*/ 0 w 1672678"/>
              <a:gd name="connsiteY9" fmla="*/ 1672678 h 1672678"/>
              <a:gd name="connsiteX10" fmla="*/ 0 w 1672678"/>
              <a:gd name="connsiteY10" fmla="*/ 1081665 h 1672678"/>
              <a:gd name="connsiteX11" fmla="*/ 0 w 1672678"/>
              <a:gd name="connsiteY11" fmla="*/ 574286 h 1672678"/>
              <a:gd name="connsiteX12" fmla="*/ 0 w 1672678"/>
              <a:gd name="connsiteY12" fmla="*/ 0 h 16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2678" h="1672678" fill="none" extrusionOk="0">
                <a:moveTo>
                  <a:pt x="0" y="0"/>
                </a:moveTo>
                <a:cubicBezTo>
                  <a:pt x="118886" y="-51384"/>
                  <a:pt x="311595" y="4195"/>
                  <a:pt x="557559" y="0"/>
                </a:cubicBezTo>
                <a:cubicBezTo>
                  <a:pt x="803523" y="-4195"/>
                  <a:pt x="829010" y="57181"/>
                  <a:pt x="1064938" y="0"/>
                </a:cubicBezTo>
                <a:cubicBezTo>
                  <a:pt x="1300866" y="-57181"/>
                  <a:pt x="1413215" y="50069"/>
                  <a:pt x="1672678" y="0"/>
                </a:cubicBezTo>
                <a:cubicBezTo>
                  <a:pt x="1698972" y="155487"/>
                  <a:pt x="1632200" y="301806"/>
                  <a:pt x="1672678" y="591013"/>
                </a:cubicBezTo>
                <a:cubicBezTo>
                  <a:pt x="1713156" y="880220"/>
                  <a:pt x="1649364" y="998212"/>
                  <a:pt x="1672678" y="1148572"/>
                </a:cubicBezTo>
                <a:cubicBezTo>
                  <a:pt x="1695992" y="1298932"/>
                  <a:pt x="1632803" y="1436670"/>
                  <a:pt x="1672678" y="1672678"/>
                </a:cubicBezTo>
                <a:cubicBezTo>
                  <a:pt x="1557769" y="1673775"/>
                  <a:pt x="1308513" y="1665501"/>
                  <a:pt x="1098392" y="1672678"/>
                </a:cubicBezTo>
                <a:cubicBezTo>
                  <a:pt x="888271" y="1679855"/>
                  <a:pt x="638401" y="1666489"/>
                  <a:pt x="507379" y="1672678"/>
                </a:cubicBezTo>
                <a:cubicBezTo>
                  <a:pt x="376357" y="1678867"/>
                  <a:pt x="225459" y="1671939"/>
                  <a:pt x="0" y="1672678"/>
                </a:cubicBezTo>
                <a:cubicBezTo>
                  <a:pt x="-25969" y="1419661"/>
                  <a:pt x="7466" y="1227804"/>
                  <a:pt x="0" y="1081665"/>
                </a:cubicBezTo>
                <a:cubicBezTo>
                  <a:pt x="-7466" y="935526"/>
                  <a:pt x="44428" y="800754"/>
                  <a:pt x="0" y="574286"/>
                </a:cubicBezTo>
                <a:cubicBezTo>
                  <a:pt x="-44428" y="347818"/>
                  <a:pt x="34698" y="241057"/>
                  <a:pt x="0" y="0"/>
                </a:cubicBezTo>
                <a:close/>
              </a:path>
              <a:path w="1672678" h="1672678" stroke="0" extrusionOk="0">
                <a:moveTo>
                  <a:pt x="0" y="0"/>
                </a:moveTo>
                <a:cubicBezTo>
                  <a:pt x="245630" y="-22789"/>
                  <a:pt x="277233" y="38502"/>
                  <a:pt x="540833" y="0"/>
                </a:cubicBezTo>
                <a:cubicBezTo>
                  <a:pt x="804433" y="-38502"/>
                  <a:pt x="954010" y="51306"/>
                  <a:pt x="1131845" y="0"/>
                </a:cubicBezTo>
                <a:cubicBezTo>
                  <a:pt x="1309680" y="-51306"/>
                  <a:pt x="1476453" y="50027"/>
                  <a:pt x="1672678" y="0"/>
                </a:cubicBezTo>
                <a:cubicBezTo>
                  <a:pt x="1729831" y="126742"/>
                  <a:pt x="1622120" y="389765"/>
                  <a:pt x="1672678" y="524106"/>
                </a:cubicBezTo>
                <a:cubicBezTo>
                  <a:pt x="1723236" y="658447"/>
                  <a:pt x="1649176" y="804198"/>
                  <a:pt x="1672678" y="1064938"/>
                </a:cubicBezTo>
                <a:cubicBezTo>
                  <a:pt x="1696180" y="1325678"/>
                  <a:pt x="1604516" y="1451580"/>
                  <a:pt x="1672678" y="1672678"/>
                </a:cubicBezTo>
                <a:cubicBezTo>
                  <a:pt x="1420017" y="1716298"/>
                  <a:pt x="1320725" y="1645174"/>
                  <a:pt x="1165299" y="1672678"/>
                </a:cubicBezTo>
                <a:cubicBezTo>
                  <a:pt x="1009873" y="1700182"/>
                  <a:pt x="833696" y="1634195"/>
                  <a:pt x="624466" y="1672678"/>
                </a:cubicBezTo>
                <a:cubicBezTo>
                  <a:pt x="415236" y="1711161"/>
                  <a:pt x="240143" y="1624456"/>
                  <a:pt x="0" y="1672678"/>
                </a:cubicBezTo>
                <a:cubicBezTo>
                  <a:pt x="-11674" y="1560594"/>
                  <a:pt x="50805" y="1367960"/>
                  <a:pt x="0" y="1115119"/>
                </a:cubicBezTo>
                <a:cubicBezTo>
                  <a:pt x="-50805" y="862278"/>
                  <a:pt x="54648" y="750462"/>
                  <a:pt x="0" y="540833"/>
                </a:cubicBezTo>
                <a:cubicBezTo>
                  <a:pt x="-54648" y="331204"/>
                  <a:pt x="3112" y="165207"/>
                  <a:pt x="0" y="0"/>
                </a:cubicBezTo>
                <a:close/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948854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D4C2009-626E-42D8-9AD9-5B9C2D207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600" y="1162136"/>
            <a:ext cx="3880270" cy="1661140"/>
          </a:xfrm>
          <a:custGeom>
            <a:avLst/>
            <a:gdLst>
              <a:gd name="connsiteX0" fmla="*/ 0 w 3880270"/>
              <a:gd name="connsiteY0" fmla="*/ 0 h 1661140"/>
              <a:gd name="connsiteX1" fmla="*/ 515522 w 3880270"/>
              <a:gd name="connsiteY1" fmla="*/ 0 h 1661140"/>
              <a:gd name="connsiteX2" fmla="*/ 953438 w 3880270"/>
              <a:gd name="connsiteY2" fmla="*/ 0 h 1661140"/>
              <a:gd name="connsiteX3" fmla="*/ 1430157 w 3880270"/>
              <a:gd name="connsiteY3" fmla="*/ 0 h 1661140"/>
              <a:gd name="connsiteX4" fmla="*/ 2023284 w 3880270"/>
              <a:gd name="connsiteY4" fmla="*/ 0 h 1661140"/>
              <a:gd name="connsiteX5" fmla="*/ 2461200 w 3880270"/>
              <a:gd name="connsiteY5" fmla="*/ 0 h 1661140"/>
              <a:gd name="connsiteX6" fmla="*/ 2899116 w 3880270"/>
              <a:gd name="connsiteY6" fmla="*/ 0 h 1661140"/>
              <a:gd name="connsiteX7" fmla="*/ 3375835 w 3880270"/>
              <a:gd name="connsiteY7" fmla="*/ 0 h 1661140"/>
              <a:gd name="connsiteX8" fmla="*/ 3880270 w 3880270"/>
              <a:gd name="connsiteY8" fmla="*/ 0 h 1661140"/>
              <a:gd name="connsiteX9" fmla="*/ 3880270 w 3880270"/>
              <a:gd name="connsiteY9" fmla="*/ 570325 h 1661140"/>
              <a:gd name="connsiteX10" fmla="*/ 3880270 w 3880270"/>
              <a:gd name="connsiteY10" fmla="*/ 1140649 h 1661140"/>
              <a:gd name="connsiteX11" fmla="*/ 3880270 w 3880270"/>
              <a:gd name="connsiteY11" fmla="*/ 1661140 h 1661140"/>
              <a:gd name="connsiteX12" fmla="*/ 3364748 w 3880270"/>
              <a:gd name="connsiteY12" fmla="*/ 1661140 h 1661140"/>
              <a:gd name="connsiteX13" fmla="*/ 2732819 w 3880270"/>
              <a:gd name="connsiteY13" fmla="*/ 1661140 h 1661140"/>
              <a:gd name="connsiteX14" fmla="*/ 2217297 w 3880270"/>
              <a:gd name="connsiteY14" fmla="*/ 1661140 h 1661140"/>
              <a:gd name="connsiteX15" fmla="*/ 1701776 w 3880270"/>
              <a:gd name="connsiteY15" fmla="*/ 1661140 h 1661140"/>
              <a:gd name="connsiteX16" fmla="*/ 1147451 w 3880270"/>
              <a:gd name="connsiteY16" fmla="*/ 1661140 h 1661140"/>
              <a:gd name="connsiteX17" fmla="*/ 670732 w 3880270"/>
              <a:gd name="connsiteY17" fmla="*/ 1661140 h 1661140"/>
              <a:gd name="connsiteX18" fmla="*/ 0 w 3880270"/>
              <a:gd name="connsiteY18" fmla="*/ 1661140 h 1661140"/>
              <a:gd name="connsiteX19" fmla="*/ 0 w 3880270"/>
              <a:gd name="connsiteY19" fmla="*/ 1074204 h 1661140"/>
              <a:gd name="connsiteX20" fmla="*/ 0 w 3880270"/>
              <a:gd name="connsiteY20" fmla="*/ 503879 h 1661140"/>
              <a:gd name="connsiteX21" fmla="*/ 0 w 3880270"/>
              <a:gd name="connsiteY21" fmla="*/ 0 h 166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80270" h="1661140" fill="none" extrusionOk="0">
                <a:moveTo>
                  <a:pt x="0" y="0"/>
                </a:moveTo>
                <a:cubicBezTo>
                  <a:pt x="111784" y="-55315"/>
                  <a:pt x="408421" y="25670"/>
                  <a:pt x="515522" y="0"/>
                </a:cubicBezTo>
                <a:cubicBezTo>
                  <a:pt x="622623" y="-25670"/>
                  <a:pt x="735624" y="10717"/>
                  <a:pt x="953438" y="0"/>
                </a:cubicBezTo>
                <a:cubicBezTo>
                  <a:pt x="1171252" y="-10717"/>
                  <a:pt x="1269428" y="8941"/>
                  <a:pt x="1430157" y="0"/>
                </a:cubicBezTo>
                <a:cubicBezTo>
                  <a:pt x="1590886" y="-8941"/>
                  <a:pt x="1748905" y="346"/>
                  <a:pt x="2023284" y="0"/>
                </a:cubicBezTo>
                <a:cubicBezTo>
                  <a:pt x="2297663" y="-346"/>
                  <a:pt x="2337389" y="18284"/>
                  <a:pt x="2461200" y="0"/>
                </a:cubicBezTo>
                <a:cubicBezTo>
                  <a:pt x="2585011" y="-18284"/>
                  <a:pt x="2788473" y="41452"/>
                  <a:pt x="2899116" y="0"/>
                </a:cubicBezTo>
                <a:cubicBezTo>
                  <a:pt x="3009759" y="-41452"/>
                  <a:pt x="3224847" y="17776"/>
                  <a:pt x="3375835" y="0"/>
                </a:cubicBezTo>
                <a:cubicBezTo>
                  <a:pt x="3526823" y="-17776"/>
                  <a:pt x="3740161" y="14710"/>
                  <a:pt x="3880270" y="0"/>
                </a:cubicBezTo>
                <a:cubicBezTo>
                  <a:pt x="3886731" y="231868"/>
                  <a:pt x="3852590" y="357786"/>
                  <a:pt x="3880270" y="570325"/>
                </a:cubicBezTo>
                <a:cubicBezTo>
                  <a:pt x="3907950" y="782865"/>
                  <a:pt x="3846962" y="1009789"/>
                  <a:pt x="3880270" y="1140649"/>
                </a:cubicBezTo>
                <a:cubicBezTo>
                  <a:pt x="3913578" y="1271509"/>
                  <a:pt x="3871004" y="1546776"/>
                  <a:pt x="3880270" y="1661140"/>
                </a:cubicBezTo>
                <a:cubicBezTo>
                  <a:pt x="3624886" y="1675872"/>
                  <a:pt x="3497854" y="1609434"/>
                  <a:pt x="3364748" y="1661140"/>
                </a:cubicBezTo>
                <a:cubicBezTo>
                  <a:pt x="3231642" y="1712846"/>
                  <a:pt x="2880567" y="1597686"/>
                  <a:pt x="2732819" y="1661140"/>
                </a:cubicBezTo>
                <a:cubicBezTo>
                  <a:pt x="2585071" y="1724594"/>
                  <a:pt x="2384301" y="1619844"/>
                  <a:pt x="2217297" y="1661140"/>
                </a:cubicBezTo>
                <a:cubicBezTo>
                  <a:pt x="2050293" y="1702436"/>
                  <a:pt x="1844028" y="1610340"/>
                  <a:pt x="1701776" y="1661140"/>
                </a:cubicBezTo>
                <a:cubicBezTo>
                  <a:pt x="1559524" y="1711940"/>
                  <a:pt x="1286623" y="1615946"/>
                  <a:pt x="1147451" y="1661140"/>
                </a:cubicBezTo>
                <a:cubicBezTo>
                  <a:pt x="1008280" y="1706334"/>
                  <a:pt x="884441" y="1610561"/>
                  <a:pt x="670732" y="1661140"/>
                </a:cubicBezTo>
                <a:cubicBezTo>
                  <a:pt x="457023" y="1711719"/>
                  <a:pt x="186766" y="1590166"/>
                  <a:pt x="0" y="1661140"/>
                </a:cubicBezTo>
                <a:cubicBezTo>
                  <a:pt x="-18828" y="1459002"/>
                  <a:pt x="54650" y="1334132"/>
                  <a:pt x="0" y="1074204"/>
                </a:cubicBezTo>
                <a:cubicBezTo>
                  <a:pt x="-54650" y="814276"/>
                  <a:pt x="13380" y="767240"/>
                  <a:pt x="0" y="503879"/>
                </a:cubicBezTo>
                <a:cubicBezTo>
                  <a:pt x="-13380" y="240519"/>
                  <a:pt x="50581" y="112671"/>
                  <a:pt x="0" y="0"/>
                </a:cubicBezTo>
                <a:close/>
              </a:path>
              <a:path w="3880270" h="1661140" stroke="0" extrusionOk="0">
                <a:moveTo>
                  <a:pt x="0" y="0"/>
                </a:moveTo>
                <a:cubicBezTo>
                  <a:pt x="170604" y="-56643"/>
                  <a:pt x="342666" y="34261"/>
                  <a:pt x="515522" y="0"/>
                </a:cubicBezTo>
                <a:cubicBezTo>
                  <a:pt x="688378" y="-34261"/>
                  <a:pt x="920746" y="1248"/>
                  <a:pt x="1147451" y="0"/>
                </a:cubicBezTo>
                <a:cubicBezTo>
                  <a:pt x="1374156" y="-1248"/>
                  <a:pt x="1578350" y="6671"/>
                  <a:pt x="1701776" y="0"/>
                </a:cubicBezTo>
                <a:cubicBezTo>
                  <a:pt x="1825202" y="-6671"/>
                  <a:pt x="1972314" y="56174"/>
                  <a:pt x="2178494" y="0"/>
                </a:cubicBezTo>
                <a:cubicBezTo>
                  <a:pt x="2384674" y="-56174"/>
                  <a:pt x="2628845" y="10872"/>
                  <a:pt x="2771621" y="0"/>
                </a:cubicBezTo>
                <a:cubicBezTo>
                  <a:pt x="2914397" y="-10872"/>
                  <a:pt x="3191402" y="56954"/>
                  <a:pt x="3403551" y="0"/>
                </a:cubicBezTo>
                <a:cubicBezTo>
                  <a:pt x="3615700" y="-56954"/>
                  <a:pt x="3778599" y="7433"/>
                  <a:pt x="3880270" y="0"/>
                </a:cubicBezTo>
                <a:cubicBezTo>
                  <a:pt x="3899393" y="196765"/>
                  <a:pt x="3855237" y="379300"/>
                  <a:pt x="3880270" y="503879"/>
                </a:cubicBezTo>
                <a:cubicBezTo>
                  <a:pt x="3905303" y="628458"/>
                  <a:pt x="3878182" y="908395"/>
                  <a:pt x="3880270" y="1024370"/>
                </a:cubicBezTo>
                <a:cubicBezTo>
                  <a:pt x="3882358" y="1140345"/>
                  <a:pt x="3843708" y="1499957"/>
                  <a:pt x="3880270" y="1661140"/>
                </a:cubicBezTo>
                <a:cubicBezTo>
                  <a:pt x="3655848" y="1671931"/>
                  <a:pt x="3461345" y="1594568"/>
                  <a:pt x="3287143" y="1661140"/>
                </a:cubicBezTo>
                <a:cubicBezTo>
                  <a:pt x="3112941" y="1727712"/>
                  <a:pt x="2977350" y="1625884"/>
                  <a:pt x="2849227" y="1661140"/>
                </a:cubicBezTo>
                <a:cubicBezTo>
                  <a:pt x="2721104" y="1696396"/>
                  <a:pt x="2486129" y="1636844"/>
                  <a:pt x="2256100" y="1661140"/>
                </a:cubicBezTo>
                <a:cubicBezTo>
                  <a:pt x="2026071" y="1685436"/>
                  <a:pt x="2010170" y="1659967"/>
                  <a:pt x="1818184" y="1661140"/>
                </a:cubicBezTo>
                <a:cubicBezTo>
                  <a:pt x="1626198" y="1662313"/>
                  <a:pt x="1381631" y="1618317"/>
                  <a:pt x="1186254" y="1661140"/>
                </a:cubicBezTo>
                <a:cubicBezTo>
                  <a:pt x="990877" y="1703963"/>
                  <a:pt x="881528" y="1597727"/>
                  <a:pt x="593127" y="1661140"/>
                </a:cubicBezTo>
                <a:cubicBezTo>
                  <a:pt x="304726" y="1724553"/>
                  <a:pt x="121998" y="1652221"/>
                  <a:pt x="0" y="1661140"/>
                </a:cubicBezTo>
                <a:cubicBezTo>
                  <a:pt x="-30273" y="1497962"/>
                  <a:pt x="39073" y="1200361"/>
                  <a:pt x="0" y="1074204"/>
                </a:cubicBezTo>
                <a:cubicBezTo>
                  <a:pt x="-39073" y="948047"/>
                  <a:pt x="21756" y="821647"/>
                  <a:pt x="0" y="570325"/>
                </a:cubicBezTo>
                <a:cubicBezTo>
                  <a:pt x="-21756" y="319003"/>
                  <a:pt x="20111" y="187598"/>
                  <a:pt x="0" y="0"/>
                </a:cubicBezTo>
                <a:close/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948854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3" y="3280297"/>
            <a:ext cx="1507829" cy="1507829"/>
          </a:xfrm>
          <a:custGeom>
            <a:avLst/>
            <a:gdLst>
              <a:gd name="connsiteX0" fmla="*/ 0 w 1507829"/>
              <a:gd name="connsiteY0" fmla="*/ 0 h 1507829"/>
              <a:gd name="connsiteX1" fmla="*/ 502610 w 1507829"/>
              <a:gd name="connsiteY1" fmla="*/ 0 h 1507829"/>
              <a:gd name="connsiteX2" fmla="*/ 959984 w 1507829"/>
              <a:gd name="connsiteY2" fmla="*/ 0 h 1507829"/>
              <a:gd name="connsiteX3" fmla="*/ 1507829 w 1507829"/>
              <a:gd name="connsiteY3" fmla="*/ 0 h 1507829"/>
              <a:gd name="connsiteX4" fmla="*/ 1507829 w 1507829"/>
              <a:gd name="connsiteY4" fmla="*/ 532766 h 1507829"/>
              <a:gd name="connsiteX5" fmla="*/ 1507829 w 1507829"/>
              <a:gd name="connsiteY5" fmla="*/ 1035376 h 1507829"/>
              <a:gd name="connsiteX6" fmla="*/ 1507829 w 1507829"/>
              <a:gd name="connsiteY6" fmla="*/ 1507829 h 1507829"/>
              <a:gd name="connsiteX7" fmla="*/ 990141 w 1507829"/>
              <a:gd name="connsiteY7" fmla="*/ 1507829 h 1507829"/>
              <a:gd name="connsiteX8" fmla="*/ 457375 w 1507829"/>
              <a:gd name="connsiteY8" fmla="*/ 1507829 h 1507829"/>
              <a:gd name="connsiteX9" fmla="*/ 0 w 1507829"/>
              <a:gd name="connsiteY9" fmla="*/ 1507829 h 1507829"/>
              <a:gd name="connsiteX10" fmla="*/ 0 w 1507829"/>
              <a:gd name="connsiteY10" fmla="*/ 975063 h 1507829"/>
              <a:gd name="connsiteX11" fmla="*/ 0 w 1507829"/>
              <a:gd name="connsiteY11" fmla="*/ 517688 h 1507829"/>
              <a:gd name="connsiteX12" fmla="*/ 0 w 1507829"/>
              <a:gd name="connsiteY12" fmla="*/ 0 h 150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07829" h="1507829" fill="none" extrusionOk="0">
                <a:moveTo>
                  <a:pt x="0" y="0"/>
                </a:moveTo>
                <a:cubicBezTo>
                  <a:pt x="114830" y="-50218"/>
                  <a:pt x="268667" y="29448"/>
                  <a:pt x="502610" y="0"/>
                </a:cubicBezTo>
                <a:cubicBezTo>
                  <a:pt x="736553" y="-29448"/>
                  <a:pt x="753189" y="35584"/>
                  <a:pt x="959984" y="0"/>
                </a:cubicBezTo>
                <a:cubicBezTo>
                  <a:pt x="1166779" y="-35584"/>
                  <a:pt x="1309443" y="32338"/>
                  <a:pt x="1507829" y="0"/>
                </a:cubicBezTo>
                <a:cubicBezTo>
                  <a:pt x="1555863" y="150583"/>
                  <a:pt x="1498770" y="390313"/>
                  <a:pt x="1507829" y="532766"/>
                </a:cubicBezTo>
                <a:cubicBezTo>
                  <a:pt x="1516888" y="675219"/>
                  <a:pt x="1476365" y="868900"/>
                  <a:pt x="1507829" y="1035376"/>
                </a:cubicBezTo>
                <a:cubicBezTo>
                  <a:pt x="1539293" y="1201852"/>
                  <a:pt x="1482218" y="1382299"/>
                  <a:pt x="1507829" y="1507829"/>
                </a:cubicBezTo>
                <a:cubicBezTo>
                  <a:pt x="1351809" y="1541811"/>
                  <a:pt x="1138131" y="1473875"/>
                  <a:pt x="990141" y="1507829"/>
                </a:cubicBezTo>
                <a:cubicBezTo>
                  <a:pt x="842151" y="1541783"/>
                  <a:pt x="678485" y="1507003"/>
                  <a:pt x="457375" y="1507829"/>
                </a:cubicBezTo>
                <a:cubicBezTo>
                  <a:pt x="236265" y="1508655"/>
                  <a:pt x="183268" y="1495459"/>
                  <a:pt x="0" y="1507829"/>
                </a:cubicBezTo>
                <a:cubicBezTo>
                  <a:pt x="-10189" y="1390268"/>
                  <a:pt x="40774" y="1229488"/>
                  <a:pt x="0" y="975063"/>
                </a:cubicBezTo>
                <a:cubicBezTo>
                  <a:pt x="-40774" y="720638"/>
                  <a:pt x="21917" y="687328"/>
                  <a:pt x="0" y="517688"/>
                </a:cubicBezTo>
                <a:cubicBezTo>
                  <a:pt x="-21917" y="348049"/>
                  <a:pt x="8227" y="233372"/>
                  <a:pt x="0" y="0"/>
                </a:cubicBezTo>
                <a:close/>
              </a:path>
              <a:path w="1507829" h="1507829" stroke="0" extrusionOk="0">
                <a:moveTo>
                  <a:pt x="0" y="0"/>
                </a:moveTo>
                <a:cubicBezTo>
                  <a:pt x="227252" y="-4644"/>
                  <a:pt x="350271" y="48022"/>
                  <a:pt x="487531" y="0"/>
                </a:cubicBezTo>
                <a:cubicBezTo>
                  <a:pt x="624791" y="-48022"/>
                  <a:pt x="902961" y="41181"/>
                  <a:pt x="1020298" y="0"/>
                </a:cubicBezTo>
                <a:cubicBezTo>
                  <a:pt x="1137635" y="-41181"/>
                  <a:pt x="1356645" y="12648"/>
                  <a:pt x="1507829" y="0"/>
                </a:cubicBezTo>
                <a:cubicBezTo>
                  <a:pt x="1544961" y="98391"/>
                  <a:pt x="1467508" y="352880"/>
                  <a:pt x="1507829" y="472453"/>
                </a:cubicBezTo>
                <a:cubicBezTo>
                  <a:pt x="1548150" y="592026"/>
                  <a:pt x="1482656" y="774579"/>
                  <a:pt x="1507829" y="959984"/>
                </a:cubicBezTo>
                <a:cubicBezTo>
                  <a:pt x="1533002" y="1145389"/>
                  <a:pt x="1494119" y="1256285"/>
                  <a:pt x="1507829" y="1507829"/>
                </a:cubicBezTo>
                <a:cubicBezTo>
                  <a:pt x="1302155" y="1517773"/>
                  <a:pt x="1260999" y="1470027"/>
                  <a:pt x="1050454" y="1507829"/>
                </a:cubicBezTo>
                <a:cubicBezTo>
                  <a:pt x="839910" y="1545631"/>
                  <a:pt x="801243" y="1493515"/>
                  <a:pt x="562923" y="1507829"/>
                </a:cubicBezTo>
                <a:cubicBezTo>
                  <a:pt x="324603" y="1522143"/>
                  <a:pt x="198497" y="1482646"/>
                  <a:pt x="0" y="1507829"/>
                </a:cubicBezTo>
                <a:cubicBezTo>
                  <a:pt x="-56361" y="1383787"/>
                  <a:pt x="29003" y="1246407"/>
                  <a:pt x="0" y="1005219"/>
                </a:cubicBezTo>
                <a:cubicBezTo>
                  <a:pt x="-29003" y="764031"/>
                  <a:pt x="44072" y="724964"/>
                  <a:pt x="0" y="487531"/>
                </a:cubicBezTo>
                <a:cubicBezTo>
                  <a:pt x="-44072" y="250098"/>
                  <a:pt x="26300" y="135798"/>
                  <a:pt x="0" y="0"/>
                </a:cubicBezTo>
                <a:close/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948854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4E130D6C-782F-4A21-BB02-900479208FB5}"/>
              </a:ext>
            </a:extLst>
          </p:cNvPr>
          <p:cNvSpPr txBox="1">
            <a:spLocks/>
          </p:cNvSpPr>
          <p:nvPr/>
        </p:nvSpPr>
        <p:spPr>
          <a:xfrm>
            <a:off x="7985744" y="5080298"/>
            <a:ext cx="4158641" cy="16975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Fuentes Alimenticias: </a:t>
            </a:r>
            <a:r>
              <a:rPr lang="es-MX" sz="1600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pollo, pavo, pescados, lácteos y huevos, algas marinas, arroz integral, cereales integrales, legumbres, levadura de cerveza, semillas, frutos secos y soja.</a:t>
            </a:r>
          </a:p>
        </p:txBody>
      </p:sp>
    </p:spTree>
    <p:extLst>
      <p:ext uri="{BB962C8B-B14F-4D97-AF65-F5344CB8AC3E}">
        <p14:creationId xmlns:p14="http://schemas.microsoft.com/office/powerpoint/2010/main" val="234719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076CAE8-2296-4B76-86B4-764BE8A9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750" y="1054555"/>
            <a:ext cx="7684073" cy="4558712"/>
          </a:xfr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s-MX" b="1" dirty="0"/>
              <a:t>Leucina</a:t>
            </a:r>
            <a:r>
              <a:rPr lang="es-MX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(Leu, L)</a:t>
            </a:r>
            <a:r>
              <a:rPr lang="es-MX" dirty="0"/>
              <a:t>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800" cap="none" dirty="0"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MX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leucina es un aminoácido que ayuda a regenerar los músculos y te da energía, como nuestro organismo no puede producirlo por sí mismo hay que obtenerlo a través de la dieta.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800" cap="non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MX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 elemento químico interviene en la construcción de las proteínas, y es especialmente importante para el crecimiento, el mantenimiento y la regeneración del tejido muscular.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800" cap="non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MX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estima que este aminoácido ramificado constituye el 80% del total de los aminoácidos contenidos en las estructuras proteicas del cuerpo.</a:t>
            </a:r>
            <a:endParaRPr lang="es-MX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F094A9E-0A90-4991-BB82-9A7D948DF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652" y="480610"/>
            <a:ext cx="1665326" cy="3277362"/>
          </a:xfrm>
          <a:custGeom>
            <a:avLst/>
            <a:gdLst>
              <a:gd name="connsiteX0" fmla="*/ 0 w 1665326"/>
              <a:gd name="connsiteY0" fmla="*/ 0 h 3277362"/>
              <a:gd name="connsiteX1" fmla="*/ 505149 w 1665326"/>
              <a:gd name="connsiteY1" fmla="*/ 0 h 3277362"/>
              <a:gd name="connsiteX2" fmla="*/ 1043604 w 1665326"/>
              <a:gd name="connsiteY2" fmla="*/ 0 h 3277362"/>
              <a:gd name="connsiteX3" fmla="*/ 1665326 w 1665326"/>
              <a:gd name="connsiteY3" fmla="*/ 0 h 3277362"/>
              <a:gd name="connsiteX4" fmla="*/ 1665326 w 1665326"/>
              <a:gd name="connsiteY4" fmla="*/ 579001 h 3277362"/>
              <a:gd name="connsiteX5" fmla="*/ 1665326 w 1665326"/>
              <a:gd name="connsiteY5" fmla="*/ 1092454 h 3277362"/>
              <a:gd name="connsiteX6" fmla="*/ 1665326 w 1665326"/>
              <a:gd name="connsiteY6" fmla="*/ 1540360 h 3277362"/>
              <a:gd name="connsiteX7" fmla="*/ 1665326 w 1665326"/>
              <a:gd name="connsiteY7" fmla="*/ 1988266 h 3277362"/>
              <a:gd name="connsiteX8" fmla="*/ 1665326 w 1665326"/>
              <a:gd name="connsiteY8" fmla="*/ 2600041 h 3277362"/>
              <a:gd name="connsiteX9" fmla="*/ 1665326 w 1665326"/>
              <a:gd name="connsiteY9" fmla="*/ 3277362 h 3277362"/>
              <a:gd name="connsiteX10" fmla="*/ 1110217 w 1665326"/>
              <a:gd name="connsiteY10" fmla="*/ 3277362 h 3277362"/>
              <a:gd name="connsiteX11" fmla="*/ 588415 w 1665326"/>
              <a:gd name="connsiteY11" fmla="*/ 3277362 h 3277362"/>
              <a:gd name="connsiteX12" fmla="*/ 0 w 1665326"/>
              <a:gd name="connsiteY12" fmla="*/ 3277362 h 3277362"/>
              <a:gd name="connsiteX13" fmla="*/ 0 w 1665326"/>
              <a:gd name="connsiteY13" fmla="*/ 2796682 h 3277362"/>
              <a:gd name="connsiteX14" fmla="*/ 0 w 1665326"/>
              <a:gd name="connsiteY14" fmla="*/ 2283229 h 3277362"/>
              <a:gd name="connsiteX15" fmla="*/ 0 w 1665326"/>
              <a:gd name="connsiteY15" fmla="*/ 1769775 h 3277362"/>
              <a:gd name="connsiteX16" fmla="*/ 0 w 1665326"/>
              <a:gd name="connsiteY16" fmla="*/ 1256322 h 3277362"/>
              <a:gd name="connsiteX17" fmla="*/ 0 w 1665326"/>
              <a:gd name="connsiteY17" fmla="*/ 710095 h 3277362"/>
              <a:gd name="connsiteX18" fmla="*/ 0 w 1665326"/>
              <a:gd name="connsiteY18" fmla="*/ 0 h 327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65326" h="3277362" fill="none" extrusionOk="0">
                <a:moveTo>
                  <a:pt x="0" y="0"/>
                </a:moveTo>
                <a:cubicBezTo>
                  <a:pt x="121971" y="-30331"/>
                  <a:pt x="386695" y="35252"/>
                  <a:pt x="505149" y="0"/>
                </a:cubicBezTo>
                <a:cubicBezTo>
                  <a:pt x="623603" y="-35252"/>
                  <a:pt x="797615" y="49403"/>
                  <a:pt x="1043604" y="0"/>
                </a:cubicBezTo>
                <a:cubicBezTo>
                  <a:pt x="1289593" y="-49403"/>
                  <a:pt x="1529311" y="50744"/>
                  <a:pt x="1665326" y="0"/>
                </a:cubicBezTo>
                <a:cubicBezTo>
                  <a:pt x="1691500" y="252243"/>
                  <a:pt x="1600757" y="354672"/>
                  <a:pt x="1665326" y="579001"/>
                </a:cubicBezTo>
                <a:cubicBezTo>
                  <a:pt x="1729895" y="803330"/>
                  <a:pt x="1625334" y="967866"/>
                  <a:pt x="1665326" y="1092454"/>
                </a:cubicBezTo>
                <a:cubicBezTo>
                  <a:pt x="1705318" y="1217042"/>
                  <a:pt x="1659121" y="1427949"/>
                  <a:pt x="1665326" y="1540360"/>
                </a:cubicBezTo>
                <a:cubicBezTo>
                  <a:pt x="1671531" y="1652771"/>
                  <a:pt x="1617031" y="1891447"/>
                  <a:pt x="1665326" y="1988266"/>
                </a:cubicBezTo>
                <a:cubicBezTo>
                  <a:pt x="1713621" y="2085085"/>
                  <a:pt x="1633885" y="2327130"/>
                  <a:pt x="1665326" y="2600041"/>
                </a:cubicBezTo>
                <a:cubicBezTo>
                  <a:pt x="1696767" y="2872952"/>
                  <a:pt x="1643314" y="3097268"/>
                  <a:pt x="1665326" y="3277362"/>
                </a:cubicBezTo>
                <a:cubicBezTo>
                  <a:pt x="1538348" y="3284120"/>
                  <a:pt x="1313835" y="3267514"/>
                  <a:pt x="1110217" y="3277362"/>
                </a:cubicBezTo>
                <a:cubicBezTo>
                  <a:pt x="906599" y="3287210"/>
                  <a:pt x="801651" y="3245564"/>
                  <a:pt x="588415" y="3277362"/>
                </a:cubicBezTo>
                <a:cubicBezTo>
                  <a:pt x="375179" y="3309160"/>
                  <a:pt x="205292" y="3220933"/>
                  <a:pt x="0" y="3277362"/>
                </a:cubicBezTo>
                <a:cubicBezTo>
                  <a:pt x="-2740" y="3038071"/>
                  <a:pt x="2014" y="3018043"/>
                  <a:pt x="0" y="2796682"/>
                </a:cubicBezTo>
                <a:cubicBezTo>
                  <a:pt x="-2014" y="2575321"/>
                  <a:pt x="40903" y="2427660"/>
                  <a:pt x="0" y="2283229"/>
                </a:cubicBezTo>
                <a:cubicBezTo>
                  <a:pt x="-40903" y="2138798"/>
                  <a:pt x="59753" y="1905903"/>
                  <a:pt x="0" y="1769775"/>
                </a:cubicBezTo>
                <a:cubicBezTo>
                  <a:pt x="-59753" y="1633647"/>
                  <a:pt x="22307" y="1386290"/>
                  <a:pt x="0" y="1256322"/>
                </a:cubicBezTo>
                <a:cubicBezTo>
                  <a:pt x="-22307" y="1126354"/>
                  <a:pt x="19012" y="982296"/>
                  <a:pt x="0" y="710095"/>
                </a:cubicBezTo>
                <a:cubicBezTo>
                  <a:pt x="-19012" y="437894"/>
                  <a:pt x="67699" y="294815"/>
                  <a:pt x="0" y="0"/>
                </a:cubicBezTo>
                <a:close/>
              </a:path>
              <a:path w="1665326" h="3277362" stroke="0" extrusionOk="0">
                <a:moveTo>
                  <a:pt x="0" y="0"/>
                </a:moveTo>
                <a:cubicBezTo>
                  <a:pt x="181729" y="-49786"/>
                  <a:pt x="338181" y="1674"/>
                  <a:pt x="538455" y="0"/>
                </a:cubicBezTo>
                <a:cubicBezTo>
                  <a:pt x="738729" y="-1674"/>
                  <a:pt x="854569" y="12129"/>
                  <a:pt x="1093564" y="0"/>
                </a:cubicBezTo>
                <a:cubicBezTo>
                  <a:pt x="1332559" y="-12129"/>
                  <a:pt x="1542748" y="19771"/>
                  <a:pt x="1665326" y="0"/>
                </a:cubicBezTo>
                <a:cubicBezTo>
                  <a:pt x="1700365" y="237900"/>
                  <a:pt x="1652221" y="419135"/>
                  <a:pt x="1665326" y="546227"/>
                </a:cubicBezTo>
                <a:cubicBezTo>
                  <a:pt x="1678431" y="673319"/>
                  <a:pt x="1638928" y="882487"/>
                  <a:pt x="1665326" y="994133"/>
                </a:cubicBezTo>
                <a:cubicBezTo>
                  <a:pt x="1691724" y="1105779"/>
                  <a:pt x="1664284" y="1320192"/>
                  <a:pt x="1665326" y="1442039"/>
                </a:cubicBezTo>
                <a:cubicBezTo>
                  <a:pt x="1666368" y="1563886"/>
                  <a:pt x="1616457" y="1803211"/>
                  <a:pt x="1665326" y="2053814"/>
                </a:cubicBezTo>
                <a:cubicBezTo>
                  <a:pt x="1714195" y="2304418"/>
                  <a:pt x="1593824" y="2478815"/>
                  <a:pt x="1665326" y="2665588"/>
                </a:cubicBezTo>
                <a:cubicBezTo>
                  <a:pt x="1736828" y="2852361"/>
                  <a:pt x="1597488" y="3051321"/>
                  <a:pt x="1665326" y="3277362"/>
                </a:cubicBezTo>
                <a:cubicBezTo>
                  <a:pt x="1444417" y="3307145"/>
                  <a:pt x="1237881" y="3234724"/>
                  <a:pt x="1110217" y="3277362"/>
                </a:cubicBezTo>
                <a:cubicBezTo>
                  <a:pt x="982553" y="3320000"/>
                  <a:pt x="756971" y="3252263"/>
                  <a:pt x="588415" y="3277362"/>
                </a:cubicBezTo>
                <a:cubicBezTo>
                  <a:pt x="419859" y="3302461"/>
                  <a:pt x="196531" y="3262504"/>
                  <a:pt x="0" y="3277362"/>
                </a:cubicBezTo>
                <a:cubicBezTo>
                  <a:pt x="-40262" y="3149849"/>
                  <a:pt x="56915" y="2881570"/>
                  <a:pt x="0" y="2731135"/>
                </a:cubicBezTo>
                <a:cubicBezTo>
                  <a:pt x="-56915" y="2580700"/>
                  <a:pt x="31166" y="2378307"/>
                  <a:pt x="0" y="2250455"/>
                </a:cubicBezTo>
                <a:cubicBezTo>
                  <a:pt x="-31166" y="2122603"/>
                  <a:pt x="24808" y="1938571"/>
                  <a:pt x="0" y="1769775"/>
                </a:cubicBezTo>
                <a:cubicBezTo>
                  <a:pt x="-24808" y="1600979"/>
                  <a:pt x="63945" y="1338418"/>
                  <a:pt x="0" y="1223548"/>
                </a:cubicBezTo>
                <a:cubicBezTo>
                  <a:pt x="-63945" y="1108678"/>
                  <a:pt x="2694" y="879864"/>
                  <a:pt x="0" y="644548"/>
                </a:cubicBezTo>
                <a:cubicBezTo>
                  <a:pt x="-2694" y="409232"/>
                  <a:pt x="29144" y="211262"/>
                  <a:pt x="0" y="0"/>
                </a:cubicBezTo>
                <a:close/>
              </a:path>
            </a:pathLst>
          </a:custGeom>
          <a:ln w="381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790283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99B8BEE-4FFA-4334-A19D-CB989128E0DB}"/>
              </a:ext>
            </a:extLst>
          </p:cNvPr>
          <p:cNvSpPr txBox="1"/>
          <p:nvPr/>
        </p:nvSpPr>
        <p:spPr>
          <a:xfrm>
            <a:off x="1423821" y="5836037"/>
            <a:ext cx="7717044" cy="79130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MX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uentes alimenticias: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Legumbres, frijoles, garbanzos y lentejas, huevos, nueces, leche, y carnes rojas.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t="5189" r="20288" b="6209"/>
          <a:stretch/>
        </p:blipFill>
        <p:spPr bwMode="auto">
          <a:xfrm>
            <a:off x="8668334" y="1648319"/>
            <a:ext cx="1590806" cy="2603138"/>
          </a:xfrm>
          <a:custGeom>
            <a:avLst/>
            <a:gdLst>
              <a:gd name="connsiteX0" fmla="*/ 0 w 1590806"/>
              <a:gd name="connsiteY0" fmla="*/ 0 h 2603138"/>
              <a:gd name="connsiteX1" fmla="*/ 546177 w 1590806"/>
              <a:gd name="connsiteY1" fmla="*/ 0 h 2603138"/>
              <a:gd name="connsiteX2" fmla="*/ 1060537 w 1590806"/>
              <a:gd name="connsiteY2" fmla="*/ 0 h 2603138"/>
              <a:gd name="connsiteX3" fmla="*/ 1590806 w 1590806"/>
              <a:gd name="connsiteY3" fmla="*/ 0 h 2603138"/>
              <a:gd name="connsiteX4" fmla="*/ 1590806 w 1590806"/>
              <a:gd name="connsiteY4" fmla="*/ 494596 h 2603138"/>
              <a:gd name="connsiteX5" fmla="*/ 1590806 w 1590806"/>
              <a:gd name="connsiteY5" fmla="*/ 989192 h 2603138"/>
              <a:gd name="connsiteX6" fmla="*/ 1590806 w 1590806"/>
              <a:gd name="connsiteY6" fmla="*/ 1457757 h 2603138"/>
              <a:gd name="connsiteX7" fmla="*/ 1590806 w 1590806"/>
              <a:gd name="connsiteY7" fmla="*/ 1952354 h 2603138"/>
              <a:gd name="connsiteX8" fmla="*/ 1590806 w 1590806"/>
              <a:gd name="connsiteY8" fmla="*/ 2603138 h 2603138"/>
              <a:gd name="connsiteX9" fmla="*/ 1108262 w 1590806"/>
              <a:gd name="connsiteY9" fmla="*/ 2603138 h 2603138"/>
              <a:gd name="connsiteX10" fmla="*/ 562085 w 1590806"/>
              <a:gd name="connsiteY10" fmla="*/ 2603138 h 2603138"/>
              <a:gd name="connsiteX11" fmla="*/ 0 w 1590806"/>
              <a:gd name="connsiteY11" fmla="*/ 2603138 h 2603138"/>
              <a:gd name="connsiteX12" fmla="*/ 0 w 1590806"/>
              <a:gd name="connsiteY12" fmla="*/ 2056479 h 2603138"/>
              <a:gd name="connsiteX13" fmla="*/ 0 w 1590806"/>
              <a:gd name="connsiteY13" fmla="*/ 1483789 h 2603138"/>
              <a:gd name="connsiteX14" fmla="*/ 0 w 1590806"/>
              <a:gd name="connsiteY14" fmla="*/ 1015224 h 2603138"/>
              <a:gd name="connsiteX15" fmla="*/ 0 w 1590806"/>
              <a:gd name="connsiteY15" fmla="*/ 520628 h 2603138"/>
              <a:gd name="connsiteX16" fmla="*/ 0 w 1590806"/>
              <a:gd name="connsiteY16" fmla="*/ 0 h 260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90806" h="2603138" fill="none" extrusionOk="0">
                <a:moveTo>
                  <a:pt x="0" y="0"/>
                </a:moveTo>
                <a:cubicBezTo>
                  <a:pt x="184181" y="-45367"/>
                  <a:pt x="376258" y="10459"/>
                  <a:pt x="546177" y="0"/>
                </a:cubicBezTo>
                <a:cubicBezTo>
                  <a:pt x="716096" y="-10459"/>
                  <a:pt x="957302" y="46838"/>
                  <a:pt x="1060537" y="0"/>
                </a:cubicBezTo>
                <a:cubicBezTo>
                  <a:pt x="1163772" y="-46838"/>
                  <a:pt x="1401686" y="19718"/>
                  <a:pt x="1590806" y="0"/>
                </a:cubicBezTo>
                <a:cubicBezTo>
                  <a:pt x="1612796" y="161121"/>
                  <a:pt x="1581685" y="291680"/>
                  <a:pt x="1590806" y="494596"/>
                </a:cubicBezTo>
                <a:cubicBezTo>
                  <a:pt x="1599927" y="697512"/>
                  <a:pt x="1549748" y="843481"/>
                  <a:pt x="1590806" y="989192"/>
                </a:cubicBezTo>
                <a:cubicBezTo>
                  <a:pt x="1631864" y="1134903"/>
                  <a:pt x="1577775" y="1301972"/>
                  <a:pt x="1590806" y="1457757"/>
                </a:cubicBezTo>
                <a:cubicBezTo>
                  <a:pt x="1603837" y="1613542"/>
                  <a:pt x="1548735" y="1781753"/>
                  <a:pt x="1590806" y="1952354"/>
                </a:cubicBezTo>
                <a:cubicBezTo>
                  <a:pt x="1632877" y="2122955"/>
                  <a:pt x="1562881" y="2296979"/>
                  <a:pt x="1590806" y="2603138"/>
                </a:cubicBezTo>
                <a:cubicBezTo>
                  <a:pt x="1430282" y="2638841"/>
                  <a:pt x="1259511" y="2573841"/>
                  <a:pt x="1108262" y="2603138"/>
                </a:cubicBezTo>
                <a:cubicBezTo>
                  <a:pt x="957013" y="2632435"/>
                  <a:pt x="677275" y="2542382"/>
                  <a:pt x="562085" y="2603138"/>
                </a:cubicBezTo>
                <a:cubicBezTo>
                  <a:pt x="446895" y="2663894"/>
                  <a:pt x="202268" y="2573964"/>
                  <a:pt x="0" y="2603138"/>
                </a:cubicBezTo>
                <a:cubicBezTo>
                  <a:pt x="-21921" y="2370688"/>
                  <a:pt x="45402" y="2244166"/>
                  <a:pt x="0" y="2056479"/>
                </a:cubicBezTo>
                <a:cubicBezTo>
                  <a:pt x="-45402" y="1868792"/>
                  <a:pt x="32359" y="1734659"/>
                  <a:pt x="0" y="1483789"/>
                </a:cubicBezTo>
                <a:cubicBezTo>
                  <a:pt x="-32359" y="1232919"/>
                  <a:pt x="39426" y="1122995"/>
                  <a:pt x="0" y="1015224"/>
                </a:cubicBezTo>
                <a:cubicBezTo>
                  <a:pt x="-39426" y="907454"/>
                  <a:pt x="56134" y="629280"/>
                  <a:pt x="0" y="520628"/>
                </a:cubicBezTo>
                <a:cubicBezTo>
                  <a:pt x="-56134" y="411976"/>
                  <a:pt x="26097" y="105799"/>
                  <a:pt x="0" y="0"/>
                </a:cubicBezTo>
                <a:close/>
              </a:path>
              <a:path w="1590806" h="2603138" stroke="0" extrusionOk="0">
                <a:moveTo>
                  <a:pt x="0" y="0"/>
                </a:moveTo>
                <a:cubicBezTo>
                  <a:pt x="215821" y="-19609"/>
                  <a:pt x="259194" y="27903"/>
                  <a:pt x="514361" y="0"/>
                </a:cubicBezTo>
                <a:cubicBezTo>
                  <a:pt x="769528" y="-27903"/>
                  <a:pt x="889216" y="22473"/>
                  <a:pt x="1044629" y="0"/>
                </a:cubicBezTo>
                <a:cubicBezTo>
                  <a:pt x="1200042" y="-22473"/>
                  <a:pt x="1433048" y="56415"/>
                  <a:pt x="1590806" y="0"/>
                </a:cubicBezTo>
                <a:cubicBezTo>
                  <a:pt x="1644012" y="113837"/>
                  <a:pt x="1530781" y="389599"/>
                  <a:pt x="1590806" y="520628"/>
                </a:cubicBezTo>
                <a:cubicBezTo>
                  <a:pt x="1650831" y="651657"/>
                  <a:pt x="1570498" y="787511"/>
                  <a:pt x="1590806" y="963161"/>
                </a:cubicBezTo>
                <a:cubicBezTo>
                  <a:pt x="1611114" y="1138811"/>
                  <a:pt x="1566373" y="1253692"/>
                  <a:pt x="1590806" y="1405695"/>
                </a:cubicBezTo>
                <a:cubicBezTo>
                  <a:pt x="1615239" y="1557698"/>
                  <a:pt x="1571515" y="1693724"/>
                  <a:pt x="1590806" y="1978385"/>
                </a:cubicBezTo>
                <a:cubicBezTo>
                  <a:pt x="1610097" y="2263046"/>
                  <a:pt x="1562526" y="2463998"/>
                  <a:pt x="1590806" y="2603138"/>
                </a:cubicBezTo>
                <a:cubicBezTo>
                  <a:pt x="1474397" y="2649911"/>
                  <a:pt x="1252545" y="2567526"/>
                  <a:pt x="1092353" y="2603138"/>
                </a:cubicBezTo>
                <a:cubicBezTo>
                  <a:pt x="932161" y="2638750"/>
                  <a:pt x="694411" y="2586141"/>
                  <a:pt x="577993" y="2603138"/>
                </a:cubicBezTo>
                <a:cubicBezTo>
                  <a:pt x="461575" y="2620135"/>
                  <a:pt x="177262" y="2536746"/>
                  <a:pt x="0" y="2603138"/>
                </a:cubicBezTo>
                <a:cubicBezTo>
                  <a:pt x="-2254" y="2478511"/>
                  <a:pt x="49967" y="2366846"/>
                  <a:pt x="0" y="2160605"/>
                </a:cubicBezTo>
                <a:cubicBezTo>
                  <a:pt x="-49967" y="1954364"/>
                  <a:pt x="53748" y="1787790"/>
                  <a:pt x="0" y="1692040"/>
                </a:cubicBezTo>
                <a:cubicBezTo>
                  <a:pt x="-53748" y="1596290"/>
                  <a:pt x="27284" y="1338633"/>
                  <a:pt x="0" y="1223475"/>
                </a:cubicBezTo>
                <a:cubicBezTo>
                  <a:pt x="-27284" y="1108318"/>
                  <a:pt x="35559" y="968658"/>
                  <a:pt x="0" y="754910"/>
                </a:cubicBezTo>
                <a:cubicBezTo>
                  <a:pt x="-35559" y="541162"/>
                  <a:pt x="13962" y="206126"/>
                  <a:pt x="0" y="0"/>
                </a:cubicBezTo>
                <a:close/>
              </a:path>
            </a:pathLst>
          </a:custGeom>
          <a:ln w="381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790283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65" y="4057603"/>
            <a:ext cx="2561573" cy="256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38DCE895-1BCB-45D1-8C21-3B5920DC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062" y="158465"/>
            <a:ext cx="6109877" cy="749187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cap="none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Aminoácidos esenciales</a:t>
            </a:r>
            <a:endParaRPr lang="es-MX" b="1" cap="none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4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076CAE8-2296-4B76-86B4-764BE8A9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560" y="4822522"/>
            <a:ext cx="4538568" cy="1741118"/>
          </a:xfr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s-MX" sz="1600" dirty="0"/>
              <a:t>  </a:t>
            </a:r>
            <a:r>
              <a:rPr lang="es-MX" sz="1600" b="1" cap="none" dirty="0">
                <a:latin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s-MX" sz="1600" b="1" cap="non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uentes alimenticias</a:t>
            </a: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600" cap="non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Huevos, leche, el yogur, el pescado, mariscos, carne de res, pollo, cerdo, pimientos, los espárragos y las espinacas.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99B8BEE-4FFA-4334-A19D-CB989128E0DB}"/>
              </a:ext>
            </a:extLst>
          </p:cNvPr>
          <p:cNvSpPr txBox="1"/>
          <p:nvPr/>
        </p:nvSpPr>
        <p:spPr>
          <a:xfrm>
            <a:off x="841631" y="1055744"/>
            <a:ext cx="7603297" cy="36728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LISINA </a:t>
            </a:r>
            <a:r>
              <a:rPr lang="es-MX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(Lys, K)</a:t>
            </a:r>
            <a:endParaRPr lang="es-MX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Ayuda a prevenir, reducir y tratar los brotes de herpes simple; además, estimula el sistema inmunológico principalmente.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Colabora en la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formación de </a:t>
            </a:r>
            <a:r>
              <a:rPr lang="es-MX" b="1" i="1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s-MX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olágeno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proteína que es un componente básico de los huesos, tendones, ligamentos, cartílagos y piel.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Este micronutriente interviene en la síntesis de carnitina, otro aminoácido, que favorece convertir en energía los ácidos grasos y ayuda a disminuir el colesterol en sangre. </a:t>
            </a: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45EC2A1-765B-4EB9-B2EE-37D7F505E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5" r="14301"/>
          <a:stretch/>
        </p:blipFill>
        <p:spPr>
          <a:xfrm>
            <a:off x="8854836" y="1355259"/>
            <a:ext cx="2065261" cy="2948545"/>
          </a:xfrm>
          <a:custGeom>
            <a:avLst/>
            <a:gdLst>
              <a:gd name="connsiteX0" fmla="*/ 0 w 2065261"/>
              <a:gd name="connsiteY0" fmla="*/ 0 h 2948545"/>
              <a:gd name="connsiteX1" fmla="*/ 516315 w 2065261"/>
              <a:gd name="connsiteY1" fmla="*/ 0 h 2948545"/>
              <a:gd name="connsiteX2" fmla="*/ 1032631 w 2065261"/>
              <a:gd name="connsiteY2" fmla="*/ 0 h 2948545"/>
              <a:gd name="connsiteX3" fmla="*/ 1590251 w 2065261"/>
              <a:gd name="connsiteY3" fmla="*/ 0 h 2948545"/>
              <a:gd name="connsiteX4" fmla="*/ 2065261 w 2065261"/>
              <a:gd name="connsiteY4" fmla="*/ 0 h 2948545"/>
              <a:gd name="connsiteX5" fmla="*/ 2065261 w 2065261"/>
              <a:gd name="connsiteY5" fmla="*/ 530738 h 2948545"/>
              <a:gd name="connsiteX6" fmla="*/ 2065261 w 2065261"/>
              <a:gd name="connsiteY6" fmla="*/ 1031991 h 2948545"/>
              <a:gd name="connsiteX7" fmla="*/ 2065261 w 2065261"/>
              <a:gd name="connsiteY7" fmla="*/ 1533243 h 2948545"/>
              <a:gd name="connsiteX8" fmla="*/ 2065261 w 2065261"/>
              <a:gd name="connsiteY8" fmla="*/ 2152438 h 2948545"/>
              <a:gd name="connsiteX9" fmla="*/ 2065261 w 2065261"/>
              <a:gd name="connsiteY9" fmla="*/ 2948545 h 2948545"/>
              <a:gd name="connsiteX10" fmla="*/ 1610904 w 2065261"/>
              <a:gd name="connsiteY10" fmla="*/ 2948545 h 2948545"/>
              <a:gd name="connsiteX11" fmla="*/ 1115241 w 2065261"/>
              <a:gd name="connsiteY11" fmla="*/ 2948545 h 2948545"/>
              <a:gd name="connsiteX12" fmla="*/ 619578 w 2065261"/>
              <a:gd name="connsiteY12" fmla="*/ 2948545 h 2948545"/>
              <a:gd name="connsiteX13" fmla="*/ 0 w 2065261"/>
              <a:gd name="connsiteY13" fmla="*/ 2948545 h 2948545"/>
              <a:gd name="connsiteX14" fmla="*/ 0 w 2065261"/>
              <a:gd name="connsiteY14" fmla="*/ 2417807 h 2948545"/>
              <a:gd name="connsiteX15" fmla="*/ 0 w 2065261"/>
              <a:gd name="connsiteY15" fmla="*/ 1857583 h 2948545"/>
              <a:gd name="connsiteX16" fmla="*/ 0 w 2065261"/>
              <a:gd name="connsiteY16" fmla="*/ 1356331 h 2948545"/>
              <a:gd name="connsiteX17" fmla="*/ 0 w 2065261"/>
              <a:gd name="connsiteY17" fmla="*/ 796107 h 2948545"/>
              <a:gd name="connsiteX18" fmla="*/ 0 w 2065261"/>
              <a:gd name="connsiteY18" fmla="*/ 0 h 294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65261" h="2948545" fill="none" extrusionOk="0">
                <a:moveTo>
                  <a:pt x="0" y="0"/>
                </a:moveTo>
                <a:cubicBezTo>
                  <a:pt x="161630" y="-20345"/>
                  <a:pt x="354251" y="28395"/>
                  <a:pt x="516315" y="0"/>
                </a:cubicBezTo>
                <a:cubicBezTo>
                  <a:pt x="678380" y="-28395"/>
                  <a:pt x="871949" y="33805"/>
                  <a:pt x="1032631" y="0"/>
                </a:cubicBezTo>
                <a:cubicBezTo>
                  <a:pt x="1193313" y="-33805"/>
                  <a:pt x="1396773" y="59283"/>
                  <a:pt x="1590251" y="0"/>
                </a:cubicBezTo>
                <a:cubicBezTo>
                  <a:pt x="1783729" y="-59283"/>
                  <a:pt x="1875923" y="15342"/>
                  <a:pt x="2065261" y="0"/>
                </a:cubicBezTo>
                <a:cubicBezTo>
                  <a:pt x="2122880" y="258922"/>
                  <a:pt x="2012923" y="361014"/>
                  <a:pt x="2065261" y="530738"/>
                </a:cubicBezTo>
                <a:cubicBezTo>
                  <a:pt x="2117599" y="700462"/>
                  <a:pt x="2008842" y="802665"/>
                  <a:pt x="2065261" y="1031991"/>
                </a:cubicBezTo>
                <a:cubicBezTo>
                  <a:pt x="2121680" y="1261317"/>
                  <a:pt x="2022384" y="1307782"/>
                  <a:pt x="2065261" y="1533243"/>
                </a:cubicBezTo>
                <a:cubicBezTo>
                  <a:pt x="2108138" y="1758704"/>
                  <a:pt x="2004511" y="1857311"/>
                  <a:pt x="2065261" y="2152438"/>
                </a:cubicBezTo>
                <a:cubicBezTo>
                  <a:pt x="2126011" y="2447565"/>
                  <a:pt x="2026414" y="2553246"/>
                  <a:pt x="2065261" y="2948545"/>
                </a:cubicBezTo>
                <a:cubicBezTo>
                  <a:pt x="1968619" y="2976936"/>
                  <a:pt x="1802858" y="2921941"/>
                  <a:pt x="1610904" y="2948545"/>
                </a:cubicBezTo>
                <a:cubicBezTo>
                  <a:pt x="1418950" y="2975149"/>
                  <a:pt x="1298113" y="2928088"/>
                  <a:pt x="1115241" y="2948545"/>
                </a:cubicBezTo>
                <a:cubicBezTo>
                  <a:pt x="932369" y="2969002"/>
                  <a:pt x="786637" y="2902559"/>
                  <a:pt x="619578" y="2948545"/>
                </a:cubicBezTo>
                <a:cubicBezTo>
                  <a:pt x="452519" y="2994531"/>
                  <a:pt x="133855" y="2886862"/>
                  <a:pt x="0" y="2948545"/>
                </a:cubicBezTo>
                <a:cubicBezTo>
                  <a:pt x="-47153" y="2698063"/>
                  <a:pt x="10318" y="2543927"/>
                  <a:pt x="0" y="2417807"/>
                </a:cubicBezTo>
                <a:cubicBezTo>
                  <a:pt x="-10318" y="2291687"/>
                  <a:pt x="29487" y="2020569"/>
                  <a:pt x="0" y="1857583"/>
                </a:cubicBezTo>
                <a:cubicBezTo>
                  <a:pt x="-29487" y="1694597"/>
                  <a:pt x="56534" y="1484628"/>
                  <a:pt x="0" y="1356331"/>
                </a:cubicBezTo>
                <a:cubicBezTo>
                  <a:pt x="-56534" y="1228034"/>
                  <a:pt x="65224" y="1059166"/>
                  <a:pt x="0" y="796107"/>
                </a:cubicBezTo>
                <a:cubicBezTo>
                  <a:pt x="-65224" y="533048"/>
                  <a:pt x="53166" y="277664"/>
                  <a:pt x="0" y="0"/>
                </a:cubicBezTo>
                <a:close/>
              </a:path>
              <a:path w="2065261" h="2948545" stroke="0" extrusionOk="0">
                <a:moveTo>
                  <a:pt x="0" y="0"/>
                </a:moveTo>
                <a:cubicBezTo>
                  <a:pt x="147059" y="-33785"/>
                  <a:pt x="293120" y="42493"/>
                  <a:pt x="454357" y="0"/>
                </a:cubicBezTo>
                <a:cubicBezTo>
                  <a:pt x="615594" y="-42493"/>
                  <a:pt x="811430" y="6071"/>
                  <a:pt x="950020" y="0"/>
                </a:cubicBezTo>
                <a:cubicBezTo>
                  <a:pt x="1088610" y="-6071"/>
                  <a:pt x="1254623" y="59847"/>
                  <a:pt x="1507641" y="0"/>
                </a:cubicBezTo>
                <a:cubicBezTo>
                  <a:pt x="1760659" y="-59847"/>
                  <a:pt x="1911858" y="13698"/>
                  <a:pt x="2065261" y="0"/>
                </a:cubicBezTo>
                <a:cubicBezTo>
                  <a:pt x="2123657" y="227541"/>
                  <a:pt x="2035390" y="327332"/>
                  <a:pt x="2065261" y="619194"/>
                </a:cubicBezTo>
                <a:cubicBezTo>
                  <a:pt x="2095132" y="911056"/>
                  <a:pt x="2046801" y="1118406"/>
                  <a:pt x="2065261" y="1267874"/>
                </a:cubicBezTo>
                <a:cubicBezTo>
                  <a:pt x="2083721" y="1417342"/>
                  <a:pt x="2003601" y="1715595"/>
                  <a:pt x="2065261" y="1887069"/>
                </a:cubicBezTo>
                <a:cubicBezTo>
                  <a:pt x="2126921" y="2058544"/>
                  <a:pt x="2056910" y="2569594"/>
                  <a:pt x="2065261" y="2948545"/>
                </a:cubicBezTo>
                <a:cubicBezTo>
                  <a:pt x="1953490" y="2979256"/>
                  <a:pt x="1638676" y="2885974"/>
                  <a:pt x="1507641" y="2948545"/>
                </a:cubicBezTo>
                <a:cubicBezTo>
                  <a:pt x="1376606" y="3011116"/>
                  <a:pt x="1224232" y="2901083"/>
                  <a:pt x="1011978" y="2948545"/>
                </a:cubicBezTo>
                <a:cubicBezTo>
                  <a:pt x="799724" y="2996007"/>
                  <a:pt x="686387" y="2915272"/>
                  <a:pt x="495663" y="2948545"/>
                </a:cubicBezTo>
                <a:cubicBezTo>
                  <a:pt x="304940" y="2981818"/>
                  <a:pt x="158318" y="2892979"/>
                  <a:pt x="0" y="2948545"/>
                </a:cubicBezTo>
                <a:cubicBezTo>
                  <a:pt x="-2832" y="2801130"/>
                  <a:pt x="37261" y="2653206"/>
                  <a:pt x="0" y="2417807"/>
                </a:cubicBezTo>
                <a:cubicBezTo>
                  <a:pt x="-37261" y="2182408"/>
                  <a:pt x="32168" y="2033766"/>
                  <a:pt x="0" y="1769127"/>
                </a:cubicBezTo>
                <a:cubicBezTo>
                  <a:pt x="-32168" y="1504488"/>
                  <a:pt x="195" y="1438893"/>
                  <a:pt x="0" y="1267874"/>
                </a:cubicBezTo>
                <a:cubicBezTo>
                  <a:pt x="-195" y="1096855"/>
                  <a:pt x="34336" y="820717"/>
                  <a:pt x="0" y="678165"/>
                </a:cubicBezTo>
                <a:cubicBezTo>
                  <a:pt x="-34336" y="535613"/>
                  <a:pt x="12567" y="295916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1216520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23562" r="18748" b="20538"/>
          <a:stretch/>
        </p:blipFill>
        <p:spPr bwMode="auto">
          <a:xfrm>
            <a:off x="3942702" y="4650111"/>
            <a:ext cx="2780778" cy="2085940"/>
          </a:xfrm>
          <a:custGeom>
            <a:avLst/>
            <a:gdLst>
              <a:gd name="connsiteX0" fmla="*/ 0 w 2780778"/>
              <a:gd name="connsiteY0" fmla="*/ 0 h 2085940"/>
              <a:gd name="connsiteX1" fmla="*/ 611771 w 2780778"/>
              <a:gd name="connsiteY1" fmla="*/ 0 h 2085940"/>
              <a:gd name="connsiteX2" fmla="*/ 1223542 w 2780778"/>
              <a:gd name="connsiteY2" fmla="*/ 0 h 2085940"/>
              <a:gd name="connsiteX3" fmla="*/ 1696275 w 2780778"/>
              <a:gd name="connsiteY3" fmla="*/ 0 h 2085940"/>
              <a:gd name="connsiteX4" fmla="*/ 2196815 w 2780778"/>
              <a:gd name="connsiteY4" fmla="*/ 0 h 2085940"/>
              <a:gd name="connsiteX5" fmla="*/ 2780778 w 2780778"/>
              <a:gd name="connsiteY5" fmla="*/ 0 h 2085940"/>
              <a:gd name="connsiteX6" fmla="*/ 2780778 w 2780778"/>
              <a:gd name="connsiteY6" fmla="*/ 458907 h 2085940"/>
              <a:gd name="connsiteX7" fmla="*/ 2780778 w 2780778"/>
              <a:gd name="connsiteY7" fmla="*/ 1001251 h 2085940"/>
              <a:gd name="connsiteX8" fmla="*/ 2780778 w 2780778"/>
              <a:gd name="connsiteY8" fmla="*/ 1460158 h 2085940"/>
              <a:gd name="connsiteX9" fmla="*/ 2780778 w 2780778"/>
              <a:gd name="connsiteY9" fmla="*/ 2085940 h 2085940"/>
              <a:gd name="connsiteX10" fmla="*/ 2252430 w 2780778"/>
              <a:gd name="connsiteY10" fmla="*/ 2085940 h 2085940"/>
              <a:gd name="connsiteX11" fmla="*/ 1724082 w 2780778"/>
              <a:gd name="connsiteY11" fmla="*/ 2085940 h 2085940"/>
              <a:gd name="connsiteX12" fmla="*/ 1140119 w 2780778"/>
              <a:gd name="connsiteY12" fmla="*/ 2085940 h 2085940"/>
              <a:gd name="connsiteX13" fmla="*/ 639579 w 2780778"/>
              <a:gd name="connsiteY13" fmla="*/ 2085940 h 2085940"/>
              <a:gd name="connsiteX14" fmla="*/ 0 w 2780778"/>
              <a:gd name="connsiteY14" fmla="*/ 2085940 h 2085940"/>
              <a:gd name="connsiteX15" fmla="*/ 0 w 2780778"/>
              <a:gd name="connsiteY15" fmla="*/ 1564455 h 2085940"/>
              <a:gd name="connsiteX16" fmla="*/ 0 w 2780778"/>
              <a:gd name="connsiteY16" fmla="*/ 1063829 h 2085940"/>
              <a:gd name="connsiteX17" fmla="*/ 0 w 2780778"/>
              <a:gd name="connsiteY17" fmla="*/ 500626 h 2085940"/>
              <a:gd name="connsiteX18" fmla="*/ 0 w 2780778"/>
              <a:gd name="connsiteY18" fmla="*/ 0 h 208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0778" h="2085940" fill="none" extrusionOk="0">
                <a:moveTo>
                  <a:pt x="0" y="0"/>
                </a:moveTo>
                <a:cubicBezTo>
                  <a:pt x="169265" y="-52612"/>
                  <a:pt x="419966" y="32879"/>
                  <a:pt x="611771" y="0"/>
                </a:cubicBezTo>
                <a:cubicBezTo>
                  <a:pt x="803576" y="-32879"/>
                  <a:pt x="1015135" y="12844"/>
                  <a:pt x="1223542" y="0"/>
                </a:cubicBezTo>
                <a:cubicBezTo>
                  <a:pt x="1431949" y="-12844"/>
                  <a:pt x="1587020" y="30953"/>
                  <a:pt x="1696275" y="0"/>
                </a:cubicBezTo>
                <a:cubicBezTo>
                  <a:pt x="1805530" y="-30953"/>
                  <a:pt x="2000506" y="6312"/>
                  <a:pt x="2196815" y="0"/>
                </a:cubicBezTo>
                <a:cubicBezTo>
                  <a:pt x="2393124" y="-6312"/>
                  <a:pt x="2548976" y="10272"/>
                  <a:pt x="2780778" y="0"/>
                </a:cubicBezTo>
                <a:cubicBezTo>
                  <a:pt x="2786140" y="134212"/>
                  <a:pt x="2741318" y="264921"/>
                  <a:pt x="2780778" y="458907"/>
                </a:cubicBezTo>
                <a:cubicBezTo>
                  <a:pt x="2820238" y="652893"/>
                  <a:pt x="2764929" y="858534"/>
                  <a:pt x="2780778" y="1001251"/>
                </a:cubicBezTo>
                <a:cubicBezTo>
                  <a:pt x="2796627" y="1143968"/>
                  <a:pt x="2773700" y="1254062"/>
                  <a:pt x="2780778" y="1460158"/>
                </a:cubicBezTo>
                <a:cubicBezTo>
                  <a:pt x="2787856" y="1666254"/>
                  <a:pt x="2759677" y="1810724"/>
                  <a:pt x="2780778" y="2085940"/>
                </a:cubicBezTo>
                <a:cubicBezTo>
                  <a:pt x="2619461" y="2104386"/>
                  <a:pt x="2476412" y="2076697"/>
                  <a:pt x="2252430" y="2085940"/>
                </a:cubicBezTo>
                <a:cubicBezTo>
                  <a:pt x="2028448" y="2095183"/>
                  <a:pt x="1838849" y="2034884"/>
                  <a:pt x="1724082" y="2085940"/>
                </a:cubicBezTo>
                <a:cubicBezTo>
                  <a:pt x="1609315" y="2136996"/>
                  <a:pt x="1328664" y="2035405"/>
                  <a:pt x="1140119" y="2085940"/>
                </a:cubicBezTo>
                <a:cubicBezTo>
                  <a:pt x="951574" y="2136475"/>
                  <a:pt x="849265" y="2035004"/>
                  <a:pt x="639579" y="2085940"/>
                </a:cubicBezTo>
                <a:cubicBezTo>
                  <a:pt x="429893" y="2136876"/>
                  <a:pt x="199466" y="2014786"/>
                  <a:pt x="0" y="2085940"/>
                </a:cubicBezTo>
                <a:cubicBezTo>
                  <a:pt x="-10259" y="1906146"/>
                  <a:pt x="7331" y="1807419"/>
                  <a:pt x="0" y="1564455"/>
                </a:cubicBezTo>
                <a:cubicBezTo>
                  <a:pt x="-7331" y="1321491"/>
                  <a:pt x="2672" y="1273636"/>
                  <a:pt x="0" y="1063829"/>
                </a:cubicBezTo>
                <a:cubicBezTo>
                  <a:pt x="-2672" y="854022"/>
                  <a:pt x="23988" y="673654"/>
                  <a:pt x="0" y="500626"/>
                </a:cubicBezTo>
                <a:cubicBezTo>
                  <a:pt x="-23988" y="327598"/>
                  <a:pt x="48465" y="229666"/>
                  <a:pt x="0" y="0"/>
                </a:cubicBezTo>
                <a:close/>
              </a:path>
              <a:path w="2780778" h="2085940" stroke="0" extrusionOk="0">
                <a:moveTo>
                  <a:pt x="0" y="0"/>
                </a:moveTo>
                <a:cubicBezTo>
                  <a:pt x="119698" y="-5116"/>
                  <a:pt x="300007" y="35718"/>
                  <a:pt x="472732" y="0"/>
                </a:cubicBezTo>
                <a:cubicBezTo>
                  <a:pt x="645457" y="-35718"/>
                  <a:pt x="750517" y="33864"/>
                  <a:pt x="1001080" y="0"/>
                </a:cubicBezTo>
                <a:cubicBezTo>
                  <a:pt x="1251643" y="-33864"/>
                  <a:pt x="1476710" y="58165"/>
                  <a:pt x="1612851" y="0"/>
                </a:cubicBezTo>
                <a:cubicBezTo>
                  <a:pt x="1748992" y="-58165"/>
                  <a:pt x="2030219" y="15417"/>
                  <a:pt x="2169007" y="0"/>
                </a:cubicBezTo>
                <a:cubicBezTo>
                  <a:pt x="2307795" y="-15417"/>
                  <a:pt x="2504263" y="10866"/>
                  <a:pt x="2780778" y="0"/>
                </a:cubicBezTo>
                <a:cubicBezTo>
                  <a:pt x="2809684" y="114523"/>
                  <a:pt x="2769309" y="392559"/>
                  <a:pt x="2780778" y="500626"/>
                </a:cubicBezTo>
                <a:cubicBezTo>
                  <a:pt x="2792247" y="608693"/>
                  <a:pt x="2742337" y="787577"/>
                  <a:pt x="2780778" y="1042970"/>
                </a:cubicBezTo>
                <a:cubicBezTo>
                  <a:pt x="2819219" y="1298363"/>
                  <a:pt x="2744241" y="1408193"/>
                  <a:pt x="2780778" y="1564455"/>
                </a:cubicBezTo>
                <a:cubicBezTo>
                  <a:pt x="2817315" y="1720717"/>
                  <a:pt x="2767141" y="1934728"/>
                  <a:pt x="2780778" y="2085940"/>
                </a:cubicBezTo>
                <a:cubicBezTo>
                  <a:pt x="2582645" y="2101690"/>
                  <a:pt x="2430063" y="2075662"/>
                  <a:pt x="2196815" y="2085940"/>
                </a:cubicBezTo>
                <a:cubicBezTo>
                  <a:pt x="1963567" y="2096218"/>
                  <a:pt x="1769213" y="2025124"/>
                  <a:pt x="1640659" y="2085940"/>
                </a:cubicBezTo>
                <a:cubicBezTo>
                  <a:pt x="1512105" y="2146756"/>
                  <a:pt x="1310727" y="2078753"/>
                  <a:pt x="1056696" y="2085940"/>
                </a:cubicBezTo>
                <a:cubicBezTo>
                  <a:pt x="802665" y="2093127"/>
                  <a:pt x="797711" y="2082608"/>
                  <a:pt x="556156" y="2085940"/>
                </a:cubicBezTo>
                <a:cubicBezTo>
                  <a:pt x="314601" y="2089272"/>
                  <a:pt x="127906" y="2019758"/>
                  <a:pt x="0" y="2085940"/>
                </a:cubicBezTo>
                <a:cubicBezTo>
                  <a:pt x="-2402" y="1886529"/>
                  <a:pt x="31108" y="1662585"/>
                  <a:pt x="0" y="1543596"/>
                </a:cubicBezTo>
                <a:cubicBezTo>
                  <a:pt x="-31108" y="1424607"/>
                  <a:pt x="47018" y="1157817"/>
                  <a:pt x="0" y="1022111"/>
                </a:cubicBezTo>
                <a:cubicBezTo>
                  <a:pt x="-47018" y="886405"/>
                  <a:pt x="28396" y="684834"/>
                  <a:pt x="0" y="563204"/>
                </a:cubicBezTo>
                <a:cubicBezTo>
                  <a:pt x="-28396" y="441574"/>
                  <a:pt x="9186" y="172047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1216520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8" b="19249"/>
          <a:stretch/>
        </p:blipFill>
        <p:spPr bwMode="auto">
          <a:xfrm>
            <a:off x="841631" y="4652085"/>
            <a:ext cx="2642992" cy="1667262"/>
          </a:xfrm>
          <a:custGeom>
            <a:avLst/>
            <a:gdLst>
              <a:gd name="connsiteX0" fmla="*/ 0 w 2642992"/>
              <a:gd name="connsiteY0" fmla="*/ 0 h 1667262"/>
              <a:gd name="connsiteX1" fmla="*/ 449309 w 2642992"/>
              <a:gd name="connsiteY1" fmla="*/ 0 h 1667262"/>
              <a:gd name="connsiteX2" fmla="*/ 898617 w 2642992"/>
              <a:gd name="connsiteY2" fmla="*/ 0 h 1667262"/>
              <a:gd name="connsiteX3" fmla="*/ 1427216 w 2642992"/>
              <a:gd name="connsiteY3" fmla="*/ 0 h 1667262"/>
              <a:gd name="connsiteX4" fmla="*/ 2008674 w 2642992"/>
              <a:gd name="connsiteY4" fmla="*/ 0 h 1667262"/>
              <a:gd name="connsiteX5" fmla="*/ 2642992 w 2642992"/>
              <a:gd name="connsiteY5" fmla="*/ 0 h 1667262"/>
              <a:gd name="connsiteX6" fmla="*/ 2642992 w 2642992"/>
              <a:gd name="connsiteY6" fmla="*/ 522409 h 1667262"/>
              <a:gd name="connsiteX7" fmla="*/ 2642992 w 2642992"/>
              <a:gd name="connsiteY7" fmla="*/ 1028145 h 1667262"/>
              <a:gd name="connsiteX8" fmla="*/ 2642992 w 2642992"/>
              <a:gd name="connsiteY8" fmla="*/ 1667262 h 1667262"/>
              <a:gd name="connsiteX9" fmla="*/ 2087964 w 2642992"/>
              <a:gd name="connsiteY9" fmla="*/ 1667262 h 1667262"/>
              <a:gd name="connsiteX10" fmla="*/ 1532935 w 2642992"/>
              <a:gd name="connsiteY10" fmla="*/ 1667262 h 1667262"/>
              <a:gd name="connsiteX11" fmla="*/ 1057197 w 2642992"/>
              <a:gd name="connsiteY11" fmla="*/ 1667262 h 1667262"/>
              <a:gd name="connsiteX12" fmla="*/ 555028 w 2642992"/>
              <a:gd name="connsiteY12" fmla="*/ 1667262 h 1667262"/>
              <a:gd name="connsiteX13" fmla="*/ 0 w 2642992"/>
              <a:gd name="connsiteY13" fmla="*/ 1667262 h 1667262"/>
              <a:gd name="connsiteX14" fmla="*/ 0 w 2642992"/>
              <a:gd name="connsiteY14" fmla="*/ 1094835 h 1667262"/>
              <a:gd name="connsiteX15" fmla="*/ 0 w 2642992"/>
              <a:gd name="connsiteY15" fmla="*/ 522409 h 1667262"/>
              <a:gd name="connsiteX16" fmla="*/ 0 w 2642992"/>
              <a:gd name="connsiteY16" fmla="*/ 0 h 166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42992" h="1667262" fill="none" extrusionOk="0">
                <a:moveTo>
                  <a:pt x="0" y="0"/>
                </a:moveTo>
                <a:cubicBezTo>
                  <a:pt x="203748" y="-49442"/>
                  <a:pt x="325851" y="35856"/>
                  <a:pt x="449309" y="0"/>
                </a:cubicBezTo>
                <a:cubicBezTo>
                  <a:pt x="572767" y="-35856"/>
                  <a:pt x="688918" y="26104"/>
                  <a:pt x="898617" y="0"/>
                </a:cubicBezTo>
                <a:cubicBezTo>
                  <a:pt x="1108316" y="-26104"/>
                  <a:pt x="1244844" y="20842"/>
                  <a:pt x="1427216" y="0"/>
                </a:cubicBezTo>
                <a:cubicBezTo>
                  <a:pt x="1609588" y="-20842"/>
                  <a:pt x="1804362" y="5030"/>
                  <a:pt x="2008674" y="0"/>
                </a:cubicBezTo>
                <a:cubicBezTo>
                  <a:pt x="2212986" y="-5030"/>
                  <a:pt x="2482204" y="56030"/>
                  <a:pt x="2642992" y="0"/>
                </a:cubicBezTo>
                <a:cubicBezTo>
                  <a:pt x="2679120" y="145794"/>
                  <a:pt x="2581964" y="400705"/>
                  <a:pt x="2642992" y="522409"/>
                </a:cubicBezTo>
                <a:cubicBezTo>
                  <a:pt x="2704020" y="644113"/>
                  <a:pt x="2605293" y="830964"/>
                  <a:pt x="2642992" y="1028145"/>
                </a:cubicBezTo>
                <a:cubicBezTo>
                  <a:pt x="2680691" y="1225326"/>
                  <a:pt x="2569073" y="1393757"/>
                  <a:pt x="2642992" y="1667262"/>
                </a:cubicBezTo>
                <a:cubicBezTo>
                  <a:pt x="2487050" y="1708173"/>
                  <a:pt x="2202113" y="1604427"/>
                  <a:pt x="2087964" y="1667262"/>
                </a:cubicBezTo>
                <a:cubicBezTo>
                  <a:pt x="1973815" y="1730097"/>
                  <a:pt x="1735954" y="1603774"/>
                  <a:pt x="1532935" y="1667262"/>
                </a:cubicBezTo>
                <a:cubicBezTo>
                  <a:pt x="1329916" y="1730750"/>
                  <a:pt x="1243158" y="1615590"/>
                  <a:pt x="1057197" y="1667262"/>
                </a:cubicBezTo>
                <a:cubicBezTo>
                  <a:pt x="871236" y="1718934"/>
                  <a:pt x="703028" y="1656660"/>
                  <a:pt x="555028" y="1667262"/>
                </a:cubicBezTo>
                <a:cubicBezTo>
                  <a:pt x="407028" y="1677864"/>
                  <a:pt x="132091" y="1619617"/>
                  <a:pt x="0" y="1667262"/>
                </a:cubicBezTo>
                <a:cubicBezTo>
                  <a:pt x="-3719" y="1493807"/>
                  <a:pt x="21487" y="1377815"/>
                  <a:pt x="0" y="1094835"/>
                </a:cubicBezTo>
                <a:cubicBezTo>
                  <a:pt x="-21487" y="811855"/>
                  <a:pt x="59261" y="680259"/>
                  <a:pt x="0" y="522409"/>
                </a:cubicBezTo>
                <a:cubicBezTo>
                  <a:pt x="-59261" y="364559"/>
                  <a:pt x="27039" y="244846"/>
                  <a:pt x="0" y="0"/>
                </a:cubicBezTo>
                <a:close/>
              </a:path>
              <a:path w="2642992" h="1667262" stroke="0" extrusionOk="0">
                <a:moveTo>
                  <a:pt x="0" y="0"/>
                </a:moveTo>
                <a:cubicBezTo>
                  <a:pt x="207757" y="-44722"/>
                  <a:pt x="343822" y="11500"/>
                  <a:pt x="449309" y="0"/>
                </a:cubicBezTo>
                <a:cubicBezTo>
                  <a:pt x="554796" y="-11500"/>
                  <a:pt x="796383" y="54466"/>
                  <a:pt x="951477" y="0"/>
                </a:cubicBezTo>
                <a:cubicBezTo>
                  <a:pt x="1106571" y="-54466"/>
                  <a:pt x="1246697" y="61957"/>
                  <a:pt x="1532935" y="0"/>
                </a:cubicBezTo>
                <a:cubicBezTo>
                  <a:pt x="1819173" y="-61957"/>
                  <a:pt x="1876405" y="47490"/>
                  <a:pt x="2061534" y="0"/>
                </a:cubicBezTo>
                <a:cubicBezTo>
                  <a:pt x="2246663" y="-47490"/>
                  <a:pt x="2473999" y="15976"/>
                  <a:pt x="2642992" y="0"/>
                </a:cubicBezTo>
                <a:cubicBezTo>
                  <a:pt x="2676300" y="246722"/>
                  <a:pt x="2607054" y="289742"/>
                  <a:pt x="2642992" y="539081"/>
                </a:cubicBezTo>
                <a:cubicBezTo>
                  <a:pt x="2678930" y="788420"/>
                  <a:pt x="2633462" y="868826"/>
                  <a:pt x="2642992" y="1111508"/>
                </a:cubicBezTo>
                <a:cubicBezTo>
                  <a:pt x="2652522" y="1354190"/>
                  <a:pt x="2603001" y="1443005"/>
                  <a:pt x="2642992" y="1667262"/>
                </a:cubicBezTo>
                <a:cubicBezTo>
                  <a:pt x="2405578" y="1683508"/>
                  <a:pt x="2260927" y="1621333"/>
                  <a:pt x="2061534" y="1667262"/>
                </a:cubicBezTo>
                <a:cubicBezTo>
                  <a:pt x="1862141" y="1713191"/>
                  <a:pt x="1739289" y="1654713"/>
                  <a:pt x="1559365" y="1667262"/>
                </a:cubicBezTo>
                <a:cubicBezTo>
                  <a:pt x="1379441" y="1679811"/>
                  <a:pt x="1242523" y="1603895"/>
                  <a:pt x="1030767" y="1667262"/>
                </a:cubicBezTo>
                <a:cubicBezTo>
                  <a:pt x="819011" y="1730629"/>
                  <a:pt x="592446" y="1659590"/>
                  <a:pt x="475739" y="1667262"/>
                </a:cubicBezTo>
                <a:cubicBezTo>
                  <a:pt x="359032" y="1674934"/>
                  <a:pt x="211509" y="1621485"/>
                  <a:pt x="0" y="1667262"/>
                </a:cubicBezTo>
                <a:cubicBezTo>
                  <a:pt x="-30006" y="1395777"/>
                  <a:pt x="15657" y="1385706"/>
                  <a:pt x="0" y="1111508"/>
                </a:cubicBezTo>
                <a:cubicBezTo>
                  <a:pt x="-15657" y="837310"/>
                  <a:pt x="38573" y="725275"/>
                  <a:pt x="0" y="605772"/>
                </a:cubicBezTo>
                <a:cubicBezTo>
                  <a:pt x="-38573" y="486269"/>
                  <a:pt x="63239" y="216668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1216520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38DCE895-1BCB-45D1-8C21-3B5920DC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062" y="158465"/>
            <a:ext cx="6109877" cy="749187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cap="none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Aminoácidos esenciales</a:t>
            </a:r>
            <a:endParaRPr lang="es-MX" b="1" cap="none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2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D3F1012-9468-4EE3-A5BB-59D6C7232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721" y="1514470"/>
            <a:ext cx="7015395" cy="51338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99B77CC-1843-49EF-AC5A-2A2D288EB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116" y="294452"/>
            <a:ext cx="1608743" cy="1608743"/>
          </a:xfrm>
          <a:custGeom>
            <a:avLst/>
            <a:gdLst>
              <a:gd name="connsiteX0" fmla="*/ 0 w 1608743"/>
              <a:gd name="connsiteY0" fmla="*/ 0 h 1608743"/>
              <a:gd name="connsiteX1" fmla="*/ 568423 w 1608743"/>
              <a:gd name="connsiteY1" fmla="*/ 0 h 1608743"/>
              <a:gd name="connsiteX2" fmla="*/ 1072495 w 1608743"/>
              <a:gd name="connsiteY2" fmla="*/ 0 h 1608743"/>
              <a:gd name="connsiteX3" fmla="*/ 1608743 w 1608743"/>
              <a:gd name="connsiteY3" fmla="*/ 0 h 1608743"/>
              <a:gd name="connsiteX4" fmla="*/ 1608743 w 1608743"/>
              <a:gd name="connsiteY4" fmla="*/ 487985 h 1608743"/>
              <a:gd name="connsiteX5" fmla="*/ 1608743 w 1608743"/>
              <a:gd name="connsiteY5" fmla="*/ 1024233 h 1608743"/>
              <a:gd name="connsiteX6" fmla="*/ 1608743 w 1608743"/>
              <a:gd name="connsiteY6" fmla="*/ 1608743 h 1608743"/>
              <a:gd name="connsiteX7" fmla="*/ 1072495 w 1608743"/>
              <a:gd name="connsiteY7" fmla="*/ 1608743 h 1608743"/>
              <a:gd name="connsiteX8" fmla="*/ 584510 w 1608743"/>
              <a:gd name="connsiteY8" fmla="*/ 1608743 h 1608743"/>
              <a:gd name="connsiteX9" fmla="*/ 0 w 1608743"/>
              <a:gd name="connsiteY9" fmla="*/ 1608743 h 1608743"/>
              <a:gd name="connsiteX10" fmla="*/ 0 w 1608743"/>
              <a:gd name="connsiteY10" fmla="*/ 1104670 h 1608743"/>
              <a:gd name="connsiteX11" fmla="*/ 0 w 1608743"/>
              <a:gd name="connsiteY11" fmla="*/ 552335 h 1608743"/>
              <a:gd name="connsiteX12" fmla="*/ 0 w 1608743"/>
              <a:gd name="connsiteY12" fmla="*/ 0 h 160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8743" h="1608743" fill="none" extrusionOk="0">
                <a:moveTo>
                  <a:pt x="0" y="0"/>
                </a:moveTo>
                <a:cubicBezTo>
                  <a:pt x="149955" y="-39382"/>
                  <a:pt x="326911" y="68089"/>
                  <a:pt x="568423" y="0"/>
                </a:cubicBezTo>
                <a:cubicBezTo>
                  <a:pt x="809935" y="-68089"/>
                  <a:pt x="885374" y="45973"/>
                  <a:pt x="1072495" y="0"/>
                </a:cubicBezTo>
                <a:cubicBezTo>
                  <a:pt x="1259616" y="-45973"/>
                  <a:pt x="1411416" y="42064"/>
                  <a:pt x="1608743" y="0"/>
                </a:cubicBezTo>
                <a:cubicBezTo>
                  <a:pt x="1663797" y="140828"/>
                  <a:pt x="1576756" y="274343"/>
                  <a:pt x="1608743" y="487985"/>
                </a:cubicBezTo>
                <a:cubicBezTo>
                  <a:pt x="1640730" y="701627"/>
                  <a:pt x="1607898" y="828370"/>
                  <a:pt x="1608743" y="1024233"/>
                </a:cubicBezTo>
                <a:cubicBezTo>
                  <a:pt x="1609588" y="1220096"/>
                  <a:pt x="1594126" y="1407653"/>
                  <a:pt x="1608743" y="1608743"/>
                </a:cubicBezTo>
                <a:cubicBezTo>
                  <a:pt x="1356365" y="1633031"/>
                  <a:pt x="1288342" y="1580956"/>
                  <a:pt x="1072495" y="1608743"/>
                </a:cubicBezTo>
                <a:cubicBezTo>
                  <a:pt x="856648" y="1636530"/>
                  <a:pt x="765145" y="1565646"/>
                  <a:pt x="584510" y="1608743"/>
                </a:cubicBezTo>
                <a:cubicBezTo>
                  <a:pt x="403876" y="1651840"/>
                  <a:pt x="239898" y="1603629"/>
                  <a:pt x="0" y="1608743"/>
                </a:cubicBezTo>
                <a:cubicBezTo>
                  <a:pt x="-2437" y="1448354"/>
                  <a:pt x="28068" y="1349867"/>
                  <a:pt x="0" y="1104670"/>
                </a:cubicBezTo>
                <a:cubicBezTo>
                  <a:pt x="-28068" y="859473"/>
                  <a:pt x="31348" y="697615"/>
                  <a:pt x="0" y="552335"/>
                </a:cubicBezTo>
                <a:cubicBezTo>
                  <a:pt x="-31348" y="407056"/>
                  <a:pt x="8287" y="131403"/>
                  <a:pt x="0" y="0"/>
                </a:cubicBezTo>
                <a:close/>
              </a:path>
              <a:path w="1608743" h="1608743" stroke="0" extrusionOk="0">
                <a:moveTo>
                  <a:pt x="0" y="0"/>
                </a:moveTo>
                <a:cubicBezTo>
                  <a:pt x="132632" y="-34173"/>
                  <a:pt x="286982" y="8897"/>
                  <a:pt x="520160" y="0"/>
                </a:cubicBezTo>
                <a:cubicBezTo>
                  <a:pt x="753338" y="-8897"/>
                  <a:pt x="882490" y="26972"/>
                  <a:pt x="1088583" y="0"/>
                </a:cubicBezTo>
                <a:cubicBezTo>
                  <a:pt x="1294676" y="-26972"/>
                  <a:pt x="1477407" y="14071"/>
                  <a:pt x="1608743" y="0"/>
                </a:cubicBezTo>
                <a:cubicBezTo>
                  <a:pt x="1626463" y="250187"/>
                  <a:pt x="1557046" y="344112"/>
                  <a:pt x="1608743" y="568423"/>
                </a:cubicBezTo>
                <a:cubicBezTo>
                  <a:pt x="1660440" y="792734"/>
                  <a:pt x="1553772" y="812711"/>
                  <a:pt x="1608743" y="1056408"/>
                </a:cubicBezTo>
                <a:cubicBezTo>
                  <a:pt x="1663714" y="1300105"/>
                  <a:pt x="1562343" y="1413661"/>
                  <a:pt x="1608743" y="1608743"/>
                </a:cubicBezTo>
                <a:cubicBezTo>
                  <a:pt x="1462954" y="1610812"/>
                  <a:pt x="1289382" y="1574858"/>
                  <a:pt x="1040320" y="1608743"/>
                </a:cubicBezTo>
                <a:cubicBezTo>
                  <a:pt x="791258" y="1642628"/>
                  <a:pt x="604036" y="1579140"/>
                  <a:pt x="471898" y="1608743"/>
                </a:cubicBezTo>
                <a:cubicBezTo>
                  <a:pt x="339760" y="1638346"/>
                  <a:pt x="233116" y="1596232"/>
                  <a:pt x="0" y="1608743"/>
                </a:cubicBezTo>
                <a:cubicBezTo>
                  <a:pt x="-3459" y="1380878"/>
                  <a:pt x="18313" y="1187274"/>
                  <a:pt x="0" y="1072495"/>
                </a:cubicBezTo>
                <a:cubicBezTo>
                  <a:pt x="-18313" y="957716"/>
                  <a:pt x="17606" y="800872"/>
                  <a:pt x="0" y="568423"/>
                </a:cubicBezTo>
                <a:cubicBezTo>
                  <a:pt x="-17606" y="335974"/>
                  <a:pt x="4712" y="119489"/>
                  <a:pt x="0" y="0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7122939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E833BA77-7DC1-4AE4-9845-B06ABCCCE266}"/>
              </a:ext>
            </a:extLst>
          </p:cNvPr>
          <p:cNvSpPr txBox="1">
            <a:spLocks/>
          </p:cNvSpPr>
          <p:nvPr/>
        </p:nvSpPr>
        <p:spPr>
          <a:xfrm>
            <a:off x="8892955" y="2317965"/>
            <a:ext cx="2785217" cy="25673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s-MX" sz="1900" b="1" cap="non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Fuentes alimenticias: </a:t>
            </a:r>
            <a:r>
              <a:rPr lang="es-MX" sz="1900" cap="non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Queso parmesano, el atún, la soja, los garbanzos, las lentejas, las nueces y las almendras.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909A7AC-BF2C-4368-9DAB-E99AC0E41833}"/>
              </a:ext>
            </a:extLst>
          </p:cNvPr>
          <p:cNvSpPr txBox="1"/>
          <p:nvPr/>
        </p:nvSpPr>
        <p:spPr>
          <a:xfrm>
            <a:off x="8793387" y="5300053"/>
            <a:ext cx="3398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Histamina</a:t>
            </a:r>
            <a:r>
              <a:rPr lang="es-MX" dirty="0"/>
              <a:t>.- Ayuda al sistema inmunitario y al sistema nervioso central.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38DCE895-1BCB-45D1-8C21-3B5920DC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062" y="158465"/>
            <a:ext cx="6109877" cy="749187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cap="none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Aminoácidos esenciales</a:t>
            </a:r>
            <a:endParaRPr lang="es-MX" b="1" cap="none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09A8935-81BA-4017-84FE-AAC68F840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200" y="975612"/>
            <a:ext cx="7751539" cy="3556631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s-MX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FENILALANINA</a:t>
            </a: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(Phe, F)</a:t>
            </a:r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2200" cap="non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s-MX" sz="22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uega un papel vital en el tratamiento del vitíligo gracias a su acción precursora de la síntesis de melanina.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2200" cap="non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s-MX" sz="22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uno de los componentes necesarios en las fases de formación de la melanina.</a:t>
            </a:r>
            <a:endParaRPr lang="es-MX" sz="22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8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66CE54D-EE2F-4AE0-8FEE-01B116AF061A}"/>
              </a:ext>
            </a:extLst>
          </p:cNvPr>
          <p:cNvSpPr txBox="1"/>
          <p:nvPr/>
        </p:nvSpPr>
        <p:spPr>
          <a:xfrm>
            <a:off x="1547418" y="4710975"/>
            <a:ext cx="5070499" cy="20608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Fuentes alimenticias: </a:t>
            </a: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carnes rojas, el pescado, huevo, productos lácteos, espárragos, garbanzos, lentejas, cacahuetes y soja.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DD28100-EF98-4623-B623-C7D199325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27" y="4901789"/>
            <a:ext cx="2859272" cy="1603387"/>
          </a:xfrm>
          <a:custGeom>
            <a:avLst/>
            <a:gdLst>
              <a:gd name="connsiteX0" fmla="*/ 0 w 2859272"/>
              <a:gd name="connsiteY0" fmla="*/ 0 h 1603387"/>
              <a:gd name="connsiteX1" fmla="*/ 600447 w 2859272"/>
              <a:gd name="connsiteY1" fmla="*/ 0 h 1603387"/>
              <a:gd name="connsiteX2" fmla="*/ 1229487 w 2859272"/>
              <a:gd name="connsiteY2" fmla="*/ 0 h 1603387"/>
              <a:gd name="connsiteX3" fmla="*/ 1829934 w 2859272"/>
              <a:gd name="connsiteY3" fmla="*/ 0 h 1603387"/>
              <a:gd name="connsiteX4" fmla="*/ 2859272 w 2859272"/>
              <a:gd name="connsiteY4" fmla="*/ 0 h 1603387"/>
              <a:gd name="connsiteX5" fmla="*/ 2859272 w 2859272"/>
              <a:gd name="connsiteY5" fmla="*/ 518428 h 1603387"/>
              <a:gd name="connsiteX6" fmla="*/ 2859272 w 2859272"/>
              <a:gd name="connsiteY6" fmla="*/ 1068925 h 1603387"/>
              <a:gd name="connsiteX7" fmla="*/ 2859272 w 2859272"/>
              <a:gd name="connsiteY7" fmla="*/ 1603387 h 1603387"/>
              <a:gd name="connsiteX8" fmla="*/ 2258825 w 2859272"/>
              <a:gd name="connsiteY8" fmla="*/ 1603387 h 1603387"/>
              <a:gd name="connsiteX9" fmla="*/ 1772749 w 2859272"/>
              <a:gd name="connsiteY9" fmla="*/ 1603387 h 1603387"/>
              <a:gd name="connsiteX10" fmla="*/ 1258080 w 2859272"/>
              <a:gd name="connsiteY10" fmla="*/ 1603387 h 1603387"/>
              <a:gd name="connsiteX11" fmla="*/ 657633 w 2859272"/>
              <a:gd name="connsiteY11" fmla="*/ 1603387 h 1603387"/>
              <a:gd name="connsiteX12" fmla="*/ 0 w 2859272"/>
              <a:gd name="connsiteY12" fmla="*/ 1603387 h 1603387"/>
              <a:gd name="connsiteX13" fmla="*/ 0 w 2859272"/>
              <a:gd name="connsiteY13" fmla="*/ 1052891 h 1603387"/>
              <a:gd name="connsiteX14" fmla="*/ 0 w 2859272"/>
              <a:gd name="connsiteY14" fmla="*/ 486361 h 1603387"/>
              <a:gd name="connsiteX15" fmla="*/ 0 w 2859272"/>
              <a:gd name="connsiteY15" fmla="*/ 0 h 160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9272" h="1603387" fill="none" extrusionOk="0">
                <a:moveTo>
                  <a:pt x="0" y="0"/>
                </a:moveTo>
                <a:cubicBezTo>
                  <a:pt x="163140" y="-2884"/>
                  <a:pt x="447307" y="31435"/>
                  <a:pt x="600447" y="0"/>
                </a:cubicBezTo>
                <a:cubicBezTo>
                  <a:pt x="753587" y="-31435"/>
                  <a:pt x="968558" y="20483"/>
                  <a:pt x="1229487" y="0"/>
                </a:cubicBezTo>
                <a:cubicBezTo>
                  <a:pt x="1490416" y="-20483"/>
                  <a:pt x="1659677" y="5424"/>
                  <a:pt x="1829934" y="0"/>
                </a:cubicBezTo>
                <a:cubicBezTo>
                  <a:pt x="2000191" y="-5424"/>
                  <a:pt x="2482522" y="45007"/>
                  <a:pt x="2859272" y="0"/>
                </a:cubicBezTo>
                <a:cubicBezTo>
                  <a:pt x="2916088" y="135777"/>
                  <a:pt x="2842908" y="405517"/>
                  <a:pt x="2859272" y="518428"/>
                </a:cubicBezTo>
                <a:cubicBezTo>
                  <a:pt x="2875636" y="631339"/>
                  <a:pt x="2813161" y="916016"/>
                  <a:pt x="2859272" y="1068925"/>
                </a:cubicBezTo>
                <a:cubicBezTo>
                  <a:pt x="2905383" y="1221834"/>
                  <a:pt x="2801238" y="1342896"/>
                  <a:pt x="2859272" y="1603387"/>
                </a:cubicBezTo>
                <a:cubicBezTo>
                  <a:pt x="2716248" y="1615739"/>
                  <a:pt x="2380122" y="1576893"/>
                  <a:pt x="2258825" y="1603387"/>
                </a:cubicBezTo>
                <a:cubicBezTo>
                  <a:pt x="2137528" y="1629881"/>
                  <a:pt x="1960549" y="1585817"/>
                  <a:pt x="1772749" y="1603387"/>
                </a:cubicBezTo>
                <a:cubicBezTo>
                  <a:pt x="1584949" y="1620957"/>
                  <a:pt x="1448045" y="1602867"/>
                  <a:pt x="1258080" y="1603387"/>
                </a:cubicBezTo>
                <a:cubicBezTo>
                  <a:pt x="1068115" y="1603907"/>
                  <a:pt x="831354" y="1579396"/>
                  <a:pt x="657633" y="1603387"/>
                </a:cubicBezTo>
                <a:cubicBezTo>
                  <a:pt x="483912" y="1627378"/>
                  <a:pt x="170904" y="1592899"/>
                  <a:pt x="0" y="1603387"/>
                </a:cubicBezTo>
                <a:cubicBezTo>
                  <a:pt x="-19363" y="1361920"/>
                  <a:pt x="14402" y="1186720"/>
                  <a:pt x="0" y="1052891"/>
                </a:cubicBezTo>
                <a:cubicBezTo>
                  <a:pt x="-14402" y="919062"/>
                  <a:pt x="63798" y="634156"/>
                  <a:pt x="0" y="486361"/>
                </a:cubicBezTo>
                <a:cubicBezTo>
                  <a:pt x="-63798" y="338566"/>
                  <a:pt x="34871" y="116151"/>
                  <a:pt x="0" y="0"/>
                </a:cubicBezTo>
                <a:close/>
              </a:path>
              <a:path w="2859272" h="1603387" stroke="0" extrusionOk="0">
                <a:moveTo>
                  <a:pt x="0" y="0"/>
                </a:moveTo>
                <a:cubicBezTo>
                  <a:pt x="244318" y="-38872"/>
                  <a:pt x="258349" y="11919"/>
                  <a:pt x="514669" y="0"/>
                </a:cubicBezTo>
                <a:cubicBezTo>
                  <a:pt x="770989" y="-11919"/>
                  <a:pt x="860519" y="25962"/>
                  <a:pt x="1000745" y="0"/>
                </a:cubicBezTo>
                <a:cubicBezTo>
                  <a:pt x="1140971" y="-25962"/>
                  <a:pt x="1351341" y="37150"/>
                  <a:pt x="1515414" y="0"/>
                </a:cubicBezTo>
                <a:cubicBezTo>
                  <a:pt x="1679487" y="-37150"/>
                  <a:pt x="1913209" y="19527"/>
                  <a:pt x="2144454" y="0"/>
                </a:cubicBezTo>
                <a:cubicBezTo>
                  <a:pt x="2375699" y="-19527"/>
                  <a:pt x="2530900" y="69740"/>
                  <a:pt x="2859272" y="0"/>
                </a:cubicBezTo>
                <a:cubicBezTo>
                  <a:pt x="2887046" y="176495"/>
                  <a:pt x="2848992" y="353970"/>
                  <a:pt x="2859272" y="534462"/>
                </a:cubicBezTo>
                <a:cubicBezTo>
                  <a:pt x="2869552" y="714954"/>
                  <a:pt x="2858791" y="909513"/>
                  <a:pt x="2859272" y="1052891"/>
                </a:cubicBezTo>
                <a:cubicBezTo>
                  <a:pt x="2859753" y="1196269"/>
                  <a:pt x="2796243" y="1344885"/>
                  <a:pt x="2859272" y="1603387"/>
                </a:cubicBezTo>
                <a:cubicBezTo>
                  <a:pt x="2632319" y="1611634"/>
                  <a:pt x="2409901" y="1594552"/>
                  <a:pt x="2287418" y="1603387"/>
                </a:cubicBezTo>
                <a:cubicBezTo>
                  <a:pt x="2164935" y="1612222"/>
                  <a:pt x="1920475" y="1545469"/>
                  <a:pt x="1686970" y="1603387"/>
                </a:cubicBezTo>
                <a:cubicBezTo>
                  <a:pt x="1453465" y="1661305"/>
                  <a:pt x="1406199" y="1565431"/>
                  <a:pt x="1200894" y="1603387"/>
                </a:cubicBezTo>
                <a:cubicBezTo>
                  <a:pt x="995589" y="1641343"/>
                  <a:pt x="931706" y="1554120"/>
                  <a:pt x="714818" y="1603387"/>
                </a:cubicBezTo>
                <a:cubicBezTo>
                  <a:pt x="497930" y="1652654"/>
                  <a:pt x="271188" y="1560625"/>
                  <a:pt x="0" y="1603387"/>
                </a:cubicBezTo>
                <a:cubicBezTo>
                  <a:pt x="-10400" y="1382346"/>
                  <a:pt x="13229" y="1233256"/>
                  <a:pt x="0" y="1052891"/>
                </a:cubicBezTo>
                <a:cubicBezTo>
                  <a:pt x="-13229" y="872526"/>
                  <a:pt x="15618" y="686492"/>
                  <a:pt x="0" y="502395"/>
                </a:cubicBezTo>
                <a:cubicBezTo>
                  <a:pt x="-15618" y="318298"/>
                  <a:pt x="32644" y="221242"/>
                  <a:pt x="0" y="0"/>
                </a:cubicBezTo>
                <a:close/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575997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122" name="Picture 2" descr="Maquillaje Terapéutico - Issuu">
            <a:extLst>
              <a:ext uri="{FF2B5EF4-FFF2-40B4-BE49-F238E27FC236}">
                <a16:creationId xmlns="" xmlns:a16="http://schemas.microsoft.com/office/drawing/2014/main" id="{D97F798B-2063-4B94-A722-BBD9A198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425" y="909351"/>
            <a:ext cx="2154749" cy="339463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a la derecha 1">
            <a:extLst>
              <a:ext uri="{FF2B5EF4-FFF2-40B4-BE49-F238E27FC236}">
                <a16:creationId xmlns="" xmlns:a16="http://schemas.microsoft.com/office/drawing/2014/main" id="{567C8A9F-F639-41C6-B23F-7F5BDD5A89E8}"/>
              </a:ext>
            </a:extLst>
          </p:cNvPr>
          <p:cNvSpPr/>
          <p:nvPr/>
        </p:nvSpPr>
        <p:spPr>
          <a:xfrm>
            <a:off x="9077739" y="2146852"/>
            <a:ext cx="675861" cy="728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38DCE895-1BCB-45D1-8C21-3B5920DC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062" y="158465"/>
            <a:ext cx="6109877" cy="749187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cap="none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Aminoácidos esenciales</a:t>
            </a:r>
            <a:endParaRPr lang="es-MX" b="1" cap="none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4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09A8935-81BA-4017-84FE-AAC68F840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151" y="5292322"/>
            <a:ext cx="5030714" cy="1217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Fuentes alimenticias: 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MX" sz="2400" cap="non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vena, papas, soja, pollo, atún, huevos, yema de huevo, y queso.</a:t>
            </a:r>
            <a:endParaRPr lang="es-MX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66CE54D-EE2F-4AE0-8FEE-01B116AF061A}"/>
              </a:ext>
            </a:extLst>
          </p:cNvPr>
          <p:cNvSpPr txBox="1"/>
          <p:nvPr/>
        </p:nvSpPr>
        <p:spPr>
          <a:xfrm>
            <a:off x="956698" y="1484712"/>
            <a:ext cx="7816241" cy="30726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TRIPTÓFANO </a:t>
            </a:r>
            <a:r>
              <a:rPr lang="es-MX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(Trp, W)</a:t>
            </a:r>
            <a:endParaRPr lang="es-MX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cuerpo utiliza el triptófano para ayudar a producir la melatonina y la serotonina.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melatonina ayuda a regular el ciclo de sueño y vigilia y se cree que la serotonina ayuda a regular el apetito, el sueño, el estado de ánimo y el dolor, mantener la piel saludable.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27" y="1117583"/>
            <a:ext cx="2381250" cy="2085975"/>
          </a:xfrm>
          <a:custGeom>
            <a:avLst/>
            <a:gdLst>
              <a:gd name="connsiteX0" fmla="*/ 0 w 2381250"/>
              <a:gd name="connsiteY0" fmla="*/ 0 h 2085975"/>
              <a:gd name="connsiteX1" fmla="*/ 523875 w 2381250"/>
              <a:gd name="connsiteY1" fmla="*/ 0 h 2085975"/>
              <a:gd name="connsiteX2" fmla="*/ 1143000 w 2381250"/>
              <a:gd name="connsiteY2" fmla="*/ 0 h 2085975"/>
              <a:gd name="connsiteX3" fmla="*/ 1666875 w 2381250"/>
              <a:gd name="connsiteY3" fmla="*/ 0 h 2085975"/>
              <a:gd name="connsiteX4" fmla="*/ 2381250 w 2381250"/>
              <a:gd name="connsiteY4" fmla="*/ 0 h 2085975"/>
              <a:gd name="connsiteX5" fmla="*/ 2381250 w 2381250"/>
              <a:gd name="connsiteY5" fmla="*/ 458915 h 2085975"/>
              <a:gd name="connsiteX6" fmla="*/ 2381250 w 2381250"/>
              <a:gd name="connsiteY6" fmla="*/ 980408 h 2085975"/>
              <a:gd name="connsiteX7" fmla="*/ 2381250 w 2381250"/>
              <a:gd name="connsiteY7" fmla="*/ 1501902 h 2085975"/>
              <a:gd name="connsiteX8" fmla="*/ 2381250 w 2381250"/>
              <a:gd name="connsiteY8" fmla="*/ 2085975 h 2085975"/>
              <a:gd name="connsiteX9" fmla="*/ 1857375 w 2381250"/>
              <a:gd name="connsiteY9" fmla="*/ 2085975 h 2085975"/>
              <a:gd name="connsiteX10" fmla="*/ 1262063 w 2381250"/>
              <a:gd name="connsiteY10" fmla="*/ 2085975 h 2085975"/>
              <a:gd name="connsiteX11" fmla="*/ 738188 w 2381250"/>
              <a:gd name="connsiteY11" fmla="*/ 2085975 h 2085975"/>
              <a:gd name="connsiteX12" fmla="*/ 0 w 2381250"/>
              <a:gd name="connsiteY12" fmla="*/ 2085975 h 2085975"/>
              <a:gd name="connsiteX13" fmla="*/ 0 w 2381250"/>
              <a:gd name="connsiteY13" fmla="*/ 1543622 h 2085975"/>
              <a:gd name="connsiteX14" fmla="*/ 0 w 2381250"/>
              <a:gd name="connsiteY14" fmla="*/ 1084707 h 2085975"/>
              <a:gd name="connsiteX15" fmla="*/ 0 w 2381250"/>
              <a:gd name="connsiteY15" fmla="*/ 563213 h 2085975"/>
              <a:gd name="connsiteX16" fmla="*/ 0 w 2381250"/>
              <a:gd name="connsiteY16" fmla="*/ 0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1250" h="2085975" fill="none" extrusionOk="0">
                <a:moveTo>
                  <a:pt x="0" y="0"/>
                </a:moveTo>
                <a:cubicBezTo>
                  <a:pt x="229702" y="-33006"/>
                  <a:pt x="272122" y="31609"/>
                  <a:pt x="523875" y="0"/>
                </a:cubicBezTo>
                <a:cubicBezTo>
                  <a:pt x="775629" y="-31609"/>
                  <a:pt x="875057" y="5568"/>
                  <a:pt x="1143000" y="0"/>
                </a:cubicBezTo>
                <a:cubicBezTo>
                  <a:pt x="1410943" y="-5568"/>
                  <a:pt x="1530346" y="60309"/>
                  <a:pt x="1666875" y="0"/>
                </a:cubicBezTo>
                <a:cubicBezTo>
                  <a:pt x="1803405" y="-60309"/>
                  <a:pt x="2187487" y="27133"/>
                  <a:pt x="2381250" y="0"/>
                </a:cubicBezTo>
                <a:cubicBezTo>
                  <a:pt x="2430877" y="202872"/>
                  <a:pt x="2369202" y="289565"/>
                  <a:pt x="2381250" y="458915"/>
                </a:cubicBezTo>
                <a:cubicBezTo>
                  <a:pt x="2393298" y="628266"/>
                  <a:pt x="2360028" y="723875"/>
                  <a:pt x="2381250" y="980408"/>
                </a:cubicBezTo>
                <a:cubicBezTo>
                  <a:pt x="2402472" y="1236941"/>
                  <a:pt x="2361252" y="1348860"/>
                  <a:pt x="2381250" y="1501902"/>
                </a:cubicBezTo>
                <a:cubicBezTo>
                  <a:pt x="2401248" y="1654944"/>
                  <a:pt x="2350719" y="1887026"/>
                  <a:pt x="2381250" y="2085975"/>
                </a:cubicBezTo>
                <a:cubicBezTo>
                  <a:pt x="2147774" y="2138233"/>
                  <a:pt x="2076172" y="2064012"/>
                  <a:pt x="1857375" y="2085975"/>
                </a:cubicBezTo>
                <a:cubicBezTo>
                  <a:pt x="1638579" y="2107938"/>
                  <a:pt x="1524033" y="2059294"/>
                  <a:pt x="1262063" y="2085975"/>
                </a:cubicBezTo>
                <a:cubicBezTo>
                  <a:pt x="1000093" y="2112656"/>
                  <a:pt x="985612" y="2050226"/>
                  <a:pt x="738188" y="2085975"/>
                </a:cubicBezTo>
                <a:cubicBezTo>
                  <a:pt x="490765" y="2121724"/>
                  <a:pt x="149142" y="2052734"/>
                  <a:pt x="0" y="2085975"/>
                </a:cubicBezTo>
                <a:cubicBezTo>
                  <a:pt x="-34603" y="1820338"/>
                  <a:pt x="29805" y="1779437"/>
                  <a:pt x="0" y="1543622"/>
                </a:cubicBezTo>
                <a:cubicBezTo>
                  <a:pt x="-29805" y="1307807"/>
                  <a:pt x="51943" y="1240379"/>
                  <a:pt x="0" y="1084707"/>
                </a:cubicBezTo>
                <a:cubicBezTo>
                  <a:pt x="-51943" y="929036"/>
                  <a:pt x="57240" y="709070"/>
                  <a:pt x="0" y="563213"/>
                </a:cubicBezTo>
                <a:cubicBezTo>
                  <a:pt x="-57240" y="417356"/>
                  <a:pt x="23080" y="210551"/>
                  <a:pt x="0" y="0"/>
                </a:cubicBezTo>
                <a:close/>
              </a:path>
              <a:path w="2381250" h="2085975" stroke="0" extrusionOk="0">
                <a:moveTo>
                  <a:pt x="0" y="0"/>
                </a:moveTo>
                <a:cubicBezTo>
                  <a:pt x="126811" y="-51621"/>
                  <a:pt x="346751" y="1691"/>
                  <a:pt x="523875" y="0"/>
                </a:cubicBezTo>
                <a:cubicBezTo>
                  <a:pt x="700999" y="-1691"/>
                  <a:pt x="825651" y="25626"/>
                  <a:pt x="1119188" y="0"/>
                </a:cubicBezTo>
                <a:cubicBezTo>
                  <a:pt x="1412725" y="-25626"/>
                  <a:pt x="1453187" y="61668"/>
                  <a:pt x="1762125" y="0"/>
                </a:cubicBezTo>
                <a:cubicBezTo>
                  <a:pt x="2071063" y="-61668"/>
                  <a:pt x="2193736" y="21372"/>
                  <a:pt x="2381250" y="0"/>
                </a:cubicBezTo>
                <a:cubicBezTo>
                  <a:pt x="2381710" y="190175"/>
                  <a:pt x="2377611" y="360691"/>
                  <a:pt x="2381250" y="542354"/>
                </a:cubicBezTo>
                <a:cubicBezTo>
                  <a:pt x="2384889" y="724017"/>
                  <a:pt x="2348304" y="819776"/>
                  <a:pt x="2381250" y="1063847"/>
                </a:cubicBezTo>
                <a:cubicBezTo>
                  <a:pt x="2414196" y="1307918"/>
                  <a:pt x="2354172" y="1398527"/>
                  <a:pt x="2381250" y="1585341"/>
                </a:cubicBezTo>
                <a:cubicBezTo>
                  <a:pt x="2408328" y="1772155"/>
                  <a:pt x="2357576" y="1845693"/>
                  <a:pt x="2381250" y="2085975"/>
                </a:cubicBezTo>
                <a:cubicBezTo>
                  <a:pt x="2163473" y="2090346"/>
                  <a:pt x="2046474" y="2080932"/>
                  <a:pt x="1809750" y="2085975"/>
                </a:cubicBezTo>
                <a:cubicBezTo>
                  <a:pt x="1573026" y="2091018"/>
                  <a:pt x="1402445" y="2025728"/>
                  <a:pt x="1214438" y="2085975"/>
                </a:cubicBezTo>
                <a:cubicBezTo>
                  <a:pt x="1026431" y="2146222"/>
                  <a:pt x="856140" y="2074197"/>
                  <a:pt x="690563" y="2085975"/>
                </a:cubicBezTo>
                <a:cubicBezTo>
                  <a:pt x="524986" y="2097753"/>
                  <a:pt x="320872" y="2024229"/>
                  <a:pt x="0" y="2085975"/>
                </a:cubicBezTo>
                <a:cubicBezTo>
                  <a:pt x="-35730" y="1884111"/>
                  <a:pt x="19306" y="1821930"/>
                  <a:pt x="0" y="1606201"/>
                </a:cubicBezTo>
                <a:cubicBezTo>
                  <a:pt x="-19306" y="1390472"/>
                  <a:pt x="47252" y="1243056"/>
                  <a:pt x="0" y="1084707"/>
                </a:cubicBezTo>
                <a:cubicBezTo>
                  <a:pt x="-47252" y="926358"/>
                  <a:pt x="13830" y="731932"/>
                  <a:pt x="0" y="625793"/>
                </a:cubicBezTo>
                <a:cubicBezTo>
                  <a:pt x="-13830" y="519654"/>
                  <a:pt x="39983" y="243210"/>
                  <a:pt x="0" y="0"/>
                </a:cubicBezTo>
                <a:close/>
              </a:path>
            </a:pathLst>
          </a:custGeom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44903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25" y="3654443"/>
            <a:ext cx="2593817" cy="2085975"/>
          </a:xfrm>
          <a:custGeom>
            <a:avLst/>
            <a:gdLst>
              <a:gd name="connsiteX0" fmla="*/ 0 w 2593817"/>
              <a:gd name="connsiteY0" fmla="*/ 0 h 2085975"/>
              <a:gd name="connsiteX1" fmla="*/ 466887 w 2593817"/>
              <a:gd name="connsiteY1" fmla="*/ 0 h 2085975"/>
              <a:gd name="connsiteX2" fmla="*/ 1011589 w 2593817"/>
              <a:gd name="connsiteY2" fmla="*/ 0 h 2085975"/>
              <a:gd name="connsiteX3" fmla="*/ 1452538 w 2593817"/>
              <a:gd name="connsiteY3" fmla="*/ 0 h 2085975"/>
              <a:gd name="connsiteX4" fmla="*/ 1893486 w 2593817"/>
              <a:gd name="connsiteY4" fmla="*/ 0 h 2085975"/>
              <a:gd name="connsiteX5" fmla="*/ 2593817 w 2593817"/>
              <a:gd name="connsiteY5" fmla="*/ 0 h 2085975"/>
              <a:gd name="connsiteX6" fmla="*/ 2593817 w 2593817"/>
              <a:gd name="connsiteY6" fmla="*/ 479774 h 2085975"/>
              <a:gd name="connsiteX7" fmla="*/ 2593817 w 2593817"/>
              <a:gd name="connsiteY7" fmla="*/ 938689 h 2085975"/>
              <a:gd name="connsiteX8" fmla="*/ 2593817 w 2593817"/>
              <a:gd name="connsiteY8" fmla="*/ 1481042 h 2085975"/>
              <a:gd name="connsiteX9" fmla="*/ 2593817 w 2593817"/>
              <a:gd name="connsiteY9" fmla="*/ 2085975 h 2085975"/>
              <a:gd name="connsiteX10" fmla="*/ 2075054 w 2593817"/>
              <a:gd name="connsiteY10" fmla="*/ 2085975 h 2085975"/>
              <a:gd name="connsiteX11" fmla="*/ 1530352 w 2593817"/>
              <a:gd name="connsiteY11" fmla="*/ 2085975 h 2085975"/>
              <a:gd name="connsiteX12" fmla="*/ 1011589 w 2593817"/>
              <a:gd name="connsiteY12" fmla="*/ 2085975 h 2085975"/>
              <a:gd name="connsiteX13" fmla="*/ 518763 w 2593817"/>
              <a:gd name="connsiteY13" fmla="*/ 2085975 h 2085975"/>
              <a:gd name="connsiteX14" fmla="*/ 0 w 2593817"/>
              <a:gd name="connsiteY14" fmla="*/ 2085975 h 2085975"/>
              <a:gd name="connsiteX15" fmla="*/ 0 w 2593817"/>
              <a:gd name="connsiteY15" fmla="*/ 1564481 h 2085975"/>
              <a:gd name="connsiteX16" fmla="*/ 0 w 2593817"/>
              <a:gd name="connsiteY16" fmla="*/ 1001268 h 2085975"/>
              <a:gd name="connsiteX17" fmla="*/ 0 w 2593817"/>
              <a:gd name="connsiteY17" fmla="*/ 479774 h 2085975"/>
              <a:gd name="connsiteX18" fmla="*/ 0 w 2593817"/>
              <a:gd name="connsiteY18" fmla="*/ 0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93817" h="2085975" fill="none" extrusionOk="0">
                <a:moveTo>
                  <a:pt x="0" y="0"/>
                </a:moveTo>
                <a:cubicBezTo>
                  <a:pt x="115098" y="-52593"/>
                  <a:pt x="349266" y="2400"/>
                  <a:pt x="466887" y="0"/>
                </a:cubicBezTo>
                <a:cubicBezTo>
                  <a:pt x="584508" y="-2400"/>
                  <a:pt x="786618" y="36566"/>
                  <a:pt x="1011589" y="0"/>
                </a:cubicBezTo>
                <a:cubicBezTo>
                  <a:pt x="1236560" y="-36566"/>
                  <a:pt x="1284989" y="40982"/>
                  <a:pt x="1452538" y="0"/>
                </a:cubicBezTo>
                <a:cubicBezTo>
                  <a:pt x="1620087" y="-40982"/>
                  <a:pt x="1757247" y="14726"/>
                  <a:pt x="1893486" y="0"/>
                </a:cubicBezTo>
                <a:cubicBezTo>
                  <a:pt x="2029725" y="-14726"/>
                  <a:pt x="2426629" y="65917"/>
                  <a:pt x="2593817" y="0"/>
                </a:cubicBezTo>
                <a:cubicBezTo>
                  <a:pt x="2622758" y="183200"/>
                  <a:pt x="2547788" y="331835"/>
                  <a:pt x="2593817" y="479774"/>
                </a:cubicBezTo>
                <a:cubicBezTo>
                  <a:pt x="2639846" y="627713"/>
                  <a:pt x="2550536" y="803237"/>
                  <a:pt x="2593817" y="938689"/>
                </a:cubicBezTo>
                <a:cubicBezTo>
                  <a:pt x="2637098" y="1074142"/>
                  <a:pt x="2546161" y="1309836"/>
                  <a:pt x="2593817" y="1481042"/>
                </a:cubicBezTo>
                <a:cubicBezTo>
                  <a:pt x="2641473" y="1652248"/>
                  <a:pt x="2573270" y="1806207"/>
                  <a:pt x="2593817" y="2085975"/>
                </a:cubicBezTo>
                <a:cubicBezTo>
                  <a:pt x="2348861" y="2140250"/>
                  <a:pt x="2261341" y="2042532"/>
                  <a:pt x="2075054" y="2085975"/>
                </a:cubicBezTo>
                <a:cubicBezTo>
                  <a:pt x="1888767" y="2129418"/>
                  <a:pt x="1675844" y="2051783"/>
                  <a:pt x="1530352" y="2085975"/>
                </a:cubicBezTo>
                <a:cubicBezTo>
                  <a:pt x="1384860" y="2120167"/>
                  <a:pt x="1173998" y="2055055"/>
                  <a:pt x="1011589" y="2085975"/>
                </a:cubicBezTo>
                <a:cubicBezTo>
                  <a:pt x="849180" y="2116895"/>
                  <a:pt x="755188" y="2061599"/>
                  <a:pt x="518763" y="2085975"/>
                </a:cubicBezTo>
                <a:cubicBezTo>
                  <a:pt x="282338" y="2110351"/>
                  <a:pt x="249660" y="2068555"/>
                  <a:pt x="0" y="2085975"/>
                </a:cubicBezTo>
                <a:cubicBezTo>
                  <a:pt x="-37801" y="1981444"/>
                  <a:pt x="1616" y="1681845"/>
                  <a:pt x="0" y="1564481"/>
                </a:cubicBezTo>
                <a:cubicBezTo>
                  <a:pt x="-1616" y="1447117"/>
                  <a:pt x="31647" y="1272913"/>
                  <a:pt x="0" y="1001268"/>
                </a:cubicBezTo>
                <a:cubicBezTo>
                  <a:pt x="-31647" y="729623"/>
                  <a:pt x="24142" y="607599"/>
                  <a:pt x="0" y="479774"/>
                </a:cubicBezTo>
                <a:cubicBezTo>
                  <a:pt x="-24142" y="351949"/>
                  <a:pt x="29437" y="197954"/>
                  <a:pt x="0" y="0"/>
                </a:cubicBezTo>
                <a:close/>
              </a:path>
              <a:path w="2593817" h="2085975" stroke="0" extrusionOk="0">
                <a:moveTo>
                  <a:pt x="0" y="0"/>
                </a:moveTo>
                <a:cubicBezTo>
                  <a:pt x="181608" y="-3"/>
                  <a:pt x="301316" y="17471"/>
                  <a:pt x="440949" y="0"/>
                </a:cubicBezTo>
                <a:cubicBezTo>
                  <a:pt x="580582" y="-17471"/>
                  <a:pt x="826687" y="34860"/>
                  <a:pt x="959712" y="0"/>
                </a:cubicBezTo>
                <a:cubicBezTo>
                  <a:pt x="1092737" y="-34860"/>
                  <a:pt x="1348128" y="4641"/>
                  <a:pt x="1530352" y="0"/>
                </a:cubicBezTo>
                <a:cubicBezTo>
                  <a:pt x="1712576" y="-4641"/>
                  <a:pt x="1840101" y="37973"/>
                  <a:pt x="2049115" y="0"/>
                </a:cubicBezTo>
                <a:cubicBezTo>
                  <a:pt x="2258129" y="-37973"/>
                  <a:pt x="2480562" y="45982"/>
                  <a:pt x="2593817" y="0"/>
                </a:cubicBezTo>
                <a:cubicBezTo>
                  <a:pt x="2640778" y="234757"/>
                  <a:pt x="2577734" y="324290"/>
                  <a:pt x="2593817" y="542354"/>
                </a:cubicBezTo>
                <a:cubicBezTo>
                  <a:pt x="2609900" y="760418"/>
                  <a:pt x="2560529" y="881619"/>
                  <a:pt x="2593817" y="1063847"/>
                </a:cubicBezTo>
                <a:cubicBezTo>
                  <a:pt x="2627105" y="1246075"/>
                  <a:pt x="2571282" y="1431414"/>
                  <a:pt x="2593817" y="1606201"/>
                </a:cubicBezTo>
                <a:cubicBezTo>
                  <a:pt x="2616352" y="1780988"/>
                  <a:pt x="2576239" y="1951141"/>
                  <a:pt x="2593817" y="2085975"/>
                </a:cubicBezTo>
                <a:cubicBezTo>
                  <a:pt x="2349462" y="2120295"/>
                  <a:pt x="2171330" y="2071531"/>
                  <a:pt x="2049115" y="2085975"/>
                </a:cubicBezTo>
                <a:cubicBezTo>
                  <a:pt x="1926900" y="2100419"/>
                  <a:pt x="1713096" y="2053783"/>
                  <a:pt x="1608167" y="2085975"/>
                </a:cubicBezTo>
                <a:cubicBezTo>
                  <a:pt x="1503238" y="2118167"/>
                  <a:pt x="1282403" y="2030449"/>
                  <a:pt x="1141279" y="2085975"/>
                </a:cubicBezTo>
                <a:cubicBezTo>
                  <a:pt x="1000155" y="2141501"/>
                  <a:pt x="906445" y="2052710"/>
                  <a:pt x="674392" y="2085975"/>
                </a:cubicBezTo>
                <a:cubicBezTo>
                  <a:pt x="442339" y="2119240"/>
                  <a:pt x="233586" y="2009904"/>
                  <a:pt x="0" y="2085975"/>
                </a:cubicBezTo>
                <a:cubicBezTo>
                  <a:pt x="-5571" y="1880457"/>
                  <a:pt x="13830" y="1733200"/>
                  <a:pt x="0" y="1627061"/>
                </a:cubicBezTo>
                <a:cubicBezTo>
                  <a:pt x="-13830" y="1520922"/>
                  <a:pt x="2603" y="1267548"/>
                  <a:pt x="0" y="1105567"/>
                </a:cubicBezTo>
                <a:cubicBezTo>
                  <a:pt x="-2603" y="943586"/>
                  <a:pt x="35213" y="819722"/>
                  <a:pt x="0" y="646652"/>
                </a:cubicBezTo>
                <a:cubicBezTo>
                  <a:pt x="-35213" y="473583"/>
                  <a:pt x="28753" y="254633"/>
                  <a:pt x="0" y="0"/>
                </a:cubicBezTo>
                <a:close/>
              </a:path>
            </a:pathLst>
          </a:custGeom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44903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38DCE895-1BCB-45D1-8C21-3B5920DC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062" y="158465"/>
            <a:ext cx="6109877" cy="749187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cap="none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Aminoácidos esenciales</a:t>
            </a:r>
            <a:endParaRPr lang="es-MX" b="1" cap="none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8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4109B8C-0F9B-4B05-B027-0D708AB3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981" y="1217862"/>
            <a:ext cx="8518038" cy="3940242"/>
          </a:xfr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s-MX" sz="3300" b="1" dirty="0">
                <a:latin typeface="Arial" panose="020B0604020202020204" pitchFamily="34" charset="0"/>
                <a:cs typeface="Arial" panose="020B0604020202020204" pitchFamily="34" charset="0"/>
              </a:rPr>
              <a:t>VALIN</a:t>
            </a:r>
            <a:r>
              <a:rPr lang="es-MX" sz="3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s-MX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(Val, V)</a:t>
            </a:r>
            <a:endParaRPr lang="es-MX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24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Interviene en la formación y en la reparación del tejido muscular.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2400" cap="non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MX" sz="24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uede ser consumida para producir energía por los músculos durante la actividad física.</a:t>
            </a:r>
            <a:endParaRPr lang="es-MX" sz="24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24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Asimismo, la valina protege el sistema nervioso, ayuda al mantenimiento de la salud mental, favorece el sueño y además ayuda a mantener equilibrados los niveles de azúcar en sangre</a:t>
            </a: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5980085-6826-4261-B0CA-D8F42C4BF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8" r="25563"/>
          <a:stretch/>
        </p:blipFill>
        <p:spPr>
          <a:xfrm>
            <a:off x="10275996" y="3913084"/>
            <a:ext cx="1565753" cy="1977042"/>
          </a:xfrm>
          <a:custGeom>
            <a:avLst/>
            <a:gdLst>
              <a:gd name="connsiteX0" fmla="*/ 0 w 1565753"/>
              <a:gd name="connsiteY0" fmla="*/ 0 h 1977042"/>
              <a:gd name="connsiteX1" fmla="*/ 474945 w 1565753"/>
              <a:gd name="connsiteY1" fmla="*/ 0 h 1977042"/>
              <a:gd name="connsiteX2" fmla="*/ 1028178 w 1565753"/>
              <a:gd name="connsiteY2" fmla="*/ 0 h 1977042"/>
              <a:gd name="connsiteX3" fmla="*/ 1565753 w 1565753"/>
              <a:gd name="connsiteY3" fmla="*/ 0 h 1977042"/>
              <a:gd name="connsiteX4" fmla="*/ 1565753 w 1565753"/>
              <a:gd name="connsiteY4" fmla="*/ 474490 h 1977042"/>
              <a:gd name="connsiteX5" fmla="*/ 1565753 w 1565753"/>
              <a:gd name="connsiteY5" fmla="*/ 909439 h 1977042"/>
              <a:gd name="connsiteX6" fmla="*/ 1565753 w 1565753"/>
              <a:gd name="connsiteY6" fmla="*/ 1423470 h 1977042"/>
              <a:gd name="connsiteX7" fmla="*/ 1565753 w 1565753"/>
              <a:gd name="connsiteY7" fmla="*/ 1977042 h 1977042"/>
              <a:gd name="connsiteX8" fmla="*/ 1012520 w 1565753"/>
              <a:gd name="connsiteY8" fmla="*/ 1977042 h 1977042"/>
              <a:gd name="connsiteX9" fmla="*/ 537575 w 1565753"/>
              <a:gd name="connsiteY9" fmla="*/ 1977042 h 1977042"/>
              <a:gd name="connsiteX10" fmla="*/ 0 w 1565753"/>
              <a:gd name="connsiteY10" fmla="*/ 1977042 h 1977042"/>
              <a:gd name="connsiteX11" fmla="*/ 0 w 1565753"/>
              <a:gd name="connsiteY11" fmla="*/ 1482782 h 1977042"/>
              <a:gd name="connsiteX12" fmla="*/ 0 w 1565753"/>
              <a:gd name="connsiteY12" fmla="*/ 1008291 h 1977042"/>
              <a:gd name="connsiteX13" fmla="*/ 0 w 1565753"/>
              <a:gd name="connsiteY13" fmla="*/ 494261 h 1977042"/>
              <a:gd name="connsiteX14" fmla="*/ 0 w 1565753"/>
              <a:gd name="connsiteY14" fmla="*/ 0 h 197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5753" h="1977042" fill="none" extrusionOk="0">
                <a:moveTo>
                  <a:pt x="0" y="0"/>
                </a:moveTo>
                <a:cubicBezTo>
                  <a:pt x="201565" y="-13541"/>
                  <a:pt x="354532" y="31871"/>
                  <a:pt x="474945" y="0"/>
                </a:cubicBezTo>
                <a:cubicBezTo>
                  <a:pt x="595358" y="-31871"/>
                  <a:pt x="853956" y="34454"/>
                  <a:pt x="1028178" y="0"/>
                </a:cubicBezTo>
                <a:cubicBezTo>
                  <a:pt x="1202400" y="-34454"/>
                  <a:pt x="1394151" y="3417"/>
                  <a:pt x="1565753" y="0"/>
                </a:cubicBezTo>
                <a:cubicBezTo>
                  <a:pt x="1614655" y="180862"/>
                  <a:pt x="1534583" y="312384"/>
                  <a:pt x="1565753" y="474490"/>
                </a:cubicBezTo>
                <a:cubicBezTo>
                  <a:pt x="1596923" y="636596"/>
                  <a:pt x="1524883" y="743062"/>
                  <a:pt x="1565753" y="909439"/>
                </a:cubicBezTo>
                <a:cubicBezTo>
                  <a:pt x="1606623" y="1075816"/>
                  <a:pt x="1531953" y="1224236"/>
                  <a:pt x="1565753" y="1423470"/>
                </a:cubicBezTo>
                <a:cubicBezTo>
                  <a:pt x="1599553" y="1622704"/>
                  <a:pt x="1501999" y="1708081"/>
                  <a:pt x="1565753" y="1977042"/>
                </a:cubicBezTo>
                <a:cubicBezTo>
                  <a:pt x="1454223" y="2034330"/>
                  <a:pt x="1172512" y="1930522"/>
                  <a:pt x="1012520" y="1977042"/>
                </a:cubicBezTo>
                <a:cubicBezTo>
                  <a:pt x="852528" y="2023562"/>
                  <a:pt x="642332" y="1940322"/>
                  <a:pt x="537575" y="1977042"/>
                </a:cubicBezTo>
                <a:cubicBezTo>
                  <a:pt x="432818" y="2013762"/>
                  <a:pt x="171855" y="1971820"/>
                  <a:pt x="0" y="1977042"/>
                </a:cubicBezTo>
                <a:cubicBezTo>
                  <a:pt x="-32650" y="1807276"/>
                  <a:pt x="32404" y="1699213"/>
                  <a:pt x="0" y="1482782"/>
                </a:cubicBezTo>
                <a:cubicBezTo>
                  <a:pt x="-32404" y="1266351"/>
                  <a:pt x="712" y="1173639"/>
                  <a:pt x="0" y="1008291"/>
                </a:cubicBezTo>
                <a:cubicBezTo>
                  <a:pt x="-712" y="842943"/>
                  <a:pt x="55785" y="733205"/>
                  <a:pt x="0" y="494261"/>
                </a:cubicBezTo>
                <a:cubicBezTo>
                  <a:pt x="-55785" y="255317"/>
                  <a:pt x="1864" y="210440"/>
                  <a:pt x="0" y="0"/>
                </a:cubicBezTo>
                <a:close/>
              </a:path>
              <a:path w="1565753" h="1977042" stroke="0" extrusionOk="0">
                <a:moveTo>
                  <a:pt x="0" y="0"/>
                </a:moveTo>
                <a:cubicBezTo>
                  <a:pt x="192105" y="-23356"/>
                  <a:pt x="264431" y="5248"/>
                  <a:pt x="490603" y="0"/>
                </a:cubicBezTo>
                <a:cubicBezTo>
                  <a:pt x="716775" y="-5248"/>
                  <a:pt x="830042" y="8007"/>
                  <a:pt x="1012520" y="0"/>
                </a:cubicBezTo>
                <a:cubicBezTo>
                  <a:pt x="1194998" y="-8007"/>
                  <a:pt x="1301612" y="42608"/>
                  <a:pt x="1565753" y="0"/>
                </a:cubicBezTo>
                <a:cubicBezTo>
                  <a:pt x="1603667" y="137512"/>
                  <a:pt x="1531231" y="261237"/>
                  <a:pt x="1565753" y="514031"/>
                </a:cubicBezTo>
                <a:cubicBezTo>
                  <a:pt x="1600275" y="766825"/>
                  <a:pt x="1563397" y="778023"/>
                  <a:pt x="1565753" y="968751"/>
                </a:cubicBezTo>
                <a:cubicBezTo>
                  <a:pt x="1568109" y="1159479"/>
                  <a:pt x="1527281" y="1268674"/>
                  <a:pt x="1565753" y="1443241"/>
                </a:cubicBezTo>
                <a:cubicBezTo>
                  <a:pt x="1604225" y="1617808"/>
                  <a:pt x="1506219" y="1713910"/>
                  <a:pt x="1565753" y="1977042"/>
                </a:cubicBezTo>
                <a:cubicBezTo>
                  <a:pt x="1368366" y="1998969"/>
                  <a:pt x="1178145" y="1956781"/>
                  <a:pt x="1012520" y="1977042"/>
                </a:cubicBezTo>
                <a:cubicBezTo>
                  <a:pt x="846895" y="1997303"/>
                  <a:pt x="689498" y="1967540"/>
                  <a:pt x="474945" y="1977042"/>
                </a:cubicBezTo>
                <a:cubicBezTo>
                  <a:pt x="260393" y="1986544"/>
                  <a:pt x="210571" y="1956406"/>
                  <a:pt x="0" y="1977042"/>
                </a:cubicBezTo>
                <a:cubicBezTo>
                  <a:pt x="-6399" y="1840810"/>
                  <a:pt x="16322" y="1666946"/>
                  <a:pt x="0" y="1522322"/>
                </a:cubicBezTo>
                <a:cubicBezTo>
                  <a:pt x="-16322" y="1377698"/>
                  <a:pt x="29194" y="1246321"/>
                  <a:pt x="0" y="1008291"/>
                </a:cubicBezTo>
                <a:cubicBezTo>
                  <a:pt x="-29194" y="770261"/>
                  <a:pt x="6013" y="747250"/>
                  <a:pt x="0" y="553572"/>
                </a:cubicBezTo>
                <a:cubicBezTo>
                  <a:pt x="-6013" y="359894"/>
                  <a:pt x="33696" y="203852"/>
                  <a:pt x="0" y="0"/>
                </a:cubicBezTo>
                <a:close/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2075086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4346E99-2DEC-4BC0-98B1-9DB8FCC1C64B}"/>
              </a:ext>
            </a:extLst>
          </p:cNvPr>
          <p:cNvSpPr txBox="1"/>
          <p:nvPr/>
        </p:nvSpPr>
        <p:spPr>
          <a:xfrm>
            <a:off x="2101629" y="5382294"/>
            <a:ext cx="7580242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Fuentes alimenticias: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carnes, aves, pescados, lácteos, requesón y huevos, arroz integral, plátano, cacahuetes, cereales integrales, legumbres, levadura de cerveza, frutos rojos y chocolates.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96" y="937248"/>
            <a:ext cx="1398261" cy="262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38DCE895-1BCB-45D1-8C21-3B5920DC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062" y="158465"/>
            <a:ext cx="6109877" cy="749187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cap="none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Aminoácidos esenciales</a:t>
            </a:r>
            <a:endParaRPr lang="es-MX" b="1" cap="none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6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4109B8C-0F9B-4B05-B027-0D708AB3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562" y="3715397"/>
            <a:ext cx="4282847" cy="1439699"/>
          </a:xfr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800" b="1" cap="non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Fuentes alimenticias: </a:t>
            </a: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equesón, huevos, pescado,  pollo, conejo, pavo, cerdo y lentejas.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4346E99-2DEC-4BC0-98B1-9DB8FCC1C64B}"/>
              </a:ext>
            </a:extLst>
          </p:cNvPr>
          <p:cNvSpPr txBox="1"/>
          <p:nvPr/>
        </p:nvSpPr>
        <p:spPr>
          <a:xfrm>
            <a:off x="1244693" y="1341614"/>
            <a:ext cx="7528246" cy="2123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200" b="1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TREONINA </a:t>
            </a:r>
            <a:r>
              <a:rPr lang="es-MX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(Thr, T)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encuentra en altas concentraciones en el corazón, músculos, tracto intestinal y sistema nervioso central.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básico para la formación de colágeno y elastina.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 de sus funciones más importantes es la digestión y la inmunidad.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E4DA7EA-9A11-4AEA-BEA0-5293B9D05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5" t="9182" r="22784" b="7991"/>
          <a:stretch/>
        </p:blipFill>
        <p:spPr>
          <a:xfrm>
            <a:off x="10603552" y="3465272"/>
            <a:ext cx="1377864" cy="2116900"/>
          </a:xfrm>
          <a:custGeom>
            <a:avLst/>
            <a:gdLst>
              <a:gd name="connsiteX0" fmla="*/ 0 w 1377864"/>
              <a:gd name="connsiteY0" fmla="*/ 0 h 2116900"/>
              <a:gd name="connsiteX1" fmla="*/ 445509 w 1377864"/>
              <a:gd name="connsiteY1" fmla="*/ 0 h 2116900"/>
              <a:gd name="connsiteX2" fmla="*/ 877240 w 1377864"/>
              <a:gd name="connsiteY2" fmla="*/ 0 h 2116900"/>
              <a:gd name="connsiteX3" fmla="*/ 1377864 w 1377864"/>
              <a:gd name="connsiteY3" fmla="*/ 0 h 2116900"/>
              <a:gd name="connsiteX4" fmla="*/ 1377864 w 1377864"/>
              <a:gd name="connsiteY4" fmla="*/ 529225 h 2116900"/>
              <a:gd name="connsiteX5" fmla="*/ 1377864 w 1377864"/>
              <a:gd name="connsiteY5" fmla="*/ 1079619 h 2116900"/>
              <a:gd name="connsiteX6" fmla="*/ 1377864 w 1377864"/>
              <a:gd name="connsiteY6" fmla="*/ 1566506 h 2116900"/>
              <a:gd name="connsiteX7" fmla="*/ 1377864 w 1377864"/>
              <a:gd name="connsiteY7" fmla="*/ 2116900 h 2116900"/>
              <a:gd name="connsiteX8" fmla="*/ 946133 w 1377864"/>
              <a:gd name="connsiteY8" fmla="*/ 2116900 h 2116900"/>
              <a:gd name="connsiteX9" fmla="*/ 514403 w 1377864"/>
              <a:gd name="connsiteY9" fmla="*/ 2116900 h 2116900"/>
              <a:gd name="connsiteX10" fmla="*/ 0 w 1377864"/>
              <a:gd name="connsiteY10" fmla="*/ 2116900 h 2116900"/>
              <a:gd name="connsiteX11" fmla="*/ 0 w 1377864"/>
              <a:gd name="connsiteY11" fmla="*/ 1630013 h 2116900"/>
              <a:gd name="connsiteX12" fmla="*/ 0 w 1377864"/>
              <a:gd name="connsiteY12" fmla="*/ 1100788 h 2116900"/>
              <a:gd name="connsiteX13" fmla="*/ 0 w 1377864"/>
              <a:gd name="connsiteY13" fmla="*/ 635070 h 2116900"/>
              <a:gd name="connsiteX14" fmla="*/ 0 w 1377864"/>
              <a:gd name="connsiteY14" fmla="*/ 0 h 211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7864" h="2116900" fill="none" extrusionOk="0">
                <a:moveTo>
                  <a:pt x="0" y="0"/>
                </a:moveTo>
                <a:cubicBezTo>
                  <a:pt x="154993" y="-29550"/>
                  <a:pt x="356406" y="50373"/>
                  <a:pt x="445509" y="0"/>
                </a:cubicBezTo>
                <a:cubicBezTo>
                  <a:pt x="534612" y="-50373"/>
                  <a:pt x="673547" y="16722"/>
                  <a:pt x="877240" y="0"/>
                </a:cubicBezTo>
                <a:cubicBezTo>
                  <a:pt x="1080933" y="-16722"/>
                  <a:pt x="1147281" y="30535"/>
                  <a:pt x="1377864" y="0"/>
                </a:cubicBezTo>
                <a:cubicBezTo>
                  <a:pt x="1384378" y="119313"/>
                  <a:pt x="1333787" y="328904"/>
                  <a:pt x="1377864" y="529225"/>
                </a:cubicBezTo>
                <a:cubicBezTo>
                  <a:pt x="1421941" y="729546"/>
                  <a:pt x="1320864" y="908172"/>
                  <a:pt x="1377864" y="1079619"/>
                </a:cubicBezTo>
                <a:cubicBezTo>
                  <a:pt x="1434864" y="1251066"/>
                  <a:pt x="1373414" y="1420009"/>
                  <a:pt x="1377864" y="1566506"/>
                </a:cubicBezTo>
                <a:cubicBezTo>
                  <a:pt x="1382314" y="1713003"/>
                  <a:pt x="1339439" y="1938773"/>
                  <a:pt x="1377864" y="2116900"/>
                </a:cubicBezTo>
                <a:cubicBezTo>
                  <a:pt x="1243662" y="2135519"/>
                  <a:pt x="1121715" y="2065493"/>
                  <a:pt x="946133" y="2116900"/>
                </a:cubicBezTo>
                <a:cubicBezTo>
                  <a:pt x="770551" y="2168307"/>
                  <a:pt x="606981" y="2084852"/>
                  <a:pt x="514403" y="2116900"/>
                </a:cubicBezTo>
                <a:cubicBezTo>
                  <a:pt x="421825" y="2148948"/>
                  <a:pt x="119180" y="2102695"/>
                  <a:pt x="0" y="2116900"/>
                </a:cubicBezTo>
                <a:cubicBezTo>
                  <a:pt x="-4512" y="1968589"/>
                  <a:pt x="9015" y="1731204"/>
                  <a:pt x="0" y="1630013"/>
                </a:cubicBezTo>
                <a:cubicBezTo>
                  <a:pt x="-9015" y="1528822"/>
                  <a:pt x="52412" y="1242132"/>
                  <a:pt x="0" y="1100788"/>
                </a:cubicBezTo>
                <a:cubicBezTo>
                  <a:pt x="-52412" y="959445"/>
                  <a:pt x="52947" y="853579"/>
                  <a:pt x="0" y="635070"/>
                </a:cubicBezTo>
                <a:cubicBezTo>
                  <a:pt x="-52947" y="416561"/>
                  <a:pt x="33696" y="204783"/>
                  <a:pt x="0" y="0"/>
                </a:cubicBezTo>
                <a:close/>
              </a:path>
              <a:path w="1377864" h="2116900" stroke="0" extrusionOk="0">
                <a:moveTo>
                  <a:pt x="0" y="0"/>
                </a:moveTo>
                <a:cubicBezTo>
                  <a:pt x="164760" y="-33728"/>
                  <a:pt x="233513" y="24740"/>
                  <a:pt x="445509" y="0"/>
                </a:cubicBezTo>
                <a:cubicBezTo>
                  <a:pt x="657505" y="-24740"/>
                  <a:pt x="773330" y="21510"/>
                  <a:pt x="863461" y="0"/>
                </a:cubicBezTo>
                <a:cubicBezTo>
                  <a:pt x="953592" y="-21510"/>
                  <a:pt x="1272572" y="56217"/>
                  <a:pt x="1377864" y="0"/>
                </a:cubicBezTo>
                <a:cubicBezTo>
                  <a:pt x="1416534" y="191166"/>
                  <a:pt x="1372428" y="272205"/>
                  <a:pt x="1377864" y="508056"/>
                </a:cubicBezTo>
                <a:cubicBezTo>
                  <a:pt x="1383300" y="743907"/>
                  <a:pt x="1358408" y="847476"/>
                  <a:pt x="1377864" y="973774"/>
                </a:cubicBezTo>
                <a:cubicBezTo>
                  <a:pt x="1397320" y="1100072"/>
                  <a:pt x="1317256" y="1404334"/>
                  <a:pt x="1377864" y="1524168"/>
                </a:cubicBezTo>
                <a:cubicBezTo>
                  <a:pt x="1438472" y="1644002"/>
                  <a:pt x="1310293" y="1866867"/>
                  <a:pt x="1377864" y="2116900"/>
                </a:cubicBezTo>
                <a:cubicBezTo>
                  <a:pt x="1213917" y="2168253"/>
                  <a:pt x="1087058" y="2103745"/>
                  <a:pt x="904797" y="2116900"/>
                </a:cubicBezTo>
                <a:cubicBezTo>
                  <a:pt x="722536" y="2130055"/>
                  <a:pt x="641326" y="2068269"/>
                  <a:pt x="486845" y="2116900"/>
                </a:cubicBezTo>
                <a:cubicBezTo>
                  <a:pt x="332364" y="2165531"/>
                  <a:pt x="136831" y="2071105"/>
                  <a:pt x="0" y="2116900"/>
                </a:cubicBezTo>
                <a:cubicBezTo>
                  <a:pt x="-34544" y="1987801"/>
                  <a:pt x="3044" y="1830378"/>
                  <a:pt x="0" y="1630013"/>
                </a:cubicBezTo>
                <a:cubicBezTo>
                  <a:pt x="-3044" y="1429648"/>
                  <a:pt x="51237" y="1365012"/>
                  <a:pt x="0" y="1143126"/>
                </a:cubicBezTo>
                <a:cubicBezTo>
                  <a:pt x="-51237" y="921240"/>
                  <a:pt x="20727" y="865298"/>
                  <a:pt x="0" y="592732"/>
                </a:cubicBezTo>
                <a:cubicBezTo>
                  <a:pt x="-20727" y="320166"/>
                  <a:pt x="60191" y="226351"/>
                  <a:pt x="0" y="0"/>
                </a:cubicBezTo>
                <a:close/>
              </a:path>
            </a:pathLst>
          </a:custGeom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04560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41" y="1034144"/>
            <a:ext cx="2226023" cy="2226023"/>
          </a:xfrm>
          <a:custGeom>
            <a:avLst/>
            <a:gdLst>
              <a:gd name="connsiteX0" fmla="*/ 0 w 2226023"/>
              <a:gd name="connsiteY0" fmla="*/ 0 h 2226023"/>
              <a:gd name="connsiteX1" fmla="*/ 534246 w 2226023"/>
              <a:gd name="connsiteY1" fmla="*/ 0 h 2226023"/>
              <a:gd name="connsiteX2" fmla="*/ 1090751 w 2226023"/>
              <a:gd name="connsiteY2" fmla="*/ 0 h 2226023"/>
              <a:gd name="connsiteX3" fmla="*/ 1647257 w 2226023"/>
              <a:gd name="connsiteY3" fmla="*/ 0 h 2226023"/>
              <a:gd name="connsiteX4" fmla="*/ 2226023 w 2226023"/>
              <a:gd name="connsiteY4" fmla="*/ 0 h 2226023"/>
              <a:gd name="connsiteX5" fmla="*/ 2226023 w 2226023"/>
              <a:gd name="connsiteY5" fmla="*/ 534246 h 2226023"/>
              <a:gd name="connsiteX6" fmla="*/ 2226023 w 2226023"/>
              <a:gd name="connsiteY6" fmla="*/ 1046231 h 2226023"/>
              <a:gd name="connsiteX7" fmla="*/ 2226023 w 2226023"/>
              <a:gd name="connsiteY7" fmla="*/ 1624997 h 2226023"/>
              <a:gd name="connsiteX8" fmla="*/ 2226023 w 2226023"/>
              <a:gd name="connsiteY8" fmla="*/ 2226023 h 2226023"/>
              <a:gd name="connsiteX9" fmla="*/ 1714038 w 2226023"/>
              <a:gd name="connsiteY9" fmla="*/ 2226023 h 2226023"/>
              <a:gd name="connsiteX10" fmla="*/ 1202052 w 2226023"/>
              <a:gd name="connsiteY10" fmla="*/ 2226023 h 2226023"/>
              <a:gd name="connsiteX11" fmla="*/ 690067 w 2226023"/>
              <a:gd name="connsiteY11" fmla="*/ 2226023 h 2226023"/>
              <a:gd name="connsiteX12" fmla="*/ 0 w 2226023"/>
              <a:gd name="connsiteY12" fmla="*/ 2226023 h 2226023"/>
              <a:gd name="connsiteX13" fmla="*/ 0 w 2226023"/>
              <a:gd name="connsiteY13" fmla="*/ 1691777 h 2226023"/>
              <a:gd name="connsiteX14" fmla="*/ 0 w 2226023"/>
              <a:gd name="connsiteY14" fmla="*/ 1179792 h 2226023"/>
              <a:gd name="connsiteX15" fmla="*/ 0 w 2226023"/>
              <a:gd name="connsiteY15" fmla="*/ 690067 h 2226023"/>
              <a:gd name="connsiteX16" fmla="*/ 0 w 2226023"/>
              <a:gd name="connsiteY16" fmla="*/ 0 h 222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26023" h="2226023" fill="none" extrusionOk="0">
                <a:moveTo>
                  <a:pt x="0" y="0"/>
                </a:moveTo>
                <a:cubicBezTo>
                  <a:pt x="219678" y="-12955"/>
                  <a:pt x="416744" y="56546"/>
                  <a:pt x="534246" y="0"/>
                </a:cubicBezTo>
                <a:cubicBezTo>
                  <a:pt x="651748" y="-56546"/>
                  <a:pt x="923757" y="32272"/>
                  <a:pt x="1090751" y="0"/>
                </a:cubicBezTo>
                <a:cubicBezTo>
                  <a:pt x="1257746" y="-32272"/>
                  <a:pt x="1498832" y="62633"/>
                  <a:pt x="1647257" y="0"/>
                </a:cubicBezTo>
                <a:cubicBezTo>
                  <a:pt x="1795682" y="-62633"/>
                  <a:pt x="2004052" y="37437"/>
                  <a:pt x="2226023" y="0"/>
                </a:cubicBezTo>
                <a:cubicBezTo>
                  <a:pt x="2265640" y="161403"/>
                  <a:pt x="2204688" y="272256"/>
                  <a:pt x="2226023" y="534246"/>
                </a:cubicBezTo>
                <a:cubicBezTo>
                  <a:pt x="2247358" y="796236"/>
                  <a:pt x="2222808" y="800079"/>
                  <a:pt x="2226023" y="1046231"/>
                </a:cubicBezTo>
                <a:cubicBezTo>
                  <a:pt x="2229238" y="1292383"/>
                  <a:pt x="2187250" y="1416741"/>
                  <a:pt x="2226023" y="1624997"/>
                </a:cubicBezTo>
                <a:cubicBezTo>
                  <a:pt x="2264796" y="1833253"/>
                  <a:pt x="2156934" y="1985650"/>
                  <a:pt x="2226023" y="2226023"/>
                </a:cubicBezTo>
                <a:cubicBezTo>
                  <a:pt x="2079109" y="2265743"/>
                  <a:pt x="1860528" y="2193692"/>
                  <a:pt x="1714038" y="2226023"/>
                </a:cubicBezTo>
                <a:cubicBezTo>
                  <a:pt x="1567549" y="2258354"/>
                  <a:pt x="1414719" y="2192455"/>
                  <a:pt x="1202052" y="2226023"/>
                </a:cubicBezTo>
                <a:cubicBezTo>
                  <a:pt x="989385" y="2259591"/>
                  <a:pt x="853945" y="2172598"/>
                  <a:pt x="690067" y="2226023"/>
                </a:cubicBezTo>
                <a:cubicBezTo>
                  <a:pt x="526190" y="2279448"/>
                  <a:pt x="292671" y="2214127"/>
                  <a:pt x="0" y="2226023"/>
                </a:cubicBezTo>
                <a:cubicBezTo>
                  <a:pt x="-22631" y="1996155"/>
                  <a:pt x="19997" y="1938877"/>
                  <a:pt x="0" y="1691777"/>
                </a:cubicBezTo>
                <a:cubicBezTo>
                  <a:pt x="-19997" y="1444677"/>
                  <a:pt x="22972" y="1367219"/>
                  <a:pt x="0" y="1179792"/>
                </a:cubicBezTo>
                <a:cubicBezTo>
                  <a:pt x="-22972" y="992365"/>
                  <a:pt x="4348" y="801873"/>
                  <a:pt x="0" y="690067"/>
                </a:cubicBezTo>
                <a:cubicBezTo>
                  <a:pt x="-4348" y="578261"/>
                  <a:pt x="5133" y="247983"/>
                  <a:pt x="0" y="0"/>
                </a:cubicBezTo>
                <a:close/>
              </a:path>
              <a:path w="2226023" h="2226023" stroke="0" extrusionOk="0">
                <a:moveTo>
                  <a:pt x="0" y="0"/>
                </a:moveTo>
                <a:cubicBezTo>
                  <a:pt x="184514" y="-55932"/>
                  <a:pt x="412648" y="17236"/>
                  <a:pt x="534246" y="0"/>
                </a:cubicBezTo>
                <a:cubicBezTo>
                  <a:pt x="655844" y="-17236"/>
                  <a:pt x="811740" y="32598"/>
                  <a:pt x="1023971" y="0"/>
                </a:cubicBezTo>
                <a:cubicBezTo>
                  <a:pt x="1236202" y="-32598"/>
                  <a:pt x="1403712" y="29682"/>
                  <a:pt x="1535956" y="0"/>
                </a:cubicBezTo>
                <a:cubicBezTo>
                  <a:pt x="1668200" y="-29682"/>
                  <a:pt x="1884255" y="23656"/>
                  <a:pt x="2226023" y="0"/>
                </a:cubicBezTo>
                <a:cubicBezTo>
                  <a:pt x="2289292" y="195476"/>
                  <a:pt x="2175951" y="364022"/>
                  <a:pt x="2226023" y="556506"/>
                </a:cubicBezTo>
                <a:cubicBezTo>
                  <a:pt x="2276095" y="748990"/>
                  <a:pt x="2215820" y="871876"/>
                  <a:pt x="2226023" y="1135272"/>
                </a:cubicBezTo>
                <a:cubicBezTo>
                  <a:pt x="2236226" y="1398668"/>
                  <a:pt x="2217654" y="1495566"/>
                  <a:pt x="2226023" y="1624997"/>
                </a:cubicBezTo>
                <a:cubicBezTo>
                  <a:pt x="2234392" y="1754429"/>
                  <a:pt x="2225330" y="2024294"/>
                  <a:pt x="2226023" y="2226023"/>
                </a:cubicBezTo>
                <a:cubicBezTo>
                  <a:pt x="2080093" y="2235565"/>
                  <a:pt x="1930366" y="2178919"/>
                  <a:pt x="1669517" y="2226023"/>
                </a:cubicBezTo>
                <a:cubicBezTo>
                  <a:pt x="1408668" y="2273127"/>
                  <a:pt x="1372075" y="2221364"/>
                  <a:pt x="1179792" y="2226023"/>
                </a:cubicBezTo>
                <a:cubicBezTo>
                  <a:pt x="987510" y="2230682"/>
                  <a:pt x="810077" y="2174457"/>
                  <a:pt x="667807" y="2226023"/>
                </a:cubicBezTo>
                <a:cubicBezTo>
                  <a:pt x="525537" y="2277589"/>
                  <a:pt x="172810" y="2152215"/>
                  <a:pt x="0" y="2226023"/>
                </a:cubicBezTo>
                <a:cubicBezTo>
                  <a:pt x="-48883" y="1986497"/>
                  <a:pt x="25822" y="1893393"/>
                  <a:pt x="0" y="1691777"/>
                </a:cubicBezTo>
                <a:cubicBezTo>
                  <a:pt x="-25822" y="1490161"/>
                  <a:pt x="1004" y="1424550"/>
                  <a:pt x="0" y="1157532"/>
                </a:cubicBezTo>
                <a:cubicBezTo>
                  <a:pt x="-1004" y="890515"/>
                  <a:pt x="55986" y="832446"/>
                  <a:pt x="0" y="623286"/>
                </a:cubicBezTo>
                <a:cubicBezTo>
                  <a:pt x="-55986" y="414126"/>
                  <a:pt x="7376" y="157283"/>
                  <a:pt x="0" y="0"/>
                </a:cubicBezTo>
                <a:close/>
              </a:path>
            </a:pathLst>
          </a:custGeom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045609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ítulo 2">
            <a:extLst>
              <a:ext uri="{FF2B5EF4-FFF2-40B4-BE49-F238E27FC236}">
                <a16:creationId xmlns="" xmlns:a16="http://schemas.microsoft.com/office/drawing/2014/main" id="{A5D5788E-741F-40DC-9047-6DF241D5D076}"/>
              </a:ext>
            </a:extLst>
          </p:cNvPr>
          <p:cNvSpPr txBox="1">
            <a:spLocks/>
          </p:cNvSpPr>
          <p:nvPr/>
        </p:nvSpPr>
        <p:spPr>
          <a:xfrm>
            <a:off x="755373" y="5516386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Colágeno.-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proteína que es un componente básico de los huesos, tendones, ligamentos, cartílagos y piel.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Elastina.-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proteína que proporciona elasticidad a los tejidos tales como las arterias, los pulmones, los tendones, la piel, y los ligamentos. </a:t>
            </a:r>
            <a:endParaRPr lang="es-MX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38DCE895-1BCB-45D1-8C21-3B5920DC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062" y="158465"/>
            <a:ext cx="6109877" cy="749187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cap="none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Aminoácidos esenciales</a:t>
            </a:r>
            <a:endParaRPr lang="es-MX" b="1" cap="none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72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97A20D9-F69C-4081-81F1-2DBBA1DE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376" y="971040"/>
            <a:ext cx="1814406" cy="2985993"/>
          </a:xfrm>
          <a:custGeom>
            <a:avLst/>
            <a:gdLst>
              <a:gd name="connsiteX0" fmla="*/ 0 w 1814406"/>
              <a:gd name="connsiteY0" fmla="*/ 0 h 2985993"/>
              <a:gd name="connsiteX1" fmla="*/ 471746 w 1814406"/>
              <a:gd name="connsiteY1" fmla="*/ 0 h 2985993"/>
              <a:gd name="connsiteX2" fmla="*/ 870915 w 1814406"/>
              <a:gd name="connsiteY2" fmla="*/ 0 h 2985993"/>
              <a:gd name="connsiteX3" fmla="*/ 1324516 w 1814406"/>
              <a:gd name="connsiteY3" fmla="*/ 0 h 2985993"/>
              <a:gd name="connsiteX4" fmla="*/ 1814406 w 1814406"/>
              <a:gd name="connsiteY4" fmla="*/ 0 h 2985993"/>
              <a:gd name="connsiteX5" fmla="*/ 1814406 w 1814406"/>
              <a:gd name="connsiteY5" fmla="*/ 537479 h 2985993"/>
              <a:gd name="connsiteX6" fmla="*/ 1814406 w 1814406"/>
              <a:gd name="connsiteY6" fmla="*/ 1134677 h 2985993"/>
              <a:gd name="connsiteX7" fmla="*/ 1814406 w 1814406"/>
              <a:gd name="connsiteY7" fmla="*/ 1791596 h 2985993"/>
              <a:gd name="connsiteX8" fmla="*/ 1814406 w 1814406"/>
              <a:gd name="connsiteY8" fmla="*/ 2388794 h 2985993"/>
              <a:gd name="connsiteX9" fmla="*/ 1814406 w 1814406"/>
              <a:gd name="connsiteY9" fmla="*/ 2985993 h 2985993"/>
              <a:gd name="connsiteX10" fmla="*/ 1342660 w 1814406"/>
              <a:gd name="connsiteY10" fmla="*/ 2985993 h 2985993"/>
              <a:gd name="connsiteX11" fmla="*/ 925347 w 1814406"/>
              <a:gd name="connsiteY11" fmla="*/ 2985993 h 2985993"/>
              <a:gd name="connsiteX12" fmla="*/ 471746 w 1814406"/>
              <a:gd name="connsiteY12" fmla="*/ 2985993 h 2985993"/>
              <a:gd name="connsiteX13" fmla="*/ 0 w 1814406"/>
              <a:gd name="connsiteY13" fmla="*/ 2985993 h 2985993"/>
              <a:gd name="connsiteX14" fmla="*/ 0 w 1814406"/>
              <a:gd name="connsiteY14" fmla="*/ 2388794 h 2985993"/>
              <a:gd name="connsiteX15" fmla="*/ 0 w 1814406"/>
              <a:gd name="connsiteY15" fmla="*/ 1761736 h 2985993"/>
              <a:gd name="connsiteX16" fmla="*/ 0 w 1814406"/>
              <a:gd name="connsiteY16" fmla="*/ 1224257 h 2985993"/>
              <a:gd name="connsiteX17" fmla="*/ 0 w 1814406"/>
              <a:gd name="connsiteY17" fmla="*/ 656918 h 2985993"/>
              <a:gd name="connsiteX18" fmla="*/ 0 w 1814406"/>
              <a:gd name="connsiteY18" fmla="*/ 0 h 298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14406" h="2985993" fill="none" extrusionOk="0">
                <a:moveTo>
                  <a:pt x="0" y="0"/>
                </a:moveTo>
                <a:cubicBezTo>
                  <a:pt x="138949" y="-52295"/>
                  <a:pt x="327950" y="53498"/>
                  <a:pt x="471746" y="0"/>
                </a:cubicBezTo>
                <a:cubicBezTo>
                  <a:pt x="615542" y="-53498"/>
                  <a:pt x="740185" y="9090"/>
                  <a:pt x="870915" y="0"/>
                </a:cubicBezTo>
                <a:cubicBezTo>
                  <a:pt x="1001645" y="-9090"/>
                  <a:pt x="1143889" y="21603"/>
                  <a:pt x="1324516" y="0"/>
                </a:cubicBezTo>
                <a:cubicBezTo>
                  <a:pt x="1505143" y="-21603"/>
                  <a:pt x="1598422" y="1527"/>
                  <a:pt x="1814406" y="0"/>
                </a:cubicBezTo>
                <a:cubicBezTo>
                  <a:pt x="1820862" y="213373"/>
                  <a:pt x="1769168" y="399208"/>
                  <a:pt x="1814406" y="537479"/>
                </a:cubicBezTo>
                <a:cubicBezTo>
                  <a:pt x="1859644" y="675750"/>
                  <a:pt x="1791045" y="1007533"/>
                  <a:pt x="1814406" y="1134677"/>
                </a:cubicBezTo>
                <a:cubicBezTo>
                  <a:pt x="1837767" y="1261821"/>
                  <a:pt x="1795485" y="1599041"/>
                  <a:pt x="1814406" y="1791596"/>
                </a:cubicBezTo>
                <a:cubicBezTo>
                  <a:pt x="1833327" y="1984151"/>
                  <a:pt x="1769211" y="2159574"/>
                  <a:pt x="1814406" y="2388794"/>
                </a:cubicBezTo>
                <a:cubicBezTo>
                  <a:pt x="1859601" y="2618014"/>
                  <a:pt x="1803137" y="2839057"/>
                  <a:pt x="1814406" y="2985993"/>
                </a:cubicBezTo>
                <a:cubicBezTo>
                  <a:pt x="1685314" y="3027939"/>
                  <a:pt x="1482362" y="2941796"/>
                  <a:pt x="1342660" y="2985993"/>
                </a:cubicBezTo>
                <a:cubicBezTo>
                  <a:pt x="1202958" y="3030190"/>
                  <a:pt x="1092095" y="2950795"/>
                  <a:pt x="925347" y="2985993"/>
                </a:cubicBezTo>
                <a:cubicBezTo>
                  <a:pt x="758599" y="3021191"/>
                  <a:pt x="689093" y="2949727"/>
                  <a:pt x="471746" y="2985993"/>
                </a:cubicBezTo>
                <a:cubicBezTo>
                  <a:pt x="254399" y="3022259"/>
                  <a:pt x="139076" y="2944857"/>
                  <a:pt x="0" y="2985993"/>
                </a:cubicBezTo>
                <a:cubicBezTo>
                  <a:pt x="-34721" y="2766590"/>
                  <a:pt x="8105" y="2593173"/>
                  <a:pt x="0" y="2388794"/>
                </a:cubicBezTo>
                <a:cubicBezTo>
                  <a:pt x="-8105" y="2184415"/>
                  <a:pt x="42079" y="1897552"/>
                  <a:pt x="0" y="1761736"/>
                </a:cubicBezTo>
                <a:cubicBezTo>
                  <a:pt x="-42079" y="1625920"/>
                  <a:pt x="45037" y="1399841"/>
                  <a:pt x="0" y="1224257"/>
                </a:cubicBezTo>
                <a:cubicBezTo>
                  <a:pt x="-45037" y="1048673"/>
                  <a:pt x="29692" y="794313"/>
                  <a:pt x="0" y="656918"/>
                </a:cubicBezTo>
                <a:cubicBezTo>
                  <a:pt x="-29692" y="519523"/>
                  <a:pt x="61208" y="246062"/>
                  <a:pt x="0" y="0"/>
                </a:cubicBezTo>
                <a:close/>
              </a:path>
              <a:path w="1814406" h="2985993" stroke="0" extrusionOk="0">
                <a:moveTo>
                  <a:pt x="0" y="0"/>
                </a:moveTo>
                <a:cubicBezTo>
                  <a:pt x="105909" y="-49078"/>
                  <a:pt x="275422" y="29778"/>
                  <a:pt x="453602" y="0"/>
                </a:cubicBezTo>
                <a:cubicBezTo>
                  <a:pt x="631782" y="-29778"/>
                  <a:pt x="755345" y="27181"/>
                  <a:pt x="907203" y="0"/>
                </a:cubicBezTo>
                <a:cubicBezTo>
                  <a:pt x="1059061" y="-27181"/>
                  <a:pt x="1196771" y="11362"/>
                  <a:pt x="1306372" y="0"/>
                </a:cubicBezTo>
                <a:cubicBezTo>
                  <a:pt x="1415973" y="-11362"/>
                  <a:pt x="1614095" y="11227"/>
                  <a:pt x="1814406" y="0"/>
                </a:cubicBezTo>
                <a:cubicBezTo>
                  <a:pt x="1850842" y="232055"/>
                  <a:pt x="1783906" y="476898"/>
                  <a:pt x="1814406" y="597199"/>
                </a:cubicBezTo>
                <a:cubicBezTo>
                  <a:pt x="1844906" y="717500"/>
                  <a:pt x="1788435" y="998040"/>
                  <a:pt x="1814406" y="1164537"/>
                </a:cubicBezTo>
                <a:cubicBezTo>
                  <a:pt x="1840377" y="1331034"/>
                  <a:pt x="1748029" y="1592783"/>
                  <a:pt x="1814406" y="1791596"/>
                </a:cubicBezTo>
                <a:cubicBezTo>
                  <a:pt x="1880783" y="1990409"/>
                  <a:pt x="1782464" y="2098356"/>
                  <a:pt x="1814406" y="2329075"/>
                </a:cubicBezTo>
                <a:cubicBezTo>
                  <a:pt x="1846348" y="2559794"/>
                  <a:pt x="1805662" y="2714972"/>
                  <a:pt x="1814406" y="2985993"/>
                </a:cubicBezTo>
                <a:cubicBezTo>
                  <a:pt x="1645144" y="3033195"/>
                  <a:pt x="1554547" y="2947740"/>
                  <a:pt x="1415237" y="2985993"/>
                </a:cubicBezTo>
                <a:cubicBezTo>
                  <a:pt x="1275927" y="3024246"/>
                  <a:pt x="1163632" y="2948365"/>
                  <a:pt x="925347" y="2985993"/>
                </a:cubicBezTo>
                <a:cubicBezTo>
                  <a:pt x="687062" y="3023621"/>
                  <a:pt x="565182" y="2952263"/>
                  <a:pt x="435457" y="2985993"/>
                </a:cubicBezTo>
                <a:cubicBezTo>
                  <a:pt x="305732" y="3019723"/>
                  <a:pt x="157932" y="2950857"/>
                  <a:pt x="0" y="2985993"/>
                </a:cubicBezTo>
                <a:cubicBezTo>
                  <a:pt x="-53527" y="2741441"/>
                  <a:pt x="57799" y="2622282"/>
                  <a:pt x="0" y="2358934"/>
                </a:cubicBezTo>
                <a:cubicBezTo>
                  <a:pt x="-57799" y="2095586"/>
                  <a:pt x="58617" y="1860763"/>
                  <a:pt x="0" y="1731876"/>
                </a:cubicBezTo>
                <a:cubicBezTo>
                  <a:pt x="-58617" y="1602989"/>
                  <a:pt x="35405" y="1366916"/>
                  <a:pt x="0" y="1224257"/>
                </a:cubicBezTo>
                <a:cubicBezTo>
                  <a:pt x="-35405" y="1081598"/>
                  <a:pt x="52215" y="861691"/>
                  <a:pt x="0" y="686778"/>
                </a:cubicBezTo>
                <a:cubicBezTo>
                  <a:pt x="-52215" y="511865"/>
                  <a:pt x="42081" y="268092"/>
                  <a:pt x="0" y="0"/>
                </a:cubicBez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6882949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25" y="1118980"/>
            <a:ext cx="8213405" cy="46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adroTexto 4">
            <a:extLst>
              <a:ext uri="{FF2B5EF4-FFF2-40B4-BE49-F238E27FC236}">
                <a16:creationId xmlns="" xmlns:a16="http://schemas.microsoft.com/office/drawing/2014/main" id="{36618A60-87BC-45F2-9692-8EC57959360B}"/>
              </a:ext>
            </a:extLst>
          </p:cNvPr>
          <p:cNvSpPr txBox="1"/>
          <p:nvPr/>
        </p:nvSpPr>
        <p:spPr>
          <a:xfrm>
            <a:off x="2104730" y="5398115"/>
            <a:ext cx="4933348" cy="12777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/>
              <a:t> 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Fuentes alimenticias: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carne, pescado, huevos y productos lácteos, soja, judías, germen de trigo, mariscos, champiñones o cítricos</a:t>
            </a:r>
          </a:p>
        </p:txBody>
      </p:sp>
      <p:pic>
        <p:nvPicPr>
          <p:cNvPr id="16386" name="Picture 2" descr="Dolor e Inflamación muscular ▷ eFISIO.es Fisioterapia Madrid">
            <a:extLst>
              <a:ext uri="{FF2B5EF4-FFF2-40B4-BE49-F238E27FC236}">
                <a16:creationId xmlns="" xmlns:a16="http://schemas.microsoft.com/office/drawing/2014/main" id="{6CFF3C51-5ABD-4C18-92D4-CE0497BC6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61" y="5513577"/>
            <a:ext cx="3676650" cy="1238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349" y="65022"/>
            <a:ext cx="611481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D39696F-EDA1-4A3B-B21E-51F599736D05}"/>
              </a:ext>
            </a:extLst>
          </p:cNvPr>
          <p:cNvSpPr/>
          <p:nvPr/>
        </p:nvSpPr>
        <p:spPr>
          <a:xfrm>
            <a:off x="1932046" y="1872219"/>
            <a:ext cx="8908605" cy="31393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Importancia de</a:t>
            </a:r>
          </a:p>
          <a:p>
            <a:pPr algn="ctr"/>
            <a:r>
              <a:rPr lang="es-MX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AMINOÁCIDOS </a:t>
            </a:r>
          </a:p>
          <a:p>
            <a:pPr algn="ctr"/>
            <a:r>
              <a:rPr lang="es-MX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 Esenciales</a:t>
            </a:r>
            <a:endParaRPr lang="es-MX" sz="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95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317CC9-6B34-41D1-8A08-A99E8498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50" y="193183"/>
            <a:ext cx="4632950" cy="837127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AMINOÁCIDOS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1F2705F-ACA7-403D-8EF6-00B7A0F82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558" y="1597741"/>
            <a:ext cx="6639723" cy="2695804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s-ES" sz="2800" b="1" dirty="0">
                <a:solidFill>
                  <a:schemeClr val="tx1"/>
                </a:solidFill>
              </a:rPr>
              <a:t>Un aminoácido es una molécula orgánica con un </a:t>
            </a:r>
            <a:r>
              <a:rPr lang="es-ES" sz="2800" b="1" dirty="0">
                <a:solidFill>
                  <a:srgbClr val="00B050"/>
                </a:solidFill>
              </a:rPr>
              <a:t>grupo amino (-NH</a:t>
            </a:r>
            <a:r>
              <a:rPr lang="es-ES" sz="2800" b="1" baseline="-25000" dirty="0">
                <a:solidFill>
                  <a:srgbClr val="00B050"/>
                </a:solidFill>
              </a:rPr>
              <a:t>2</a:t>
            </a:r>
            <a:r>
              <a:rPr lang="es-ES" sz="2800" b="1" dirty="0">
                <a:solidFill>
                  <a:srgbClr val="00B050"/>
                </a:solidFill>
              </a:rPr>
              <a:t>) </a:t>
            </a:r>
            <a:r>
              <a:rPr lang="es-ES" sz="2800" b="1" dirty="0">
                <a:solidFill>
                  <a:schemeClr val="tx1"/>
                </a:solidFill>
              </a:rPr>
              <a:t>y un </a:t>
            </a:r>
            <a:r>
              <a:rPr lang="es-ES" sz="2800" b="1" dirty="0">
                <a:solidFill>
                  <a:srgbClr val="FF0000"/>
                </a:solidFill>
              </a:rPr>
              <a:t>ácido carboxílico (-COOH). </a:t>
            </a:r>
            <a:r>
              <a:rPr lang="es-ES" sz="2800" b="1" dirty="0">
                <a:solidFill>
                  <a:schemeClr val="tx1"/>
                </a:solidFill>
              </a:rPr>
              <a:t>Los aminoácidos más frecuentes y de mayor interés son aquellos que forman parte de las proteínas. </a:t>
            </a:r>
            <a:endParaRPr lang="es-MX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4 Imagen" descr="AA-structure.png">
            <a:hlinkClick r:id="rId2"/>
            <a:extLst>
              <a:ext uri="{FF2B5EF4-FFF2-40B4-BE49-F238E27FC236}">
                <a16:creationId xmlns="" xmlns:a16="http://schemas.microsoft.com/office/drawing/2014/main" id="{ED032081-AC43-41E3-93AA-1CBF0DB7FF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48" y="4546243"/>
            <a:ext cx="4653206" cy="20701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0844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F7B85A7-22E1-4094-9898-83D484DBC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7" y="3193489"/>
            <a:ext cx="4748004" cy="3424107"/>
          </a:xfrm>
        </p:spPr>
        <p:txBody>
          <a:bodyPr/>
          <a:lstStyle/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6E63E3A-3F7E-4AFA-835C-75072F0BB139}"/>
              </a:ext>
            </a:extLst>
          </p:cNvPr>
          <p:cNvSpPr txBox="1">
            <a:spLocks/>
          </p:cNvSpPr>
          <p:nvPr/>
        </p:nvSpPr>
        <p:spPr>
          <a:xfrm>
            <a:off x="3040748" y="88871"/>
            <a:ext cx="6109877" cy="74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cap="none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Aminoácidos NO esenciales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3B5367E-7514-4B58-873E-A5E87E464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298" y="1285875"/>
            <a:ext cx="2143125" cy="2143125"/>
          </a:xfrm>
          <a:custGeom>
            <a:avLst/>
            <a:gdLst>
              <a:gd name="connsiteX0" fmla="*/ 0 w 2143125"/>
              <a:gd name="connsiteY0" fmla="*/ 0 h 2143125"/>
              <a:gd name="connsiteX1" fmla="*/ 578644 w 2143125"/>
              <a:gd name="connsiteY1" fmla="*/ 0 h 2143125"/>
              <a:gd name="connsiteX2" fmla="*/ 1092994 w 2143125"/>
              <a:gd name="connsiteY2" fmla="*/ 0 h 2143125"/>
              <a:gd name="connsiteX3" fmla="*/ 1671638 w 2143125"/>
              <a:gd name="connsiteY3" fmla="*/ 0 h 2143125"/>
              <a:gd name="connsiteX4" fmla="*/ 2143125 w 2143125"/>
              <a:gd name="connsiteY4" fmla="*/ 0 h 2143125"/>
              <a:gd name="connsiteX5" fmla="*/ 2143125 w 2143125"/>
              <a:gd name="connsiteY5" fmla="*/ 535781 h 2143125"/>
              <a:gd name="connsiteX6" fmla="*/ 2143125 w 2143125"/>
              <a:gd name="connsiteY6" fmla="*/ 1114425 h 2143125"/>
              <a:gd name="connsiteX7" fmla="*/ 2143125 w 2143125"/>
              <a:gd name="connsiteY7" fmla="*/ 1585913 h 2143125"/>
              <a:gd name="connsiteX8" fmla="*/ 2143125 w 2143125"/>
              <a:gd name="connsiteY8" fmla="*/ 2143125 h 2143125"/>
              <a:gd name="connsiteX9" fmla="*/ 1607344 w 2143125"/>
              <a:gd name="connsiteY9" fmla="*/ 2143125 h 2143125"/>
              <a:gd name="connsiteX10" fmla="*/ 1092994 w 2143125"/>
              <a:gd name="connsiteY10" fmla="*/ 2143125 h 2143125"/>
              <a:gd name="connsiteX11" fmla="*/ 557213 w 2143125"/>
              <a:gd name="connsiteY11" fmla="*/ 2143125 h 2143125"/>
              <a:gd name="connsiteX12" fmla="*/ 0 w 2143125"/>
              <a:gd name="connsiteY12" fmla="*/ 2143125 h 2143125"/>
              <a:gd name="connsiteX13" fmla="*/ 0 w 2143125"/>
              <a:gd name="connsiteY13" fmla="*/ 1671638 h 2143125"/>
              <a:gd name="connsiteX14" fmla="*/ 0 w 2143125"/>
              <a:gd name="connsiteY14" fmla="*/ 1114425 h 2143125"/>
              <a:gd name="connsiteX15" fmla="*/ 0 w 2143125"/>
              <a:gd name="connsiteY15" fmla="*/ 578644 h 2143125"/>
              <a:gd name="connsiteX16" fmla="*/ 0 w 2143125"/>
              <a:gd name="connsiteY16" fmla="*/ 0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43125" h="2143125" fill="none" extrusionOk="0">
                <a:moveTo>
                  <a:pt x="0" y="0"/>
                </a:moveTo>
                <a:cubicBezTo>
                  <a:pt x="184880" y="-4673"/>
                  <a:pt x="358448" y="56453"/>
                  <a:pt x="578644" y="0"/>
                </a:cubicBezTo>
                <a:cubicBezTo>
                  <a:pt x="798840" y="-56453"/>
                  <a:pt x="855790" y="35078"/>
                  <a:pt x="1092994" y="0"/>
                </a:cubicBezTo>
                <a:cubicBezTo>
                  <a:pt x="1330198" y="-35078"/>
                  <a:pt x="1411939" y="32183"/>
                  <a:pt x="1671638" y="0"/>
                </a:cubicBezTo>
                <a:cubicBezTo>
                  <a:pt x="1931337" y="-32183"/>
                  <a:pt x="1913662" y="42302"/>
                  <a:pt x="2143125" y="0"/>
                </a:cubicBezTo>
                <a:cubicBezTo>
                  <a:pt x="2187965" y="193486"/>
                  <a:pt x="2128025" y="341430"/>
                  <a:pt x="2143125" y="535781"/>
                </a:cubicBezTo>
                <a:cubicBezTo>
                  <a:pt x="2158225" y="730132"/>
                  <a:pt x="2080239" y="834806"/>
                  <a:pt x="2143125" y="1114425"/>
                </a:cubicBezTo>
                <a:cubicBezTo>
                  <a:pt x="2206011" y="1394044"/>
                  <a:pt x="2139032" y="1480282"/>
                  <a:pt x="2143125" y="1585913"/>
                </a:cubicBezTo>
                <a:cubicBezTo>
                  <a:pt x="2147218" y="1691544"/>
                  <a:pt x="2083058" y="1878372"/>
                  <a:pt x="2143125" y="2143125"/>
                </a:cubicBezTo>
                <a:cubicBezTo>
                  <a:pt x="1981674" y="2160900"/>
                  <a:pt x="1731174" y="2095740"/>
                  <a:pt x="1607344" y="2143125"/>
                </a:cubicBezTo>
                <a:cubicBezTo>
                  <a:pt x="1483514" y="2190510"/>
                  <a:pt x="1210381" y="2111388"/>
                  <a:pt x="1092994" y="2143125"/>
                </a:cubicBezTo>
                <a:cubicBezTo>
                  <a:pt x="975607" y="2174862"/>
                  <a:pt x="702331" y="2137721"/>
                  <a:pt x="557213" y="2143125"/>
                </a:cubicBezTo>
                <a:cubicBezTo>
                  <a:pt x="412095" y="2148529"/>
                  <a:pt x="138575" y="2080261"/>
                  <a:pt x="0" y="2143125"/>
                </a:cubicBezTo>
                <a:cubicBezTo>
                  <a:pt x="-1765" y="1933816"/>
                  <a:pt x="10276" y="1774578"/>
                  <a:pt x="0" y="1671638"/>
                </a:cubicBezTo>
                <a:cubicBezTo>
                  <a:pt x="-10276" y="1568698"/>
                  <a:pt x="46028" y="1261230"/>
                  <a:pt x="0" y="1114425"/>
                </a:cubicBezTo>
                <a:cubicBezTo>
                  <a:pt x="-46028" y="967620"/>
                  <a:pt x="13269" y="789565"/>
                  <a:pt x="0" y="578644"/>
                </a:cubicBezTo>
                <a:cubicBezTo>
                  <a:pt x="-13269" y="367723"/>
                  <a:pt x="49898" y="278672"/>
                  <a:pt x="0" y="0"/>
                </a:cubicBezTo>
                <a:close/>
              </a:path>
              <a:path w="2143125" h="2143125" stroke="0" extrusionOk="0">
                <a:moveTo>
                  <a:pt x="0" y="0"/>
                </a:moveTo>
                <a:cubicBezTo>
                  <a:pt x="121650" y="-51073"/>
                  <a:pt x="439235" y="30324"/>
                  <a:pt x="578644" y="0"/>
                </a:cubicBezTo>
                <a:cubicBezTo>
                  <a:pt x="718053" y="-30324"/>
                  <a:pt x="966715" y="15963"/>
                  <a:pt x="1157288" y="0"/>
                </a:cubicBezTo>
                <a:cubicBezTo>
                  <a:pt x="1347861" y="-15963"/>
                  <a:pt x="1487398" y="30908"/>
                  <a:pt x="1628775" y="0"/>
                </a:cubicBezTo>
                <a:cubicBezTo>
                  <a:pt x="1770152" y="-30908"/>
                  <a:pt x="1978285" y="47327"/>
                  <a:pt x="2143125" y="0"/>
                </a:cubicBezTo>
                <a:cubicBezTo>
                  <a:pt x="2146605" y="201789"/>
                  <a:pt x="2128340" y="277201"/>
                  <a:pt x="2143125" y="535781"/>
                </a:cubicBezTo>
                <a:cubicBezTo>
                  <a:pt x="2157910" y="794361"/>
                  <a:pt x="2082537" y="945876"/>
                  <a:pt x="2143125" y="1050131"/>
                </a:cubicBezTo>
                <a:cubicBezTo>
                  <a:pt x="2203713" y="1154386"/>
                  <a:pt x="2109915" y="1399126"/>
                  <a:pt x="2143125" y="1628775"/>
                </a:cubicBezTo>
                <a:cubicBezTo>
                  <a:pt x="2176335" y="1858424"/>
                  <a:pt x="2083178" y="1888854"/>
                  <a:pt x="2143125" y="2143125"/>
                </a:cubicBezTo>
                <a:cubicBezTo>
                  <a:pt x="1878759" y="2182340"/>
                  <a:pt x="1718791" y="2094003"/>
                  <a:pt x="1585913" y="2143125"/>
                </a:cubicBezTo>
                <a:cubicBezTo>
                  <a:pt x="1453035" y="2192247"/>
                  <a:pt x="1285138" y="2126345"/>
                  <a:pt x="1028700" y="2143125"/>
                </a:cubicBezTo>
                <a:cubicBezTo>
                  <a:pt x="772262" y="2159905"/>
                  <a:pt x="715156" y="2126347"/>
                  <a:pt x="557213" y="2143125"/>
                </a:cubicBezTo>
                <a:cubicBezTo>
                  <a:pt x="399270" y="2159903"/>
                  <a:pt x="249077" y="2112345"/>
                  <a:pt x="0" y="2143125"/>
                </a:cubicBezTo>
                <a:cubicBezTo>
                  <a:pt x="-35137" y="1955126"/>
                  <a:pt x="6574" y="1824663"/>
                  <a:pt x="0" y="1650206"/>
                </a:cubicBezTo>
                <a:cubicBezTo>
                  <a:pt x="-6574" y="1475749"/>
                  <a:pt x="12498" y="1319829"/>
                  <a:pt x="0" y="1157288"/>
                </a:cubicBezTo>
                <a:cubicBezTo>
                  <a:pt x="-12498" y="994747"/>
                  <a:pt x="36791" y="733790"/>
                  <a:pt x="0" y="578644"/>
                </a:cubicBezTo>
                <a:cubicBezTo>
                  <a:pt x="-36791" y="423498"/>
                  <a:pt x="21739" y="141863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42292994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F30BA1D-EAF0-4B1C-9454-97EA51307713}"/>
              </a:ext>
            </a:extLst>
          </p:cNvPr>
          <p:cNvSpPr txBox="1"/>
          <p:nvPr/>
        </p:nvSpPr>
        <p:spPr>
          <a:xfrm>
            <a:off x="2045994" y="5745562"/>
            <a:ext cx="4609975" cy="872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Fuentes alimenticias: 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ácteos, carne de res y cerdo, aves, pescado y frutos secos.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9" y="1130981"/>
            <a:ext cx="7621599" cy="4554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81" y="3819588"/>
            <a:ext cx="3219730" cy="1565147"/>
          </a:xfrm>
          <a:custGeom>
            <a:avLst/>
            <a:gdLst>
              <a:gd name="connsiteX0" fmla="*/ 0 w 3219730"/>
              <a:gd name="connsiteY0" fmla="*/ 0 h 1565147"/>
              <a:gd name="connsiteX1" fmla="*/ 536622 w 3219730"/>
              <a:gd name="connsiteY1" fmla="*/ 0 h 1565147"/>
              <a:gd name="connsiteX2" fmla="*/ 1137638 w 3219730"/>
              <a:gd name="connsiteY2" fmla="*/ 0 h 1565147"/>
              <a:gd name="connsiteX3" fmla="*/ 1674260 w 3219730"/>
              <a:gd name="connsiteY3" fmla="*/ 0 h 1565147"/>
              <a:gd name="connsiteX4" fmla="*/ 2146487 w 3219730"/>
              <a:gd name="connsiteY4" fmla="*/ 0 h 1565147"/>
              <a:gd name="connsiteX5" fmla="*/ 2683108 w 3219730"/>
              <a:gd name="connsiteY5" fmla="*/ 0 h 1565147"/>
              <a:gd name="connsiteX6" fmla="*/ 3219730 w 3219730"/>
              <a:gd name="connsiteY6" fmla="*/ 0 h 1565147"/>
              <a:gd name="connsiteX7" fmla="*/ 3219730 w 3219730"/>
              <a:gd name="connsiteY7" fmla="*/ 521716 h 1565147"/>
              <a:gd name="connsiteX8" fmla="*/ 3219730 w 3219730"/>
              <a:gd name="connsiteY8" fmla="*/ 996477 h 1565147"/>
              <a:gd name="connsiteX9" fmla="*/ 3219730 w 3219730"/>
              <a:gd name="connsiteY9" fmla="*/ 1565147 h 1565147"/>
              <a:gd name="connsiteX10" fmla="*/ 2779700 w 3219730"/>
              <a:gd name="connsiteY10" fmla="*/ 1565147 h 1565147"/>
              <a:gd name="connsiteX11" fmla="*/ 2339670 w 3219730"/>
              <a:gd name="connsiteY11" fmla="*/ 1565147 h 1565147"/>
              <a:gd name="connsiteX12" fmla="*/ 1899641 w 3219730"/>
              <a:gd name="connsiteY12" fmla="*/ 1565147 h 1565147"/>
              <a:gd name="connsiteX13" fmla="*/ 1427414 w 3219730"/>
              <a:gd name="connsiteY13" fmla="*/ 1565147 h 1565147"/>
              <a:gd name="connsiteX14" fmla="*/ 955187 w 3219730"/>
              <a:gd name="connsiteY14" fmla="*/ 1565147 h 1565147"/>
              <a:gd name="connsiteX15" fmla="*/ 0 w 3219730"/>
              <a:gd name="connsiteY15" fmla="*/ 1565147 h 1565147"/>
              <a:gd name="connsiteX16" fmla="*/ 0 w 3219730"/>
              <a:gd name="connsiteY16" fmla="*/ 1012128 h 1565147"/>
              <a:gd name="connsiteX17" fmla="*/ 0 w 3219730"/>
              <a:gd name="connsiteY17" fmla="*/ 537367 h 1565147"/>
              <a:gd name="connsiteX18" fmla="*/ 0 w 3219730"/>
              <a:gd name="connsiteY18" fmla="*/ 0 h 156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19730" h="1565147" fill="none" extrusionOk="0">
                <a:moveTo>
                  <a:pt x="0" y="0"/>
                </a:moveTo>
                <a:cubicBezTo>
                  <a:pt x="128652" y="-46374"/>
                  <a:pt x="413317" y="22975"/>
                  <a:pt x="536622" y="0"/>
                </a:cubicBezTo>
                <a:cubicBezTo>
                  <a:pt x="659927" y="-22975"/>
                  <a:pt x="971443" y="50598"/>
                  <a:pt x="1137638" y="0"/>
                </a:cubicBezTo>
                <a:cubicBezTo>
                  <a:pt x="1303833" y="-50598"/>
                  <a:pt x="1424824" y="41090"/>
                  <a:pt x="1674260" y="0"/>
                </a:cubicBezTo>
                <a:cubicBezTo>
                  <a:pt x="1923696" y="-41090"/>
                  <a:pt x="2048725" y="54943"/>
                  <a:pt x="2146487" y="0"/>
                </a:cubicBezTo>
                <a:cubicBezTo>
                  <a:pt x="2244249" y="-54943"/>
                  <a:pt x="2474834" y="34161"/>
                  <a:pt x="2683108" y="0"/>
                </a:cubicBezTo>
                <a:cubicBezTo>
                  <a:pt x="2891382" y="-34161"/>
                  <a:pt x="3057528" y="1962"/>
                  <a:pt x="3219730" y="0"/>
                </a:cubicBezTo>
                <a:cubicBezTo>
                  <a:pt x="3231485" y="171802"/>
                  <a:pt x="3211357" y="295023"/>
                  <a:pt x="3219730" y="521716"/>
                </a:cubicBezTo>
                <a:cubicBezTo>
                  <a:pt x="3228103" y="748409"/>
                  <a:pt x="3182500" y="817489"/>
                  <a:pt x="3219730" y="996477"/>
                </a:cubicBezTo>
                <a:cubicBezTo>
                  <a:pt x="3256960" y="1175465"/>
                  <a:pt x="3188204" y="1329143"/>
                  <a:pt x="3219730" y="1565147"/>
                </a:cubicBezTo>
                <a:cubicBezTo>
                  <a:pt x="3075476" y="1580382"/>
                  <a:pt x="2995183" y="1517610"/>
                  <a:pt x="2779700" y="1565147"/>
                </a:cubicBezTo>
                <a:cubicBezTo>
                  <a:pt x="2564217" y="1612684"/>
                  <a:pt x="2438126" y="1514269"/>
                  <a:pt x="2339670" y="1565147"/>
                </a:cubicBezTo>
                <a:cubicBezTo>
                  <a:pt x="2241214" y="1616025"/>
                  <a:pt x="2100976" y="1512759"/>
                  <a:pt x="1899641" y="1565147"/>
                </a:cubicBezTo>
                <a:cubicBezTo>
                  <a:pt x="1698306" y="1617535"/>
                  <a:pt x="1565332" y="1530757"/>
                  <a:pt x="1427414" y="1565147"/>
                </a:cubicBezTo>
                <a:cubicBezTo>
                  <a:pt x="1289496" y="1599537"/>
                  <a:pt x="1110800" y="1541643"/>
                  <a:pt x="955187" y="1565147"/>
                </a:cubicBezTo>
                <a:cubicBezTo>
                  <a:pt x="799574" y="1588651"/>
                  <a:pt x="293548" y="1528793"/>
                  <a:pt x="0" y="1565147"/>
                </a:cubicBezTo>
                <a:cubicBezTo>
                  <a:pt x="-26442" y="1315993"/>
                  <a:pt x="145" y="1242668"/>
                  <a:pt x="0" y="1012128"/>
                </a:cubicBezTo>
                <a:cubicBezTo>
                  <a:pt x="-145" y="781588"/>
                  <a:pt x="52002" y="727459"/>
                  <a:pt x="0" y="537367"/>
                </a:cubicBezTo>
                <a:cubicBezTo>
                  <a:pt x="-52002" y="347275"/>
                  <a:pt x="48406" y="150237"/>
                  <a:pt x="0" y="0"/>
                </a:cubicBezTo>
                <a:close/>
              </a:path>
              <a:path w="3219730" h="1565147" stroke="0" extrusionOk="0">
                <a:moveTo>
                  <a:pt x="0" y="0"/>
                </a:moveTo>
                <a:cubicBezTo>
                  <a:pt x="236684" y="-8598"/>
                  <a:pt x="437699" y="52782"/>
                  <a:pt x="601016" y="0"/>
                </a:cubicBezTo>
                <a:cubicBezTo>
                  <a:pt x="764333" y="-52782"/>
                  <a:pt x="1008528" y="51477"/>
                  <a:pt x="1202033" y="0"/>
                </a:cubicBezTo>
                <a:cubicBezTo>
                  <a:pt x="1395538" y="-51477"/>
                  <a:pt x="1487467" y="33777"/>
                  <a:pt x="1642062" y="0"/>
                </a:cubicBezTo>
                <a:cubicBezTo>
                  <a:pt x="1796657" y="-33777"/>
                  <a:pt x="2046236" y="62682"/>
                  <a:pt x="2178684" y="0"/>
                </a:cubicBezTo>
                <a:cubicBezTo>
                  <a:pt x="2311132" y="-62682"/>
                  <a:pt x="2448924" y="849"/>
                  <a:pt x="2715306" y="0"/>
                </a:cubicBezTo>
                <a:cubicBezTo>
                  <a:pt x="2981688" y="-849"/>
                  <a:pt x="3057893" y="25623"/>
                  <a:pt x="3219730" y="0"/>
                </a:cubicBezTo>
                <a:cubicBezTo>
                  <a:pt x="3274351" y="116315"/>
                  <a:pt x="3187182" y="295395"/>
                  <a:pt x="3219730" y="474761"/>
                </a:cubicBezTo>
                <a:cubicBezTo>
                  <a:pt x="3252278" y="654127"/>
                  <a:pt x="3214044" y="733710"/>
                  <a:pt x="3219730" y="949523"/>
                </a:cubicBezTo>
                <a:cubicBezTo>
                  <a:pt x="3225416" y="1165336"/>
                  <a:pt x="3153728" y="1329194"/>
                  <a:pt x="3219730" y="1565147"/>
                </a:cubicBezTo>
                <a:cubicBezTo>
                  <a:pt x="3006913" y="1598535"/>
                  <a:pt x="2902957" y="1495178"/>
                  <a:pt x="2618714" y="1565147"/>
                </a:cubicBezTo>
                <a:cubicBezTo>
                  <a:pt x="2334471" y="1635116"/>
                  <a:pt x="2355803" y="1521923"/>
                  <a:pt x="2178684" y="1565147"/>
                </a:cubicBezTo>
                <a:cubicBezTo>
                  <a:pt x="2001565" y="1608371"/>
                  <a:pt x="1754751" y="1527853"/>
                  <a:pt x="1577668" y="1565147"/>
                </a:cubicBezTo>
                <a:cubicBezTo>
                  <a:pt x="1400585" y="1602441"/>
                  <a:pt x="1324334" y="1518070"/>
                  <a:pt x="1105441" y="1565147"/>
                </a:cubicBezTo>
                <a:cubicBezTo>
                  <a:pt x="886548" y="1612224"/>
                  <a:pt x="816754" y="1561758"/>
                  <a:pt x="633214" y="1565147"/>
                </a:cubicBezTo>
                <a:cubicBezTo>
                  <a:pt x="449674" y="1568536"/>
                  <a:pt x="135551" y="1510042"/>
                  <a:pt x="0" y="1565147"/>
                </a:cubicBezTo>
                <a:cubicBezTo>
                  <a:pt x="-37599" y="1347036"/>
                  <a:pt x="21640" y="1315379"/>
                  <a:pt x="0" y="1090386"/>
                </a:cubicBezTo>
                <a:cubicBezTo>
                  <a:pt x="-21640" y="865393"/>
                  <a:pt x="21299" y="792675"/>
                  <a:pt x="0" y="537367"/>
                </a:cubicBezTo>
                <a:cubicBezTo>
                  <a:pt x="-21299" y="282059"/>
                  <a:pt x="63709" y="241504"/>
                  <a:pt x="0" y="0"/>
                </a:cubicBezTo>
                <a:close/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2292994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520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C0437AB-8C00-43EB-988A-169F008B4BC8}"/>
              </a:ext>
            </a:extLst>
          </p:cNvPr>
          <p:cNvSpPr txBox="1"/>
          <p:nvPr/>
        </p:nvSpPr>
        <p:spPr>
          <a:xfrm>
            <a:off x="971140" y="3837245"/>
            <a:ext cx="3627365" cy="15546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Fuentes alimenticias</a:t>
            </a:r>
            <a:r>
              <a:rPr lang="es-MX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carne de res, pollo, pescado, huevos y lácteos.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F30BA1D-EAF0-4B1C-9454-97EA51307713}"/>
              </a:ext>
            </a:extLst>
          </p:cNvPr>
          <p:cNvSpPr txBox="1"/>
          <p:nvPr/>
        </p:nvSpPr>
        <p:spPr>
          <a:xfrm>
            <a:off x="971140" y="1041005"/>
            <a:ext cx="7403148" cy="2243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MX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Alanina </a:t>
            </a:r>
            <a:r>
              <a:rPr lang="es-MX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(Ala, A)</a:t>
            </a:r>
            <a:endParaRPr lang="es-MX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aporte adecuado de alanina favorece el equilibrio de la glucosa sanguínea para servir como fuente de energía para músculos, cerebro y sistema nervioso.</a:t>
            </a:r>
            <a:endParaRPr lang="es-MX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7C3E561-79A0-4FF2-B776-1C609E1D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434" y="1589605"/>
            <a:ext cx="2688569" cy="1694835"/>
          </a:xfrm>
          <a:custGeom>
            <a:avLst/>
            <a:gdLst>
              <a:gd name="connsiteX0" fmla="*/ 0 w 2688569"/>
              <a:gd name="connsiteY0" fmla="*/ 0 h 1694835"/>
              <a:gd name="connsiteX1" fmla="*/ 591485 w 2688569"/>
              <a:gd name="connsiteY1" fmla="*/ 0 h 1694835"/>
              <a:gd name="connsiteX2" fmla="*/ 1075428 w 2688569"/>
              <a:gd name="connsiteY2" fmla="*/ 0 h 1694835"/>
              <a:gd name="connsiteX3" fmla="*/ 1532484 w 2688569"/>
              <a:gd name="connsiteY3" fmla="*/ 0 h 1694835"/>
              <a:gd name="connsiteX4" fmla="*/ 2043312 w 2688569"/>
              <a:gd name="connsiteY4" fmla="*/ 0 h 1694835"/>
              <a:gd name="connsiteX5" fmla="*/ 2688569 w 2688569"/>
              <a:gd name="connsiteY5" fmla="*/ 0 h 1694835"/>
              <a:gd name="connsiteX6" fmla="*/ 2688569 w 2688569"/>
              <a:gd name="connsiteY6" fmla="*/ 564945 h 1694835"/>
              <a:gd name="connsiteX7" fmla="*/ 2688569 w 2688569"/>
              <a:gd name="connsiteY7" fmla="*/ 1146838 h 1694835"/>
              <a:gd name="connsiteX8" fmla="*/ 2688569 w 2688569"/>
              <a:gd name="connsiteY8" fmla="*/ 1694835 h 1694835"/>
              <a:gd name="connsiteX9" fmla="*/ 2231512 w 2688569"/>
              <a:gd name="connsiteY9" fmla="*/ 1694835 h 1694835"/>
              <a:gd name="connsiteX10" fmla="*/ 1747570 w 2688569"/>
              <a:gd name="connsiteY10" fmla="*/ 1694835 h 1694835"/>
              <a:gd name="connsiteX11" fmla="*/ 1263627 w 2688569"/>
              <a:gd name="connsiteY11" fmla="*/ 1694835 h 1694835"/>
              <a:gd name="connsiteX12" fmla="*/ 806571 w 2688569"/>
              <a:gd name="connsiteY12" fmla="*/ 1694835 h 1694835"/>
              <a:gd name="connsiteX13" fmla="*/ 0 w 2688569"/>
              <a:gd name="connsiteY13" fmla="*/ 1694835 h 1694835"/>
              <a:gd name="connsiteX14" fmla="*/ 0 w 2688569"/>
              <a:gd name="connsiteY14" fmla="*/ 1180735 h 1694835"/>
              <a:gd name="connsiteX15" fmla="*/ 0 w 2688569"/>
              <a:gd name="connsiteY15" fmla="*/ 581893 h 1694835"/>
              <a:gd name="connsiteX16" fmla="*/ 0 w 2688569"/>
              <a:gd name="connsiteY16" fmla="*/ 0 h 169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88569" h="1694835" fill="none" extrusionOk="0">
                <a:moveTo>
                  <a:pt x="0" y="0"/>
                </a:moveTo>
                <a:cubicBezTo>
                  <a:pt x="268015" y="-43881"/>
                  <a:pt x="394592" y="54222"/>
                  <a:pt x="591485" y="0"/>
                </a:cubicBezTo>
                <a:cubicBezTo>
                  <a:pt x="788379" y="-54222"/>
                  <a:pt x="860509" y="35582"/>
                  <a:pt x="1075428" y="0"/>
                </a:cubicBezTo>
                <a:cubicBezTo>
                  <a:pt x="1290347" y="-35582"/>
                  <a:pt x="1419755" y="45735"/>
                  <a:pt x="1532484" y="0"/>
                </a:cubicBezTo>
                <a:cubicBezTo>
                  <a:pt x="1645213" y="-45735"/>
                  <a:pt x="1928675" y="8581"/>
                  <a:pt x="2043312" y="0"/>
                </a:cubicBezTo>
                <a:cubicBezTo>
                  <a:pt x="2157949" y="-8581"/>
                  <a:pt x="2512280" y="63936"/>
                  <a:pt x="2688569" y="0"/>
                </a:cubicBezTo>
                <a:cubicBezTo>
                  <a:pt x="2734441" y="156524"/>
                  <a:pt x="2678866" y="380364"/>
                  <a:pt x="2688569" y="564945"/>
                </a:cubicBezTo>
                <a:cubicBezTo>
                  <a:pt x="2698272" y="749527"/>
                  <a:pt x="2632409" y="897955"/>
                  <a:pt x="2688569" y="1146838"/>
                </a:cubicBezTo>
                <a:cubicBezTo>
                  <a:pt x="2744729" y="1395721"/>
                  <a:pt x="2642057" y="1538267"/>
                  <a:pt x="2688569" y="1694835"/>
                </a:cubicBezTo>
                <a:cubicBezTo>
                  <a:pt x="2569204" y="1695582"/>
                  <a:pt x="2386390" y="1677883"/>
                  <a:pt x="2231512" y="1694835"/>
                </a:cubicBezTo>
                <a:cubicBezTo>
                  <a:pt x="2076634" y="1711787"/>
                  <a:pt x="1963290" y="1651311"/>
                  <a:pt x="1747570" y="1694835"/>
                </a:cubicBezTo>
                <a:cubicBezTo>
                  <a:pt x="1531850" y="1738359"/>
                  <a:pt x="1459591" y="1670046"/>
                  <a:pt x="1263627" y="1694835"/>
                </a:cubicBezTo>
                <a:cubicBezTo>
                  <a:pt x="1067663" y="1719624"/>
                  <a:pt x="1032194" y="1676648"/>
                  <a:pt x="806571" y="1694835"/>
                </a:cubicBezTo>
                <a:cubicBezTo>
                  <a:pt x="580948" y="1713022"/>
                  <a:pt x="288482" y="1630487"/>
                  <a:pt x="0" y="1694835"/>
                </a:cubicBezTo>
                <a:cubicBezTo>
                  <a:pt x="-37518" y="1522548"/>
                  <a:pt x="32657" y="1316091"/>
                  <a:pt x="0" y="1180735"/>
                </a:cubicBezTo>
                <a:cubicBezTo>
                  <a:pt x="-32657" y="1045379"/>
                  <a:pt x="21179" y="852559"/>
                  <a:pt x="0" y="581893"/>
                </a:cubicBezTo>
                <a:cubicBezTo>
                  <a:pt x="-21179" y="311227"/>
                  <a:pt x="49357" y="214417"/>
                  <a:pt x="0" y="0"/>
                </a:cubicBezTo>
                <a:close/>
              </a:path>
              <a:path w="2688569" h="1694835" stroke="0" extrusionOk="0">
                <a:moveTo>
                  <a:pt x="0" y="0"/>
                </a:moveTo>
                <a:cubicBezTo>
                  <a:pt x="160825" y="-34398"/>
                  <a:pt x="397217" y="55039"/>
                  <a:pt x="537714" y="0"/>
                </a:cubicBezTo>
                <a:cubicBezTo>
                  <a:pt x="678211" y="-55039"/>
                  <a:pt x="850915" y="47473"/>
                  <a:pt x="1129199" y="0"/>
                </a:cubicBezTo>
                <a:cubicBezTo>
                  <a:pt x="1407483" y="-47473"/>
                  <a:pt x="1492002" y="12641"/>
                  <a:pt x="1613141" y="0"/>
                </a:cubicBezTo>
                <a:cubicBezTo>
                  <a:pt x="1734280" y="-12641"/>
                  <a:pt x="1973243" y="33476"/>
                  <a:pt x="2097084" y="0"/>
                </a:cubicBezTo>
                <a:cubicBezTo>
                  <a:pt x="2220925" y="-33476"/>
                  <a:pt x="2459321" y="27597"/>
                  <a:pt x="2688569" y="0"/>
                </a:cubicBezTo>
                <a:cubicBezTo>
                  <a:pt x="2711486" y="118681"/>
                  <a:pt x="2628868" y="316643"/>
                  <a:pt x="2688569" y="531048"/>
                </a:cubicBezTo>
                <a:cubicBezTo>
                  <a:pt x="2748270" y="745453"/>
                  <a:pt x="2647694" y="951109"/>
                  <a:pt x="2688569" y="1095993"/>
                </a:cubicBezTo>
                <a:cubicBezTo>
                  <a:pt x="2729444" y="1240878"/>
                  <a:pt x="2627418" y="1546090"/>
                  <a:pt x="2688569" y="1694835"/>
                </a:cubicBezTo>
                <a:cubicBezTo>
                  <a:pt x="2543784" y="1732675"/>
                  <a:pt x="2413061" y="1681821"/>
                  <a:pt x="2177741" y="1694835"/>
                </a:cubicBezTo>
                <a:cubicBezTo>
                  <a:pt x="1942421" y="1707849"/>
                  <a:pt x="1803794" y="1688739"/>
                  <a:pt x="1693798" y="1694835"/>
                </a:cubicBezTo>
                <a:cubicBezTo>
                  <a:pt x="1583802" y="1700931"/>
                  <a:pt x="1289369" y="1666533"/>
                  <a:pt x="1156085" y="1694835"/>
                </a:cubicBezTo>
                <a:cubicBezTo>
                  <a:pt x="1022801" y="1723137"/>
                  <a:pt x="684874" y="1680640"/>
                  <a:pt x="564599" y="1694835"/>
                </a:cubicBezTo>
                <a:cubicBezTo>
                  <a:pt x="444324" y="1709030"/>
                  <a:pt x="121337" y="1679174"/>
                  <a:pt x="0" y="1694835"/>
                </a:cubicBezTo>
                <a:cubicBezTo>
                  <a:pt x="-20440" y="1535309"/>
                  <a:pt x="39486" y="1433201"/>
                  <a:pt x="0" y="1180735"/>
                </a:cubicBezTo>
                <a:cubicBezTo>
                  <a:pt x="-39486" y="928269"/>
                  <a:pt x="35575" y="850939"/>
                  <a:pt x="0" y="649687"/>
                </a:cubicBezTo>
                <a:cubicBezTo>
                  <a:pt x="-35575" y="448435"/>
                  <a:pt x="50263" y="171809"/>
                  <a:pt x="0" y="0"/>
                </a:cubicBezTo>
                <a:close/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59458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170" name="Picture 2" descr="Niveles altos de glucosa en sangre - Federación Mexicana de Diabetes">
            <a:extLst>
              <a:ext uri="{FF2B5EF4-FFF2-40B4-BE49-F238E27FC236}">
                <a16:creationId xmlns="" xmlns:a16="http://schemas.microsoft.com/office/drawing/2014/main" id="{EBF8AE12-99E1-453C-AEE3-86A6DD4F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37245"/>
            <a:ext cx="6274232" cy="293188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56E63E3A-3F7E-4AFA-835C-75072F0BB139}"/>
              </a:ext>
            </a:extLst>
          </p:cNvPr>
          <p:cNvSpPr txBox="1">
            <a:spLocks/>
          </p:cNvSpPr>
          <p:nvPr/>
        </p:nvSpPr>
        <p:spPr>
          <a:xfrm>
            <a:off x="3040748" y="88871"/>
            <a:ext cx="6109877" cy="74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cap="none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Aminoácidos NO esenciales</a:t>
            </a:r>
          </a:p>
        </p:txBody>
      </p:sp>
    </p:spTree>
    <p:extLst>
      <p:ext uri="{BB962C8B-B14F-4D97-AF65-F5344CB8AC3E}">
        <p14:creationId xmlns:p14="http://schemas.microsoft.com/office/powerpoint/2010/main" val="866066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8D43312-D6C3-4C67-AF32-3A9677DCF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459" y="1326524"/>
            <a:ext cx="2452229" cy="1654248"/>
          </a:xfrm>
          <a:custGeom>
            <a:avLst/>
            <a:gdLst>
              <a:gd name="connsiteX0" fmla="*/ 0 w 2847541"/>
              <a:gd name="connsiteY0" fmla="*/ 0 h 1920921"/>
              <a:gd name="connsiteX1" fmla="*/ 626459 w 2847541"/>
              <a:gd name="connsiteY1" fmla="*/ 0 h 1920921"/>
              <a:gd name="connsiteX2" fmla="*/ 1167492 w 2847541"/>
              <a:gd name="connsiteY2" fmla="*/ 0 h 1920921"/>
              <a:gd name="connsiteX3" fmla="*/ 1708525 w 2847541"/>
              <a:gd name="connsiteY3" fmla="*/ 0 h 1920921"/>
              <a:gd name="connsiteX4" fmla="*/ 2192607 w 2847541"/>
              <a:gd name="connsiteY4" fmla="*/ 0 h 1920921"/>
              <a:gd name="connsiteX5" fmla="*/ 2847541 w 2847541"/>
              <a:gd name="connsiteY5" fmla="*/ 0 h 1920921"/>
              <a:gd name="connsiteX6" fmla="*/ 2847541 w 2847541"/>
              <a:gd name="connsiteY6" fmla="*/ 518649 h 1920921"/>
              <a:gd name="connsiteX7" fmla="*/ 2847541 w 2847541"/>
              <a:gd name="connsiteY7" fmla="*/ 1037297 h 1920921"/>
              <a:gd name="connsiteX8" fmla="*/ 2847541 w 2847541"/>
              <a:gd name="connsiteY8" fmla="*/ 1498318 h 1920921"/>
              <a:gd name="connsiteX9" fmla="*/ 2847541 w 2847541"/>
              <a:gd name="connsiteY9" fmla="*/ 1920921 h 1920921"/>
              <a:gd name="connsiteX10" fmla="*/ 2221082 w 2847541"/>
              <a:gd name="connsiteY10" fmla="*/ 1920921 h 1920921"/>
              <a:gd name="connsiteX11" fmla="*/ 1680049 w 2847541"/>
              <a:gd name="connsiteY11" fmla="*/ 1920921 h 1920921"/>
              <a:gd name="connsiteX12" fmla="*/ 1110541 w 2847541"/>
              <a:gd name="connsiteY12" fmla="*/ 1920921 h 1920921"/>
              <a:gd name="connsiteX13" fmla="*/ 512557 w 2847541"/>
              <a:gd name="connsiteY13" fmla="*/ 1920921 h 1920921"/>
              <a:gd name="connsiteX14" fmla="*/ 0 w 2847541"/>
              <a:gd name="connsiteY14" fmla="*/ 1920921 h 1920921"/>
              <a:gd name="connsiteX15" fmla="*/ 0 w 2847541"/>
              <a:gd name="connsiteY15" fmla="*/ 1421482 h 1920921"/>
              <a:gd name="connsiteX16" fmla="*/ 0 w 2847541"/>
              <a:gd name="connsiteY16" fmla="*/ 902833 h 1920921"/>
              <a:gd name="connsiteX17" fmla="*/ 0 w 2847541"/>
              <a:gd name="connsiteY17" fmla="*/ 461021 h 1920921"/>
              <a:gd name="connsiteX18" fmla="*/ 0 w 2847541"/>
              <a:gd name="connsiteY18" fmla="*/ 0 h 192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47541" h="1920921" fill="none" extrusionOk="0">
                <a:moveTo>
                  <a:pt x="0" y="0"/>
                </a:moveTo>
                <a:cubicBezTo>
                  <a:pt x="135508" y="-51246"/>
                  <a:pt x="398763" y="74119"/>
                  <a:pt x="626459" y="0"/>
                </a:cubicBezTo>
                <a:cubicBezTo>
                  <a:pt x="854155" y="-74119"/>
                  <a:pt x="944188" y="44665"/>
                  <a:pt x="1167492" y="0"/>
                </a:cubicBezTo>
                <a:cubicBezTo>
                  <a:pt x="1390796" y="-44665"/>
                  <a:pt x="1447073" y="21081"/>
                  <a:pt x="1708525" y="0"/>
                </a:cubicBezTo>
                <a:cubicBezTo>
                  <a:pt x="1969977" y="-21081"/>
                  <a:pt x="2093280" y="3139"/>
                  <a:pt x="2192607" y="0"/>
                </a:cubicBezTo>
                <a:cubicBezTo>
                  <a:pt x="2291934" y="-3139"/>
                  <a:pt x="2532435" y="3774"/>
                  <a:pt x="2847541" y="0"/>
                </a:cubicBezTo>
                <a:cubicBezTo>
                  <a:pt x="2874857" y="114176"/>
                  <a:pt x="2793036" y="268611"/>
                  <a:pt x="2847541" y="518649"/>
                </a:cubicBezTo>
                <a:cubicBezTo>
                  <a:pt x="2902046" y="768687"/>
                  <a:pt x="2817900" y="932376"/>
                  <a:pt x="2847541" y="1037297"/>
                </a:cubicBezTo>
                <a:cubicBezTo>
                  <a:pt x="2877182" y="1142218"/>
                  <a:pt x="2846275" y="1272088"/>
                  <a:pt x="2847541" y="1498318"/>
                </a:cubicBezTo>
                <a:cubicBezTo>
                  <a:pt x="2848807" y="1724548"/>
                  <a:pt x="2807467" y="1771261"/>
                  <a:pt x="2847541" y="1920921"/>
                </a:cubicBezTo>
                <a:cubicBezTo>
                  <a:pt x="2687783" y="1966470"/>
                  <a:pt x="2423766" y="1916615"/>
                  <a:pt x="2221082" y="1920921"/>
                </a:cubicBezTo>
                <a:cubicBezTo>
                  <a:pt x="2018398" y="1925227"/>
                  <a:pt x="1928175" y="1906653"/>
                  <a:pt x="1680049" y="1920921"/>
                </a:cubicBezTo>
                <a:cubicBezTo>
                  <a:pt x="1431923" y="1935189"/>
                  <a:pt x="1320750" y="1919299"/>
                  <a:pt x="1110541" y="1920921"/>
                </a:cubicBezTo>
                <a:cubicBezTo>
                  <a:pt x="900332" y="1922543"/>
                  <a:pt x="727713" y="1908713"/>
                  <a:pt x="512557" y="1920921"/>
                </a:cubicBezTo>
                <a:cubicBezTo>
                  <a:pt x="297401" y="1933129"/>
                  <a:pt x="249376" y="1894694"/>
                  <a:pt x="0" y="1920921"/>
                </a:cubicBezTo>
                <a:cubicBezTo>
                  <a:pt x="-46682" y="1762138"/>
                  <a:pt x="9253" y="1618842"/>
                  <a:pt x="0" y="1421482"/>
                </a:cubicBezTo>
                <a:cubicBezTo>
                  <a:pt x="-9253" y="1224122"/>
                  <a:pt x="45130" y="1151280"/>
                  <a:pt x="0" y="902833"/>
                </a:cubicBezTo>
                <a:cubicBezTo>
                  <a:pt x="-45130" y="654386"/>
                  <a:pt x="25325" y="646997"/>
                  <a:pt x="0" y="461021"/>
                </a:cubicBezTo>
                <a:cubicBezTo>
                  <a:pt x="-25325" y="275045"/>
                  <a:pt x="10277" y="101144"/>
                  <a:pt x="0" y="0"/>
                </a:cubicBezTo>
                <a:close/>
              </a:path>
              <a:path w="2847541" h="1920921" stroke="0" extrusionOk="0">
                <a:moveTo>
                  <a:pt x="0" y="0"/>
                </a:moveTo>
                <a:cubicBezTo>
                  <a:pt x="197158" y="-70961"/>
                  <a:pt x="378122" y="47378"/>
                  <a:pt x="626459" y="0"/>
                </a:cubicBezTo>
                <a:cubicBezTo>
                  <a:pt x="874796" y="-47378"/>
                  <a:pt x="994785" y="35445"/>
                  <a:pt x="1224443" y="0"/>
                </a:cubicBezTo>
                <a:cubicBezTo>
                  <a:pt x="1454101" y="-35445"/>
                  <a:pt x="1475802" y="22363"/>
                  <a:pt x="1708525" y="0"/>
                </a:cubicBezTo>
                <a:cubicBezTo>
                  <a:pt x="1941248" y="-22363"/>
                  <a:pt x="2024324" y="19878"/>
                  <a:pt x="2221082" y="0"/>
                </a:cubicBezTo>
                <a:cubicBezTo>
                  <a:pt x="2417840" y="-19878"/>
                  <a:pt x="2628688" y="6132"/>
                  <a:pt x="2847541" y="0"/>
                </a:cubicBezTo>
                <a:cubicBezTo>
                  <a:pt x="2900514" y="95957"/>
                  <a:pt x="2845818" y="254512"/>
                  <a:pt x="2847541" y="441812"/>
                </a:cubicBezTo>
                <a:cubicBezTo>
                  <a:pt x="2849264" y="629112"/>
                  <a:pt x="2787819" y="801963"/>
                  <a:pt x="2847541" y="941251"/>
                </a:cubicBezTo>
                <a:cubicBezTo>
                  <a:pt x="2907263" y="1080539"/>
                  <a:pt x="2824948" y="1245287"/>
                  <a:pt x="2847541" y="1421482"/>
                </a:cubicBezTo>
                <a:cubicBezTo>
                  <a:pt x="2870134" y="1597677"/>
                  <a:pt x="2809952" y="1786213"/>
                  <a:pt x="2847541" y="1920921"/>
                </a:cubicBezTo>
                <a:cubicBezTo>
                  <a:pt x="2554547" y="1964304"/>
                  <a:pt x="2513590" y="1856794"/>
                  <a:pt x="2221082" y="1920921"/>
                </a:cubicBezTo>
                <a:cubicBezTo>
                  <a:pt x="1928574" y="1985048"/>
                  <a:pt x="1837892" y="1901319"/>
                  <a:pt x="1594623" y="1920921"/>
                </a:cubicBezTo>
                <a:cubicBezTo>
                  <a:pt x="1351354" y="1940523"/>
                  <a:pt x="1187958" y="1874092"/>
                  <a:pt x="1025115" y="1920921"/>
                </a:cubicBezTo>
                <a:cubicBezTo>
                  <a:pt x="862272" y="1967750"/>
                  <a:pt x="470867" y="1878588"/>
                  <a:pt x="0" y="1920921"/>
                </a:cubicBezTo>
                <a:cubicBezTo>
                  <a:pt x="-33558" y="1748989"/>
                  <a:pt x="42259" y="1669978"/>
                  <a:pt x="0" y="1479109"/>
                </a:cubicBezTo>
                <a:cubicBezTo>
                  <a:pt x="-42259" y="1288240"/>
                  <a:pt x="50380" y="1244383"/>
                  <a:pt x="0" y="1018088"/>
                </a:cubicBezTo>
                <a:cubicBezTo>
                  <a:pt x="-50380" y="791793"/>
                  <a:pt x="12788" y="624135"/>
                  <a:pt x="0" y="518649"/>
                </a:cubicBezTo>
                <a:cubicBezTo>
                  <a:pt x="-12788" y="413163"/>
                  <a:pt x="55068" y="212704"/>
                  <a:pt x="0" y="0"/>
                </a:cubicBez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1410222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43" y="1140246"/>
            <a:ext cx="7328619" cy="473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A853109A-7C81-462E-A2AF-9289F2A22C82}"/>
              </a:ext>
            </a:extLst>
          </p:cNvPr>
          <p:cNvSpPr/>
          <p:nvPr/>
        </p:nvSpPr>
        <p:spPr>
          <a:xfrm>
            <a:off x="1484243" y="61775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i="1" dirty="0">
                <a:latin typeface="Arial" panose="020B0604020202020204" pitchFamily="34" charset="0"/>
                <a:ea typeface="Calibri" panose="020F0502020204030204" pitchFamily="34" charset="0"/>
              </a:rPr>
              <a:t>Colágeno.-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 proteína que es un componente básico de los huesos, tendones, ligamentos, cartílagos y piel.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A0E2040-EA2F-4854-8D47-1CAD0D854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965" y="3313710"/>
            <a:ext cx="3273287" cy="232442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6E63E3A-3F7E-4AFA-835C-75072F0BB139}"/>
              </a:ext>
            </a:extLst>
          </p:cNvPr>
          <p:cNvSpPr txBox="1">
            <a:spLocks/>
          </p:cNvSpPr>
          <p:nvPr/>
        </p:nvSpPr>
        <p:spPr>
          <a:xfrm>
            <a:off x="3040748" y="88871"/>
            <a:ext cx="6109877" cy="74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cap="none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Aminoácidos NO esenciales</a:t>
            </a:r>
          </a:p>
        </p:txBody>
      </p:sp>
    </p:spTree>
    <p:extLst>
      <p:ext uri="{BB962C8B-B14F-4D97-AF65-F5344CB8AC3E}">
        <p14:creationId xmlns:p14="http://schemas.microsoft.com/office/powerpoint/2010/main" val="2811104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7E4503F-39BF-473F-AB02-2BB27B9BC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561" y="3702327"/>
            <a:ext cx="3370440" cy="19252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US" sz="1800" b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Fuentes alimenticias: </a:t>
            </a:r>
            <a:r>
              <a:rPr lang="es-MX" sz="18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pollo, pavo, cerdo, sardina, mero, salmón, atún, lácteos, huevos, zanahorias y pepino.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50F3108-ECD2-4F3F-B689-092C01100522}"/>
              </a:ext>
            </a:extLst>
          </p:cNvPr>
          <p:cNvSpPr txBox="1"/>
          <p:nvPr/>
        </p:nvSpPr>
        <p:spPr>
          <a:xfrm>
            <a:off x="848460" y="1098057"/>
            <a:ext cx="7923338" cy="33360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Prolina </a:t>
            </a:r>
            <a:r>
              <a:rPr lang="es-MX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(Pro,P)</a:t>
            </a:r>
            <a:r>
              <a:rPr lang="es-MX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MX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prolina está involucrada en la producción del colágeno y por esta razón es fundamental para la reparación, curación y mantenimiento de diferentes tejidos como el muscular, conectivo y los huesos.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Además, forma parte de ligamentos y tendones.</a:t>
            </a:r>
            <a:endParaRPr lang="es-MX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924" y="1098057"/>
            <a:ext cx="2177088" cy="2177088"/>
          </a:xfrm>
          <a:custGeom>
            <a:avLst/>
            <a:gdLst>
              <a:gd name="connsiteX0" fmla="*/ 0 w 2508586"/>
              <a:gd name="connsiteY0" fmla="*/ 0 h 2508586"/>
              <a:gd name="connsiteX1" fmla="*/ 501717 w 2508586"/>
              <a:gd name="connsiteY1" fmla="*/ 0 h 2508586"/>
              <a:gd name="connsiteX2" fmla="*/ 953263 w 2508586"/>
              <a:gd name="connsiteY2" fmla="*/ 0 h 2508586"/>
              <a:gd name="connsiteX3" fmla="*/ 1454980 w 2508586"/>
              <a:gd name="connsiteY3" fmla="*/ 0 h 2508586"/>
              <a:gd name="connsiteX4" fmla="*/ 1906525 w 2508586"/>
              <a:gd name="connsiteY4" fmla="*/ 0 h 2508586"/>
              <a:gd name="connsiteX5" fmla="*/ 2508586 w 2508586"/>
              <a:gd name="connsiteY5" fmla="*/ 0 h 2508586"/>
              <a:gd name="connsiteX6" fmla="*/ 2508586 w 2508586"/>
              <a:gd name="connsiteY6" fmla="*/ 501717 h 2508586"/>
              <a:gd name="connsiteX7" fmla="*/ 2508586 w 2508586"/>
              <a:gd name="connsiteY7" fmla="*/ 1003434 h 2508586"/>
              <a:gd name="connsiteX8" fmla="*/ 2508586 w 2508586"/>
              <a:gd name="connsiteY8" fmla="*/ 1480066 h 2508586"/>
              <a:gd name="connsiteX9" fmla="*/ 2508586 w 2508586"/>
              <a:gd name="connsiteY9" fmla="*/ 1956697 h 2508586"/>
              <a:gd name="connsiteX10" fmla="*/ 2508586 w 2508586"/>
              <a:gd name="connsiteY10" fmla="*/ 2508586 h 2508586"/>
              <a:gd name="connsiteX11" fmla="*/ 1981783 w 2508586"/>
              <a:gd name="connsiteY11" fmla="*/ 2508586 h 2508586"/>
              <a:gd name="connsiteX12" fmla="*/ 1480066 w 2508586"/>
              <a:gd name="connsiteY12" fmla="*/ 2508586 h 2508586"/>
              <a:gd name="connsiteX13" fmla="*/ 928177 w 2508586"/>
              <a:gd name="connsiteY13" fmla="*/ 2508586 h 2508586"/>
              <a:gd name="connsiteX14" fmla="*/ 476631 w 2508586"/>
              <a:gd name="connsiteY14" fmla="*/ 2508586 h 2508586"/>
              <a:gd name="connsiteX15" fmla="*/ 0 w 2508586"/>
              <a:gd name="connsiteY15" fmla="*/ 2508586 h 2508586"/>
              <a:gd name="connsiteX16" fmla="*/ 0 w 2508586"/>
              <a:gd name="connsiteY16" fmla="*/ 1956697 h 2508586"/>
              <a:gd name="connsiteX17" fmla="*/ 0 w 2508586"/>
              <a:gd name="connsiteY17" fmla="*/ 1454980 h 2508586"/>
              <a:gd name="connsiteX18" fmla="*/ 0 w 2508586"/>
              <a:gd name="connsiteY18" fmla="*/ 978349 h 2508586"/>
              <a:gd name="connsiteX19" fmla="*/ 0 w 2508586"/>
              <a:gd name="connsiteY19" fmla="*/ 451545 h 2508586"/>
              <a:gd name="connsiteX20" fmla="*/ 0 w 2508586"/>
              <a:gd name="connsiteY20" fmla="*/ 0 h 250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08586" h="2508586" fill="none" extrusionOk="0">
                <a:moveTo>
                  <a:pt x="0" y="0"/>
                </a:moveTo>
                <a:cubicBezTo>
                  <a:pt x="197846" y="-7911"/>
                  <a:pt x="323889" y="44140"/>
                  <a:pt x="501717" y="0"/>
                </a:cubicBezTo>
                <a:cubicBezTo>
                  <a:pt x="679545" y="-44140"/>
                  <a:pt x="764424" y="33533"/>
                  <a:pt x="953263" y="0"/>
                </a:cubicBezTo>
                <a:cubicBezTo>
                  <a:pt x="1142102" y="-33533"/>
                  <a:pt x="1308569" y="41204"/>
                  <a:pt x="1454980" y="0"/>
                </a:cubicBezTo>
                <a:cubicBezTo>
                  <a:pt x="1601391" y="-41204"/>
                  <a:pt x="1728048" y="52175"/>
                  <a:pt x="1906525" y="0"/>
                </a:cubicBezTo>
                <a:cubicBezTo>
                  <a:pt x="2085002" y="-52175"/>
                  <a:pt x="2378988" y="51197"/>
                  <a:pt x="2508586" y="0"/>
                </a:cubicBezTo>
                <a:cubicBezTo>
                  <a:pt x="2526478" y="109737"/>
                  <a:pt x="2452686" y="276528"/>
                  <a:pt x="2508586" y="501717"/>
                </a:cubicBezTo>
                <a:cubicBezTo>
                  <a:pt x="2564486" y="726906"/>
                  <a:pt x="2490354" y="851883"/>
                  <a:pt x="2508586" y="1003434"/>
                </a:cubicBezTo>
                <a:cubicBezTo>
                  <a:pt x="2526818" y="1154985"/>
                  <a:pt x="2486986" y="1266142"/>
                  <a:pt x="2508586" y="1480066"/>
                </a:cubicBezTo>
                <a:cubicBezTo>
                  <a:pt x="2530186" y="1693990"/>
                  <a:pt x="2477978" y="1855840"/>
                  <a:pt x="2508586" y="1956697"/>
                </a:cubicBezTo>
                <a:cubicBezTo>
                  <a:pt x="2539194" y="2057554"/>
                  <a:pt x="2507717" y="2242249"/>
                  <a:pt x="2508586" y="2508586"/>
                </a:cubicBezTo>
                <a:cubicBezTo>
                  <a:pt x="2252101" y="2556929"/>
                  <a:pt x="2153683" y="2496533"/>
                  <a:pt x="1981783" y="2508586"/>
                </a:cubicBezTo>
                <a:cubicBezTo>
                  <a:pt x="1809883" y="2520639"/>
                  <a:pt x="1677247" y="2499117"/>
                  <a:pt x="1480066" y="2508586"/>
                </a:cubicBezTo>
                <a:cubicBezTo>
                  <a:pt x="1282885" y="2518055"/>
                  <a:pt x="1187143" y="2493177"/>
                  <a:pt x="928177" y="2508586"/>
                </a:cubicBezTo>
                <a:cubicBezTo>
                  <a:pt x="669211" y="2523995"/>
                  <a:pt x="676399" y="2498056"/>
                  <a:pt x="476631" y="2508586"/>
                </a:cubicBezTo>
                <a:cubicBezTo>
                  <a:pt x="276863" y="2519116"/>
                  <a:pt x="118554" y="2468307"/>
                  <a:pt x="0" y="2508586"/>
                </a:cubicBezTo>
                <a:cubicBezTo>
                  <a:pt x="-51924" y="2282037"/>
                  <a:pt x="648" y="2225199"/>
                  <a:pt x="0" y="1956697"/>
                </a:cubicBezTo>
                <a:cubicBezTo>
                  <a:pt x="-648" y="1688195"/>
                  <a:pt x="2459" y="1647700"/>
                  <a:pt x="0" y="1454980"/>
                </a:cubicBezTo>
                <a:cubicBezTo>
                  <a:pt x="-2459" y="1262260"/>
                  <a:pt x="14184" y="1105132"/>
                  <a:pt x="0" y="978349"/>
                </a:cubicBezTo>
                <a:cubicBezTo>
                  <a:pt x="-14184" y="851566"/>
                  <a:pt x="58912" y="624236"/>
                  <a:pt x="0" y="451545"/>
                </a:cubicBezTo>
                <a:cubicBezTo>
                  <a:pt x="-58912" y="278854"/>
                  <a:pt x="53598" y="174129"/>
                  <a:pt x="0" y="0"/>
                </a:cubicBezTo>
                <a:close/>
              </a:path>
              <a:path w="2508586" h="2508586" stroke="0" extrusionOk="0">
                <a:moveTo>
                  <a:pt x="0" y="0"/>
                </a:moveTo>
                <a:cubicBezTo>
                  <a:pt x="183956" y="-21235"/>
                  <a:pt x="283462" y="35747"/>
                  <a:pt x="476631" y="0"/>
                </a:cubicBezTo>
                <a:cubicBezTo>
                  <a:pt x="669800" y="-35747"/>
                  <a:pt x="791154" y="19200"/>
                  <a:pt x="1028520" y="0"/>
                </a:cubicBezTo>
                <a:cubicBezTo>
                  <a:pt x="1265886" y="-19200"/>
                  <a:pt x="1304811" y="56653"/>
                  <a:pt x="1580409" y="0"/>
                </a:cubicBezTo>
                <a:cubicBezTo>
                  <a:pt x="1856007" y="-56653"/>
                  <a:pt x="1809053" y="54046"/>
                  <a:pt x="2031955" y="0"/>
                </a:cubicBezTo>
                <a:cubicBezTo>
                  <a:pt x="2254857" y="-54046"/>
                  <a:pt x="2354303" y="32361"/>
                  <a:pt x="2508586" y="0"/>
                </a:cubicBezTo>
                <a:cubicBezTo>
                  <a:pt x="2555934" y="107751"/>
                  <a:pt x="2485864" y="359299"/>
                  <a:pt x="2508586" y="526803"/>
                </a:cubicBezTo>
                <a:cubicBezTo>
                  <a:pt x="2531308" y="694307"/>
                  <a:pt x="2471228" y="940240"/>
                  <a:pt x="2508586" y="1053606"/>
                </a:cubicBezTo>
                <a:cubicBezTo>
                  <a:pt x="2545944" y="1166972"/>
                  <a:pt x="2457134" y="1373703"/>
                  <a:pt x="2508586" y="1505152"/>
                </a:cubicBezTo>
                <a:cubicBezTo>
                  <a:pt x="2560038" y="1636601"/>
                  <a:pt x="2507077" y="1751973"/>
                  <a:pt x="2508586" y="1956697"/>
                </a:cubicBezTo>
                <a:cubicBezTo>
                  <a:pt x="2510095" y="2161422"/>
                  <a:pt x="2450184" y="2341991"/>
                  <a:pt x="2508586" y="2508586"/>
                </a:cubicBezTo>
                <a:cubicBezTo>
                  <a:pt x="2258754" y="2522573"/>
                  <a:pt x="2176908" y="2473269"/>
                  <a:pt x="1956697" y="2508586"/>
                </a:cubicBezTo>
                <a:cubicBezTo>
                  <a:pt x="1736486" y="2543903"/>
                  <a:pt x="1576366" y="2493023"/>
                  <a:pt x="1480066" y="2508586"/>
                </a:cubicBezTo>
                <a:cubicBezTo>
                  <a:pt x="1383766" y="2524149"/>
                  <a:pt x="1048224" y="2467309"/>
                  <a:pt x="928177" y="2508586"/>
                </a:cubicBezTo>
                <a:cubicBezTo>
                  <a:pt x="808130" y="2549863"/>
                  <a:pt x="190823" y="2414317"/>
                  <a:pt x="0" y="2508586"/>
                </a:cubicBezTo>
                <a:cubicBezTo>
                  <a:pt x="-33425" y="2293535"/>
                  <a:pt x="25411" y="2241148"/>
                  <a:pt x="0" y="1981783"/>
                </a:cubicBezTo>
                <a:cubicBezTo>
                  <a:pt x="-25411" y="1722418"/>
                  <a:pt x="32567" y="1726469"/>
                  <a:pt x="0" y="1480066"/>
                </a:cubicBezTo>
                <a:cubicBezTo>
                  <a:pt x="-32567" y="1233663"/>
                  <a:pt x="2960" y="1146335"/>
                  <a:pt x="0" y="1053606"/>
                </a:cubicBezTo>
                <a:cubicBezTo>
                  <a:pt x="-2960" y="960877"/>
                  <a:pt x="23976" y="799731"/>
                  <a:pt x="0" y="627146"/>
                </a:cubicBezTo>
                <a:cubicBezTo>
                  <a:pt x="-23976" y="454561"/>
                  <a:pt x="46842" y="240958"/>
                  <a:pt x="0" y="0"/>
                </a:cubicBezTo>
                <a:close/>
              </a:path>
            </a:pathLst>
          </a:custGeom>
          <a:ln w="38100"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8362404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uál es la diferencia entre Tendones y Ligamentos?">
            <a:extLst>
              <a:ext uri="{FF2B5EF4-FFF2-40B4-BE49-F238E27FC236}">
                <a16:creationId xmlns="" xmlns:a16="http://schemas.microsoft.com/office/drawing/2014/main" id="{8C8CE8D8-9FA8-4F6E-B4C6-FE8C673CA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00" y="4638885"/>
            <a:ext cx="2968362" cy="197743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BC2A65C0-E8B9-4505-BFF5-9DED7F3F410C}"/>
              </a:ext>
            </a:extLst>
          </p:cNvPr>
          <p:cNvSpPr/>
          <p:nvPr/>
        </p:nvSpPr>
        <p:spPr>
          <a:xfrm>
            <a:off x="6636025" y="5759943"/>
            <a:ext cx="5426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i="1" dirty="0">
                <a:latin typeface="Arial" panose="020B0604020202020204" pitchFamily="34" charset="0"/>
                <a:ea typeface="Calibri" panose="020F0502020204030204" pitchFamily="34" charset="0"/>
              </a:rPr>
              <a:t>Colágeno.-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 proteína que es un componente básico de los huesos, tendones, ligamentos, cartílagos y piel.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6E63E3A-3F7E-4AFA-835C-75072F0BB139}"/>
              </a:ext>
            </a:extLst>
          </p:cNvPr>
          <p:cNvSpPr txBox="1">
            <a:spLocks/>
          </p:cNvSpPr>
          <p:nvPr/>
        </p:nvSpPr>
        <p:spPr>
          <a:xfrm>
            <a:off x="3040748" y="88871"/>
            <a:ext cx="6109877" cy="74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cap="none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Aminoácidos NO esenciales</a:t>
            </a:r>
          </a:p>
        </p:txBody>
      </p:sp>
    </p:spTree>
    <p:extLst>
      <p:ext uri="{BB962C8B-B14F-4D97-AF65-F5344CB8AC3E}">
        <p14:creationId xmlns:p14="http://schemas.microsoft.com/office/powerpoint/2010/main" val="1814743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D3BF067-99BA-4FF0-903F-986CE218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8165" y="1317585"/>
            <a:ext cx="3323835" cy="1574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S" sz="1800" b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Fuentes alimenticias: </a:t>
            </a:r>
            <a:r>
              <a:rPr lang="es-MX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carnes, pescados, lácteos, huevos, legumbres, semillas, vegetales y cereales integrales.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1CC5E53-1AE1-4EE6-B1F1-3C04A7277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625" y="3886337"/>
            <a:ext cx="2406031" cy="2438399"/>
          </a:xfrm>
          <a:custGeom>
            <a:avLst/>
            <a:gdLst>
              <a:gd name="connsiteX0" fmla="*/ 0 w 2406031"/>
              <a:gd name="connsiteY0" fmla="*/ 0 h 2438399"/>
              <a:gd name="connsiteX1" fmla="*/ 481206 w 2406031"/>
              <a:gd name="connsiteY1" fmla="*/ 0 h 2438399"/>
              <a:gd name="connsiteX2" fmla="*/ 1010533 w 2406031"/>
              <a:gd name="connsiteY2" fmla="*/ 0 h 2438399"/>
              <a:gd name="connsiteX3" fmla="*/ 1443619 w 2406031"/>
              <a:gd name="connsiteY3" fmla="*/ 0 h 2438399"/>
              <a:gd name="connsiteX4" fmla="*/ 1852644 w 2406031"/>
              <a:gd name="connsiteY4" fmla="*/ 0 h 2438399"/>
              <a:gd name="connsiteX5" fmla="*/ 2406031 w 2406031"/>
              <a:gd name="connsiteY5" fmla="*/ 0 h 2438399"/>
              <a:gd name="connsiteX6" fmla="*/ 2406031 w 2406031"/>
              <a:gd name="connsiteY6" fmla="*/ 512064 h 2438399"/>
              <a:gd name="connsiteX7" fmla="*/ 2406031 w 2406031"/>
              <a:gd name="connsiteY7" fmla="*/ 1024128 h 2438399"/>
              <a:gd name="connsiteX8" fmla="*/ 2406031 w 2406031"/>
              <a:gd name="connsiteY8" fmla="*/ 1511807 h 2438399"/>
              <a:gd name="connsiteX9" fmla="*/ 2406031 w 2406031"/>
              <a:gd name="connsiteY9" fmla="*/ 2438399 h 2438399"/>
              <a:gd name="connsiteX10" fmla="*/ 1900764 w 2406031"/>
              <a:gd name="connsiteY10" fmla="*/ 2438399 h 2438399"/>
              <a:gd name="connsiteX11" fmla="*/ 1395498 w 2406031"/>
              <a:gd name="connsiteY11" fmla="*/ 2438399 h 2438399"/>
              <a:gd name="connsiteX12" fmla="*/ 938352 w 2406031"/>
              <a:gd name="connsiteY12" fmla="*/ 2438399 h 2438399"/>
              <a:gd name="connsiteX13" fmla="*/ 0 w 2406031"/>
              <a:gd name="connsiteY13" fmla="*/ 2438399 h 2438399"/>
              <a:gd name="connsiteX14" fmla="*/ 0 w 2406031"/>
              <a:gd name="connsiteY14" fmla="*/ 1901951 h 2438399"/>
              <a:gd name="connsiteX15" fmla="*/ 0 w 2406031"/>
              <a:gd name="connsiteY15" fmla="*/ 1365503 h 2438399"/>
              <a:gd name="connsiteX16" fmla="*/ 0 w 2406031"/>
              <a:gd name="connsiteY16" fmla="*/ 877824 h 2438399"/>
              <a:gd name="connsiteX17" fmla="*/ 0 w 2406031"/>
              <a:gd name="connsiteY17" fmla="*/ 438912 h 2438399"/>
              <a:gd name="connsiteX18" fmla="*/ 0 w 2406031"/>
              <a:gd name="connsiteY18" fmla="*/ 0 h 243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6031" h="2438399" fill="none" extrusionOk="0">
                <a:moveTo>
                  <a:pt x="0" y="0"/>
                </a:moveTo>
                <a:cubicBezTo>
                  <a:pt x="208059" y="-27554"/>
                  <a:pt x="363037" y="17524"/>
                  <a:pt x="481206" y="0"/>
                </a:cubicBezTo>
                <a:cubicBezTo>
                  <a:pt x="599375" y="-17524"/>
                  <a:pt x="793790" y="22153"/>
                  <a:pt x="1010533" y="0"/>
                </a:cubicBezTo>
                <a:cubicBezTo>
                  <a:pt x="1227276" y="-22153"/>
                  <a:pt x="1293433" y="19119"/>
                  <a:pt x="1443619" y="0"/>
                </a:cubicBezTo>
                <a:cubicBezTo>
                  <a:pt x="1593805" y="-19119"/>
                  <a:pt x="1697578" y="27118"/>
                  <a:pt x="1852644" y="0"/>
                </a:cubicBezTo>
                <a:cubicBezTo>
                  <a:pt x="2007710" y="-27118"/>
                  <a:pt x="2264244" y="24016"/>
                  <a:pt x="2406031" y="0"/>
                </a:cubicBezTo>
                <a:cubicBezTo>
                  <a:pt x="2453493" y="170985"/>
                  <a:pt x="2396811" y="329149"/>
                  <a:pt x="2406031" y="512064"/>
                </a:cubicBezTo>
                <a:cubicBezTo>
                  <a:pt x="2415251" y="694979"/>
                  <a:pt x="2400251" y="809828"/>
                  <a:pt x="2406031" y="1024128"/>
                </a:cubicBezTo>
                <a:cubicBezTo>
                  <a:pt x="2411811" y="1238428"/>
                  <a:pt x="2378467" y="1335270"/>
                  <a:pt x="2406031" y="1511807"/>
                </a:cubicBezTo>
                <a:cubicBezTo>
                  <a:pt x="2433595" y="1688344"/>
                  <a:pt x="2311839" y="2130213"/>
                  <a:pt x="2406031" y="2438399"/>
                </a:cubicBezTo>
                <a:cubicBezTo>
                  <a:pt x="2300762" y="2480870"/>
                  <a:pt x="2054595" y="2405552"/>
                  <a:pt x="1900764" y="2438399"/>
                </a:cubicBezTo>
                <a:cubicBezTo>
                  <a:pt x="1746933" y="2471246"/>
                  <a:pt x="1605406" y="2402031"/>
                  <a:pt x="1395498" y="2438399"/>
                </a:cubicBezTo>
                <a:cubicBezTo>
                  <a:pt x="1185590" y="2474767"/>
                  <a:pt x="1137791" y="2410250"/>
                  <a:pt x="938352" y="2438399"/>
                </a:cubicBezTo>
                <a:cubicBezTo>
                  <a:pt x="738913" y="2466548"/>
                  <a:pt x="402901" y="2389129"/>
                  <a:pt x="0" y="2438399"/>
                </a:cubicBezTo>
                <a:cubicBezTo>
                  <a:pt x="-22571" y="2224139"/>
                  <a:pt x="34507" y="2097392"/>
                  <a:pt x="0" y="1901951"/>
                </a:cubicBezTo>
                <a:cubicBezTo>
                  <a:pt x="-34507" y="1706510"/>
                  <a:pt x="11744" y="1511886"/>
                  <a:pt x="0" y="1365503"/>
                </a:cubicBezTo>
                <a:cubicBezTo>
                  <a:pt x="-11744" y="1219120"/>
                  <a:pt x="34067" y="996020"/>
                  <a:pt x="0" y="877824"/>
                </a:cubicBezTo>
                <a:cubicBezTo>
                  <a:pt x="-34067" y="759628"/>
                  <a:pt x="28826" y="622861"/>
                  <a:pt x="0" y="438912"/>
                </a:cubicBezTo>
                <a:cubicBezTo>
                  <a:pt x="-28826" y="254963"/>
                  <a:pt x="35093" y="99466"/>
                  <a:pt x="0" y="0"/>
                </a:cubicBezTo>
                <a:close/>
              </a:path>
              <a:path w="2406031" h="2438399" stroke="0" extrusionOk="0">
                <a:moveTo>
                  <a:pt x="0" y="0"/>
                </a:moveTo>
                <a:cubicBezTo>
                  <a:pt x="146648" y="-17728"/>
                  <a:pt x="314534" y="4431"/>
                  <a:pt x="505267" y="0"/>
                </a:cubicBezTo>
                <a:cubicBezTo>
                  <a:pt x="696000" y="-4431"/>
                  <a:pt x="830596" y="17019"/>
                  <a:pt x="914292" y="0"/>
                </a:cubicBezTo>
                <a:cubicBezTo>
                  <a:pt x="997989" y="-17019"/>
                  <a:pt x="1193959" y="47795"/>
                  <a:pt x="1347377" y="0"/>
                </a:cubicBezTo>
                <a:cubicBezTo>
                  <a:pt x="1500795" y="-47795"/>
                  <a:pt x="1707019" y="58396"/>
                  <a:pt x="1852644" y="0"/>
                </a:cubicBezTo>
                <a:cubicBezTo>
                  <a:pt x="1998269" y="-58396"/>
                  <a:pt x="2181978" y="41937"/>
                  <a:pt x="2406031" y="0"/>
                </a:cubicBezTo>
                <a:cubicBezTo>
                  <a:pt x="2426039" y="179181"/>
                  <a:pt x="2368940" y="262514"/>
                  <a:pt x="2406031" y="463296"/>
                </a:cubicBezTo>
                <a:cubicBezTo>
                  <a:pt x="2443122" y="664078"/>
                  <a:pt x="2395417" y="741769"/>
                  <a:pt x="2406031" y="999744"/>
                </a:cubicBezTo>
                <a:cubicBezTo>
                  <a:pt x="2416645" y="1257719"/>
                  <a:pt x="2379566" y="1300231"/>
                  <a:pt x="2406031" y="1414271"/>
                </a:cubicBezTo>
                <a:cubicBezTo>
                  <a:pt x="2432496" y="1528311"/>
                  <a:pt x="2361246" y="1839862"/>
                  <a:pt x="2406031" y="1950719"/>
                </a:cubicBezTo>
                <a:cubicBezTo>
                  <a:pt x="2450816" y="2061576"/>
                  <a:pt x="2395515" y="2250507"/>
                  <a:pt x="2406031" y="2438399"/>
                </a:cubicBezTo>
                <a:cubicBezTo>
                  <a:pt x="2148022" y="2456875"/>
                  <a:pt x="2037034" y="2389485"/>
                  <a:pt x="1876704" y="2438399"/>
                </a:cubicBezTo>
                <a:cubicBezTo>
                  <a:pt x="1716374" y="2487313"/>
                  <a:pt x="1639360" y="2401393"/>
                  <a:pt x="1443619" y="2438399"/>
                </a:cubicBezTo>
                <a:cubicBezTo>
                  <a:pt x="1247878" y="2475405"/>
                  <a:pt x="1155348" y="2395590"/>
                  <a:pt x="986473" y="2438399"/>
                </a:cubicBezTo>
                <a:cubicBezTo>
                  <a:pt x="817598" y="2481208"/>
                  <a:pt x="670721" y="2392857"/>
                  <a:pt x="553387" y="2438399"/>
                </a:cubicBezTo>
                <a:cubicBezTo>
                  <a:pt x="436053" y="2483941"/>
                  <a:pt x="147785" y="2376759"/>
                  <a:pt x="0" y="2438399"/>
                </a:cubicBezTo>
                <a:cubicBezTo>
                  <a:pt x="-40449" y="2314569"/>
                  <a:pt x="42128" y="2111044"/>
                  <a:pt x="0" y="1950719"/>
                </a:cubicBezTo>
                <a:cubicBezTo>
                  <a:pt x="-42128" y="1790394"/>
                  <a:pt x="49875" y="1551054"/>
                  <a:pt x="0" y="1438655"/>
                </a:cubicBezTo>
                <a:cubicBezTo>
                  <a:pt x="-49875" y="1326256"/>
                  <a:pt x="5964" y="1141164"/>
                  <a:pt x="0" y="950976"/>
                </a:cubicBezTo>
                <a:cubicBezTo>
                  <a:pt x="-5964" y="760788"/>
                  <a:pt x="36980" y="655033"/>
                  <a:pt x="0" y="438912"/>
                </a:cubicBezTo>
                <a:cubicBezTo>
                  <a:pt x="-36980" y="222791"/>
                  <a:pt x="49082" y="95694"/>
                  <a:pt x="0" y="0"/>
                </a:cubicBezTo>
                <a:close/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9319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90286403-24DB-42ED-9419-C66DBC6C4B84}"/>
              </a:ext>
            </a:extLst>
          </p:cNvPr>
          <p:cNvSpPr txBox="1">
            <a:spLocks/>
          </p:cNvSpPr>
          <p:nvPr/>
        </p:nvSpPr>
        <p:spPr>
          <a:xfrm>
            <a:off x="834887" y="1056508"/>
            <a:ext cx="7871791" cy="3754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Font typeface="Franklin Gothic Book" panose="020B0503020102020204" pitchFamily="34" charset="0"/>
              <a:buNone/>
            </a:pPr>
            <a:r>
              <a:rPr lang="es-US" sz="1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Serina</a:t>
            </a:r>
            <a:r>
              <a:rPr lang="es-US" sz="1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9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(Ser, S):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US" sz="8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precursora de otros aminoácidos como la glicina, cisteína y de fosfolípidos.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US" sz="8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Cubren los nervios situados en el cerebro, sin serina suficiente se presenta incapacidad de los nervios para transmitir los impulsos nerviosos a otras partes del cuerpo.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US" sz="8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serina también ayuda a la producción de anticuerpos</a:t>
            </a:r>
            <a:r>
              <a:rPr lang="es-MX" sz="8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8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pic>
        <p:nvPicPr>
          <p:cNvPr id="10242" name="Picture 2" descr="Impulso nervioso | Qué es, mecanismo de acción, dónde se produce y cuál es  su importancia para el cuerpo">
            <a:extLst>
              <a:ext uri="{FF2B5EF4-FFF2-40B4-BE49-F238E27FC236}">
                <a16:creationId xmlns="" xmlns:a16="http://schemas.microsoft.com/office/drawing/2014/main" id="{FFBA9036-C0A1-452D-889C-2E0FEE55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08" y="4913571"/>
            <a:ext cx="3421915" cy="182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6E63E3A-3F7E-4AFA-835C-75072F0BB139}"/>
              </a:ext>
            </a:extLst>
          </p:cNvPr>
          <p:cNvSpPr txBox="1">
            <a:spLocks/>
          </p:cNvSpPr>
          <p:nvPr/>
        </p:nvSpPr>
        <p:spPr>
          <a:xfrm>
            <a:off x="3040748" y="88871"/>
            <a:ext cx="6109877" cy="74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cap="none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Aminoácidos NO esenciales</a:t>
            </a:r>
          </a:p>
        </p:txBody>
      </p:sp>
    </p:spTree>
    <p:extLst>
      <p:ext uri="{BB962C8B-B14F-4D97-AF65-F5344CB8AC3E}">
        <p14:creationId xmlns:p14="http://schemas.microsoft.com/office/powerpoint/2010/main" val="2123555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22E8816-C391-423C-A1DA-6B85032F7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38" y="946937"/>
            <a:ext cx="7923953" cy="57056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B56AEB6-C520-4893-9674-9E6599A35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814" y="1217159"/>
            <a:ext cx="2226928" cy="2217875"/>
          </a:xfrm>
          <a:custGeom>
            <a:avLst/>
            <a:gdLst>
              <a:gd name="connsiteX0" fmla="*/ 0 w 2226928"/>
              <a:gd name="connsiteY0" fmla="*/ 0 h 2217875"/>
              <a:gd name="connsiteX1" fmla="*/ 579001 w 2226928"/>
              <a:gd name="connsiteY1" fmla="*/ 0 h 2217875"/>
              <a:gd name="connsiteX2" fmla="*/ 1135733 w 2226928"/>
              <a:gd name="connsiteY2" fmla="*/ 0 h 2217875"/>
              <a:gd name="connsiteX3" fmla="*/ 1737004 w 2226928"/>
              <a:gd name="connsiteY3" fmla="*/ 0 h 2217875"/>
              <a:gd name="connsiteX4" fmla="*/ 2226928 w 2226928"/>
              <a:gd name="connsiteY4" fmla="*/ 0 h 2217875"/>
              <a:gd name="connsiteX5" fmla="*/ 2226928 w 2226928"/>
              <a:gd name="connsiteY5" fmla="*/ 510111 h 2217875"/>
              <a:gd name="connsiteX6" fmla="*/ 2226928 w 2226928"/>
              <a:gd name="connsiteY6" fmla="*/ 998044 h 2217875"/>
              <a:gd name="connsiteX7" fmla="*/ 2226928 w 2226928"/>
              <a:gd name="connsiteY7" fmla="*/ 1574691 h 2217875"/>
              <a:gd name="connsiteX8" fmla="*/ 2226928 w 2226928"/>
              <a:gd name="connsiteY8" fmla="*/ 2217875 h 2217875"/>
              <a:gd name="connsiteX9" fmla="*/ 1737004 w 2226928"/>
              <a:gd name="connsiteY9" fmla="*/ 2217875 h 2217875"/>
              <a:gd name="connsiteX10" fmla="*/ 1247080 w 2226928"/>
              <a:gd name="connsiteY10" fmla="*/ 2217875 h 2217875"/>
              <a:gd name="connsiteX11" fmla="*/ 690348 w 2226928"/>
              <a:gd name="connsiteY11" fmla="*/ 2217875 h 2217875"/>
              <a:gd name="connsiteX12" fmla="*/ 0 w 2226928"/>
              <a:gd name="connsiteY12" fmla="*/ 2217875 h 2217875"/>
              <a:gd name="connsiteX13" fmla="*/ 0 w 2226928"/>
              <a:gd name="connsiteY13" fmla="*/ 1641228 h 2217875"/>
              <a:gd name="connsiteX14" fmla="*/ 0 w 2226928"/>
              <a:gd name="connsiteY14" fmla="*/ 1108938 h 2217875"/>
              <a:gd name="connsiteX15" fmla="*/ 0 w 2226928"/>
              <a:gd name="connsiteY15" fmla="*/ 598826 h 2217875"/>
              <a:gd name="connsiteX16" fmla="*/ 0 w 2226928"/>
              <a:gd name="connsiteY16" fmla="*/ 0 h 221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26928" h="2217875" fill="none" extrusionOk="0">
                <a:moveTo>
                  <a:pt x="0" y="0"/>
                </a:moveTo>
                <a:cubicBezTo>
                  <a:pt x="132753" y="-44774"/>
                  <a:pt x="368918" y="34319"/>
                  <a:pt x="579001" y="0"/>
                </a:cubicBezTo>
                <a:cubicBezTo>
                  <a:pt x="789084" y="-34319"/>
                  <a:pt x="1010965" y="51092"/>
                  <a:pt x="1135733" y="0"/>
                </a:cubicBezTo>
                <a:cubicBezTo>
                  <a:pt x="1260501" y="-51092"/>
                  <a:pt x="1461855" y="49011"/>
                  <a:pt x="1737004" y="0"/>
                </a:cubicBezTo>
                <a:cubicBezTo>
                  <a:pt x="2012153" y="-49011"/>
                  <a:pt x="1996153" y="40142"/>
                  <a:pt x="2226928" y="0"/>
                </a:cubicBezTo>
                <a:cubicBezTo>
                  <a:pt x="2265941" y="207679"/>
                  <a:pt x="2184662" y="396338"/>
                  <a:pt x="2226928" y="510111"/>
                </a:cubicBezTo>
                <a:cubicBezTo>
                  <a:pt x="2269194" y="623884"/>
                  <a:pt x="2199897" y="797262"/>
                  <a:pt x="2226928" y="998044"/>
                </a:cubicBezTo>
                <a:cubicBezTo>
                  <a:pt x="2253959" y="1198826"/>
                  <a:pt x="2207467" y="1318767"/>
                  <a:pt x="2226928" y="1574691"/>
                </a:cubicBezTo>
                <a:cubicBezTo>
                  <a:pt x="2246389" y="1830615"/>
                  <a:pt x="2212268" y="1991579"/>
                  <a:pt x="2226928" y="2217875"/>
                </a:cubicBezTo>
                <a:cubicBezTo>
                  <a:pt x="2123460" y="2274287"/>
                  <a:pt x="1898721" y="2207440"/>
                  <a:pt x="1737004" y="2217875"/>
                </a:cubicBezTo>
                <a:cubicBezTo>
                  <a:pt x="1575287" y="2228310"/>
                  <a:pt x="1368570" y="2201079"/>
                  <a:pt x="1247080" y="2217875"/>
                </a:cubicBezTo>
                <a:cubicBezTo>
                  <a:pt x="1125590" y="2234671"/>
                  <a:pt x="848694" y="2153152"/>
                  <a:pt x="690348" y="2217875"/>
                </a:cubicBezTo>
                <a:cubicBezTo>
                  <a:pt x="532002" y="2282598"/>
                  <a:pt x="170555" y="2164016"/>
                  <a:pt x="0" y="2217875"/>
                </a:cubicBezTo>
                <a:cubicBezTo>
                  <a:pt x="-60151" y="2082993"/>
                  <a:pt x="46150" y="1851928"/>
                  <a:pt x="0" y="1641228"/>
                </a:cubicBezTo>
                <a:cubicBezTo>
                  <a:pt x="-46150" y="1430528"/>
                  <a:pt x="5531" y="1317454"/>
                  <a:pt x="0" y="1108938"/>
                </a:cubicBezTo>
                <a:cubicBezTo>
                  <a:pt x="-5531" y="900422"/>
                  <a:pt x="49625" y="769792"/>
                  <a:pt x="0" y="598826"/>
                </a:cubicBezTo>
                <a:cubicBezTo>
                  <a:pt x="-49625" y="427860"/>
                  <a:pt x="938" y="167487"/>
                  <a:pt x="0" y="0"/>
                </a:cubicBezTo>
                <a:close/>
              </a:path>
              <a:path w="2226928" h="2217875" stroke="0" extrusionOk="0">
                <a:moveTo>
                  <a:pt x="0" y="0"/>
                </a:moveTo>
                <a:cubicBezTo>
                  <a:pt x="174009" y="-17055"/>
                  <a:pt x="427019" y="38302"/>
                  <a:pt x="579001" y="0"/>
                </a:cubicBezTo>
                <a:cubicBezTo>
                  <a:pt x="730983" y="-38302"/>
                  <a:pt x="935786" y="36396"/>
                  <a:pt x="1158003" y="0"/>
                </a:cubicBezTo>
                <a:cubicBezTo>
                  <a:pt x="1380220" y="-36396"/>
                  <a:pt x="1503220" y="25790"/>
                  <a:pt x="1670196" y="0"/>
                </a:cubicBezTo>
                <a:cubicBezTo>
                  <a:pt x="1837172" y="-25790"/>
                  <a:pt x="1963599" y="21508"/>
                  <a:pt x="2226928" y="0"/>
                </a:cubicBezTo>
                <a:cubicBezTo>
                  <a:pt x="2236840" y="142804"/>
                  <a:pt x="2207385" y="394513"/>
                  <a:pt x="2226928" y="532290"/>
                </a:cubicBezTo>
                <a:cubicBezTo>
                  <a:pt x="2246471" y="670067"/>
                  <a:pt x="2208502" y="853034"/>
                  <a:pt x="2226928" y="1042401"/>
                </a:cubicBezTo>
                <a:cubicBezTo>
                  <a:pt x="2245354" y="1231768"/>
                  <a:pt x="2184551" y="1381518"/>
                  <a:pt x="2226928" y="1641228"/>
                </a:cubicBezTo>
                <a:cubicBezTo>
                  <a:pt x="2269305" y="1900938"/>
                  <a:pt x="2221011" y="1995182"/>
                  <a:pt x="2226928" y="2217875"/>
                </a:cubicBezTo>
                <a:cubicBezTo>
                  <a:pt x="1960873" y="2247141"/>
                  <a:pt x="1827242" y="2189989"/>
                  <a:pt x="1625657" y="2217875"/>
                </a:cubicBezTo>
                <a:cubicBezTo>
                  <a:pt x="1424072" y="2245761"/>
                  <a:pt x="1155951" y="2157586"/>
                  <a:pt x="1024387" y="2217875"/>
                </a:cubicBezTo>
                <a:cubicBezTo>
                  <a:pt x="892823" y="2278164"/>
                  <a:pt x="730421" y="2181199"/>
                  <a:pt x="489924" y="2217875"/>
                </a:cubicBezTo>
                <a:cubicBezTo>
                  <a:pt x="249427" y="2254551"/>
                  <a:pt x="243023" y="2168564"/>
                  <a:pt x="0" y="2217875"/>
                </a:cubicBezTo>
                <a:cubicBezTo>
                  <a:pt x="-56481" y="1985497"/>
                  <a:pt x="6459" y="1813766"/>
                  <a:pt x="0" y="1619049"/>
                </a:cubicBezTo>
                <a:cubicBezTo>
                  <a:pt x="-6459" y="1424332"/>
                  <a:pt x="46762" y="1234259"/>
                  <a:pt x="0" y="1108938"/>
                </a:cubicBezTo>
                <a:cubicBezTo>
                  <a:pt x="-46762" y="983617"/>
                  <a:pt x="57044" y="667722"/>
                  <a:pt x="0" y="554469"/>
                </a:cubicBezTo>
                <a:cubicBezTo>
                  <a:pt x="-57044" y="441216"/>
                  <a:pt x="43877" y="236463"/>
                  <a:pt x="0" y="0"/>
                </a:cubicBezTo>
                <a:close/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4506568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0D3BF067-99BA-4FF0-903F-986CE2182AFD}"/>
              </a:ext>
            </a:extLst>
          </p:cNvPr>
          <p:cNvSpPr txBox="1">
            <a:spLocks/>
          </p:cNvSpPr>
          <p:nvPr/>
        </p:nvSpPr>
        <p:spPr>
          <a:xfrm>
            <a:off x="8763991" y="3584121"/>
            <a:ext cx="3382574" cy="1568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Fuentes  Alimenticias:</a:t>
            </a:r>
            <a:r>
              <a:rPr lang="es-MX" sz="18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Frutos secos como almendras, cacahuetes;  Plátanos, Queso, Pollo, Aguacates, yogur y leche.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56E63E3A-3F7E-4AFA-835C-75072F0BB139}"/>
              </a:ext>
            </a:extLst>
          </p:cNvPr>
          <p:cNvSpPr txBox="1">
            <a:spLocks/>
          </p:cNvSpPr>
          <p:nvPr/>
        </p:nvSpPr>
        <p:spPr>
          <a:xfrm>
            <a:off x="3040748" y="88871"/>
            <a:ext cx="6109877" cy="74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cap="none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Aminoácidos NO esenciales</a:t>
            </a:r>
          </a:p>
        </p:txBody>
      </p:sp>
    </p:spTree>
    <p:extLst>
      <p:ext uri="{BB962C8B-B14F-4D97-AF65-F5344CB8AC3E}">
        <p14:creationId xmlns:p14="http://schemas.microsoft.com/office/powerpoint/2010/main" val="1440185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C09DC6-4CEF-41FA-B3A4-B96CD73FF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704" y="5239271"/>
            <a:ext cx="4221443" cy="12622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MX" sz="20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Fuentes alimenticias: </a:t>
            </a:r>
            <a:r>
              <a:rPr lang="es-MX" sz="20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s-MX" sz="20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almón, pollo, pescado, carne de res, lácteos, caña de azúcar, frutas y verduras.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40904E4-7746-4FA5-AE17-9E48CF55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093" y="987602"/>
            <a:ext cx="7649659" cy="39472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Ácido aspártico </a:t>
            </a:r>
            <a:r>
              <a:rPr lang="es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</a:t>
            </a:r>
            <a:r>
              <a:rPr lang="es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d):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US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ctúa como neurotransmisor y </a:t>
            </a:r>
            <a:r>
              <a:rPr lang="es-US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importante en la producción y secreción de hormonas como la hormona del crecimiento (</a:t>
            </a:r>
            <a:r>
              <a:rPr lang="es-US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es-US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US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Actúa en </a:t>
            </a:r>
            <a:r>
              <a:rPr lang="es-US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desintoxicación hepática y es importante para su correcto funcionamiento gracias a que forma moléculas capaces de absorber toxinas del torrente sanguíneo</a:t>
            </a:r>
            <a:r>
              <a:rPr lang="es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cap="non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3C96825-795D-4C24-A282-671DECCF6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4" t="20402" r="24810" b="23732"/>
          <a:stretch/>
        </p:blipFill>
        <p:spPr>
          <a:xfrm>
            <a:off x="10335472" y="4411803"/>
            <a:ext cx="1440494" cy="2325366"/>
          </a:xfrm>
          <a:custGeom>
            <a:avLst/>
            <a:gdLst>
              <a:gd name="connsiteX0" fmla="*/ 0 w 1440494"/>
              <a:gd name="connsiteY0" fmla="*/ 0 h 2325366"/>
              <a:gd name="connsiteX1" fmla="*/ 465760 w 1440494"/>
              <a:gd name="connsiteY1" fmla="*/ 0 h 2325366"/>
              <a:gd name="connsiteX2" fmla="*/ 960329 w 1440494"/>
              <a:gd name="connsiteY2" fmla="*/ 0 h 2325366"/>
              <a:gd name="connsiteX3" fmla="*/ 1440494 w 1440494"/>
              <a:gd name="connsiteY3" fmla="*/ 0 h 2325366"/>
              <a:gd name="connsiteX4" fmla="*/ 1440494 w 1440494"/>
              <a:gd name="connsiteY4" fmla="*/ 534834 h 2325366"/>
              <a:gd name="connsiteX5" fmla="*/ 1440494 w 1440494"/>
              <a:gd name="connsiteY5" fmla="*/ 1116176 h 2325366"/>
              <a:gd name="connsiteX6" fmla="*/ 1440494 w 1440494"/>
              <a:gd name="connsiteY6" fmla="*/ 1697517 h 2325366"/>
              <a:gd name="connsiteX7" fmla="*/ 1440494 w 1440494"/>
              <a:gd name="connsiteY7" fmla="*/ 2325366 h 2325366"/>
              <a:gd name="connsiteX8" fmla="*/ 989139 w 1440494"/>
              <a:gd name="connsiteY8" fmla="*/ 2325366 h 2325366"/>
              <a:gd name="connsiteX9" fmla="*/ 537784 w 1440494"/>
              <a:gd name="connsiteY9" fmla="*/ 2325366 h 2325366"/>
              <a:gd name="connsiteX10" fmla="*/ 0 w 1440494"/>
              <a:gd name="connsiteY10" fmla="*/ 2325366 h 2325366"/>
              <a:gd name="connsiteX11" fmla="*/ 0 w 1440494"/>
              <a:gd name="connsiteY11" fmla="*/ 1813785 h 2325366"/>
              <a:gd name="connsiteX12" fmla="*/ 0 w 1440494"/>
              <a:gd name="connsiteY12" fmla="*/ 1185937 h 2325366"/>
              <a:gd name="connsiteX13" fmla="*/ 0 w 1440494"/>
              <a:gd name="connsiteY13" fmla="*/ 581342 h 2325366"/>
              <a:gd name="connsiteX14" fmla="*/ 0 w 1440494"/>
              <a:gd name="connsiteY14" fmla="*/ 0 h 232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0494" h="2325366" fill="none" extrusionOk="0">
                <a:moveTo>
                  <a:pt x="0" y="0"/>
                </a:moveTo>
                <a:cubicBezTo>
                  <a:pt x="182546" y="-52751"/>
                  <a:pt x="348645" y="14414"/>
                  <a:pt x="465760" y="0"/>
                </a:cubicBezTo>
                <a:cubicBezTo>
                  <a:pt x="582875" y="-14414"/>
                  <a:pt x="720782" y="15270"/>
                  <a:pt x="960329" y="0"/>
                </a:cubicBezTo>
                <a:cubicBezTo>
                  <a:pt x="1199876" y="-15270"/>
                  <a:pt x="1335287" y="35058"/>
                  <a:pt x="1440494" y="0"/>
                </a:cubicBezTo>
                <a:cubicBezTo>
                  <a:pt x="1468279" y="127635"/>
                  <a:pt x="1437481" y="376908"/>
                  <a:pt x="1440494" y="534834"/>
                </a:cubicBezTo>
                <a:cubicBezTo>
                  <a:pt x="1443507" y="692760"/>
                  <a:pt x="1390452" y="978126"/>
                  <a:pt x="1440494" y="1116176"/>
                </a:cubicBezTo>
                <a:cubicBezTo>
                  <a:pt x="1490536" y="1254226"/>
                  <a:pt x="1439033" y="1532368"/>
                  <a:pt x="1440494" y="1697517"/>
                </a:cubicBezTo>
                <a:cubicBezTo>
                  <a:pt x="1441955" y="1862666"/>
                  <a:pt x="1403673" y="2096094"/>
                  <a:pt x="1440494" y="2325366"/>
                </a:cubicBezTo>
                <a:cubicBezTo>
                  <a:pt x="1220244" y="2377104"/>
                  <a:pt x="1086506" y="2288032"/>
                  <a:pt x="989139" y="2325366"/>
                </a:cubicBezTo>
                <a:cubicBezTo>
                  <a:pt x="891773" y="2362700"/>
                  <a:pt x="630451" y="2306998"/>
                  <a:pt x="537784" y="2325366"/>
                </a:cubicBezTo>
                <a:cubicBezTo>
                  <a:pt x="445118" y="2343734"/>
                  <a:pt x="219762" y="2261198"/>
                  <a:pt x="0" y="2325366"/>
                </a:cubicBezTo>
                <a:cubicBezTo>
                  <a:pt x="-46195" y="2188353"/>
                  <a:pt x="47888" y="1928866"/>
                  <a:pt x="0" y="1813785"/>
                </a:cubicBezTo>
                <a:cubicBezTo>
                  <a:pt x="-47888" y="1698704"/>
                  <a:pt x="4166" y="1369747"/>
                  <a:pt x="0" y="1185937"/>
                </a:cubicBezTo>
                <a:cubicBezTo>
                  <a:pt x="-4166" y="1002127"/>
                  <a:pt x="49709" y="741102"/>
                  <a:pt x="0" y="581342"/>
                </a:cubicBezTo>
                <a:cubicBezTo>
                  <a:pt x="-49709" y="421583"/>
                  <a:pt x="9696" y="149093"/>
                  <a:pt x="0" y="0"/>
                </a:cubicBezTo>
                <a:close/>
              </a:path>
              <a:path w="1440494" h="2325366" stroke="0" extrusionOk="0">
                <a:moveTo>
                  <a:pt x="0" y="0"/>
                </a:moveTo>
                <a:cubicBezTo>
                  <a:pt x="144842" y="-9244"/>
                  <a:pt x="242543" y="15116"/>
                  <a:pt x="436950" y="0"/>
                </a:cubicBezTo>
                <a:cubicBezTo>
                  <a:pt x="631357" y="-15116"/>
                  <a:pt x="722689" y="54188"/>
                  <a:pt x="917115" y="0"/>
                </a:cubicBezTo>
                <a:cubicBezTo>
                  <a:pt x="1111542" y="-54188"/>
                  <a:pt x="1237765" y="30092"/>
                  <a:pt x="1440494" y="0"/>
                </a:cubicBezTo>
                <a:cubicBezTo>
                  <a:pt x="1495048" y="208608"/>
                  <a:pt x="1437487" y="357620"/>
                  <a:pt x="1440494" y="534834"/>
                </a:cubicBezTo>
                <a:cubicBezTo>
                  <a:pt x="1443501" y="712048"/>
                  <a:pt x="1418869" y="918380"/>
                  <a:pt x="1440494" y="1116176"/>
                </a:cubicBezTo>
                <a:cubicBezTo>
                  <a:pt x="1462119" y="1313972"/>
                  <a:pt x="1393156" y="1542976"/>
                  <a:pt x="1440494" y="1674264"/>
                </a:cubicBezTo>
                <a:cubicBezTo>
                  <a:pt x="1487832" y="1805552"/>
                  <a:pt x="1391797" y="2134159"/>
                  <a:pt x="1440494" y="2325366"/>
                </a:cubicBezTo>
                <a:cubicBezTo>
                  <a:pt x="1238921" y="2342200"/>
                  <a:pt x="1185958" y="2309022"/>
                  <a:pt x="945924" y="2325366"/>
                </a:cubicBezTo>
                <a:cubicBezTo>
                  <a:pt x="705890" y="2341710"/>
                  <a:pt x="645410" y="2283833"/>
                  <a:pt x="480165" y="2325366"/>
                </a:cubicBezTo>
                <a:cubicBezTo>
                  <a:pt x="314920" y="2366899"/>
                  <a:pt x="134685" y="2285232"/>
                  <a:pt x="0" y="2325366"/>
                </a:cubicBezTo>
                <a:cubicBezTo>
                  <a:pt x="-17370" y="2102934"/>
                  <a:pt x="28235" y="2040899"/>
                  <a:pt x="0" y="1813785"/>
                </a:cubicBezTo>
                <a:cubicBezTo>
                  <a:pt x="-28235" y="1586671"/>
                  <a:pt x="33528" y="1425424"/>
                  <a:pt x="0" y="1255698"/>
                </a:cubicBezTo>
                <a:cubicBezTo>
                  <a:pt x="-33528" y="1085972"/>
                  <a:pt x="26427" y="974450"/>
                  <a:pt x="0" y="720863"/>
                </a:cubicBezTo>
                <a:cubicBezTo>
                  <a:pt x="-26427" y="467277"/>
                  <a:pt x="12792" y="339446"/>
                  <a:pt x="0" y="0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658107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EBC1804-8812-4B7C-8D82-A6BDACF01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49" y="2537189"/>
            <a:ext cx="2095500" cy="2181225"/>
          </a:xfrm>
          <a:custGeom>
            <a:avLst/>
            <a:gdLst>
              <a:gd name="connsiteX0" fmla="*/ 0 w 2095500"/>
              <a:gd name="connsiteY0" fmla="*/ 0 h 2181225"/>
              <a:gd name="connsiteX1" fmla="*/ 565785 w 2095500"/>
              <a:gd name="connsiteY1" fmla="*/ 0 h 2181225"/>
              <a:gd name="connsiteX2" fmla="*/ 1047750 w 2095500"/>
              <a:gd name="connsiteY2" fmla="*/ 0 h 2181225"/>
              <a:gd name="connsiteX3" fmla="*/ 1613535 w 2095500"/>
              <a:gd name="connsiteY3" fmla="*/ 0 h 2181225"/>
              <a:gd name="connsiteX4" fmla="*/ 2095500 w 2095500"/>
              <a:gd name="connsiteY4" fmla="*/ 0 h 2181225"/>
              <a:gd name="connsiteX5" fmla="*/ 2095500 w 2095500"/>
              <a:gd name="connsiteY5" fmla="*/ 567119 h 2181225"/>
              <a:gd name="connsiteX6" fmla="*/ 2095500 w 2095500"/>
              <a:gd name="connsiteY6" fmla="*/ 1068800 h 2181225"/>
              <a:gd name="connsiteX7" fmla="*/ 2095500 w 2095500"/>
              <a:gd name="connsiteY7" fmla="*/ 1614107 h 2181225"/>
              <a:gd name="connsiteX8" fmla="*/ 2095500 w 2095500"/>
              <a:gd name="connsiteY8" fmla="*/ 2181225 h 2181225"/>
              <a:gd name="connsiteX9" fmla="*/ 1613535 w 2095500"/>
              <a:gd name="connsiteY9" fmla="*/ 2181225 h 2181225"/>
              <a:gd name="connsiteX10" fmla="*/ 1068705 w 2095500"/>
              <a:gd name="connsiteY10" fmla="*/ 2181225 h 2181225"/>
              <a:gd name="connsiteX11" fmla="*/ 607695 w 2095500"/>
              <a:gd name="connsiteY11" fmla="*/ 2181225 h 2181225"/>
              <a:gd name="connsiteX12" fmla="*/ 0 w 2095500"/>
              <a:gd name="connsiteY12" fmla="*/ 2181225 h 2181225"/>
              <a:gd name="connsiteX13" fmla="*/ 0 w 2095500"/>
              <a:gd name="connsiteY13" fmla="*/ 1679543 h 2181225"/>
              <a:gd name="connsiteX14" fmla="*/ 0 w 2095500"/>
              <a:gd name="connsiteY14" fmla="*/ 1134237 h 2181225"/>
              <a:gd name="connsiteX15" fmla="*/ 0 w 2095500"/>
              <a:gd name="connsiteY15" fmla="*/ 588931 h 2181225"/>
              <a:gd name="connsiteX16" fmla="*/ 0 w 2095500"/>
              <a:gd name="connsiteY16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500" h="2181225" fill="none" extrusionOk="0">
                <a:moveTo>
                  <a:pt x="0" y="0"/>
                </a:moveTo>
                <a:cubicBezTo>
                  <a:pt x="127704" y="-13613"/>
                  <a:pt x="452268" y="7941"/>
                  <a:pt x="565785" y="0"/>
                </a:cubicBezTo>
                <a:cubicBezTo>
                  <a:pt x="679302" y="-7941"/>
                  <a:pt x="819532" y="34036"/>
                  <a:pt x="1047750" y="0"/>
                </a:cubicBezTo>
                <a:cubicBezTo>
                  <a:pt x="1275969" y="-34036"/>
                  <a:pt x="1386907" y="12468"/>
                  <a:pt x="1613535" y="0"/>
                </a:cubicBezTo>
                <a:cubicBezTo>
                  <a:pt x="1840164" y="-12468"/>
                  <a:pt x="1915103" y="20184"/>
                  <a:pt x="2095500" y="0"/>
                </a:cubicBezTo>
                <a:cubicBezTo>
                  <a:pt x="2162142" y="144297"/>
                  <a:pt x="2051742" y="398901"/>
                  <a:pt x="2095500" y="567119"/>
                </a:cubicBezTo>
                <a:cubicBezTo>
                  <a:pt x="2139258" y="735337"/>
                  <a:pt x="2081339" y="831622"/>
                  <a:pt x="2095500" y="1068800"/>
                </a:cubicBezTo>
                <a:cubicBezTo>
                  <a:pt x="2109661" y="1305978"/>
                  <a:pt x="2057391" y="1420736"/>
                  <a:pt x="2095500" y="1614107"/>
                </a:cubicBezTo>
                <a:cubicBezTo>
                  <a:pt x="2133609" y="1807478"/>
                  <a:pt x="2057815" y="1906267"/>
                  <a:pt x="2095500" y="2181225"/>
                </a:cubicBezTo>
                <a:cubicBezTo>
                  <a:pt x="1998832" y="2237506"/>
                  <a:pt x="1710026" y="2144466"/>
                  <a:pt x="1613535" y="2181225"/>
                </a:cubicBezTo>
                <a:cubicBezTo>
                  <a:pt x="1517044" y="2217984"/>
                  <a:pt x="1309649" y="2131736"/>
                  <a:pt x="1068705" y="2181225"/>
                </a:cubicBezTo>
                <a:cubicBezTo>
                  <a:pt x="827761" y="2230714"/>
                  <a:pt x="745439" y="2159053"/>
                  <a:pt x="607695" y="2181225"/>
                </a:cubicBezTo>
                <a:cubicBezTo>
                  <a:pt x="469951" y="2203397"/>
                  <a:pt x="273382" y="2178913"/>
                  <a:pt x="0" y="2181225"/>
                </a:cubicBezTo>
                <a:cubicBezTo>
                  <a:pt x="-14629" y="2029755"/>
                  <a:pt x="24698" y="1896478"/>
                  <a:pt x="0" y="1679543"/>
                </a:cubicBezTo>
                <a:cubicBezTo>
                  <a:pt x="-24698" y="1462608"/>
                  <a:pt x="8131" y="1379352"/>
                  <a:pt x="0" y="1134237"/>
                </a:cubicBezTo>
                <a:cubicBezTo>
                  <a:pt x="-8131" y="889122"/>
                  <a:pt x="12611" y="747909"/>
                  <a:pt x="0" y="588931"/>
                </a:cubicBezTo>
                <a:cubicBezTo>
                  <a:pt x="-12611" y="429953"/>
                  <a:pt x="49626" y="188812"/>
                  <a:pt x="0" y="0"/>
                </a:cubicBezTo>
                <a:close/>
              </a:path>
              <a:path w="2095500" h="2181225" stroke="0" extrusionOk="0">
                <a:moveTo>
                  <a:pt x="0" y="0"/>
                </a:moveTo>
                <a:cubicBezTo>
                  <a:pt x="207048" y="-33233"/>
                  <a:pt x="296466" y="46723"/>
                  <a:pt x="481965" y="0"/>
                </a:cubicBezTo>
                <a:cubicBezTo>
                  <a:pt x="667465" y="-46723"/>
                  <a:pt x="874703" y="432"/>
                  <a:pt x="1026795" y="0"/>
                </a:cubicBezTo>
                <a:cubicBezTo>
                  <a:pt x="1178887" y="-432"/>
                  <a:pt x="1459595" y="15557"/>
                  <a:pt x="1592580" y="0"/>
                </a:cubicBezTo>
                <a:cubicBezTo>
                  <a:pt x="1725566" y="-15557"/>
                  <a:pt x="1851922" y="33162"/>
                  <a:pt x="2095500" y="0"/>
                </a:cubicBezTo>
                <a:cubicBezTo>
                  <a:pt x="2149026" y="142244"/>
                  <a:pt x="2079142" y="339583"/>
                  <a:pt x="2095500" y="501682"/>
                </a:cubicBezTo>
                <a:cubicBezTo>
                  <a:pt x="2111858" y="663781"/>
                  <a:pt x="2089327" y="912103"/>
                  <a:pt x="2095500" y="1025176"/>
                </a:cubicBezTo>
                <a:cubicBezTo>
                  <a:pt x="2101673" y="1138249"/>
                  <a:pt x="2065083" y="1483305"/>
                  <a:pt x="2095500" y="1614107"/>
                </a:cubicBezTo>
                <a:cubicBezTo>
                  <a:pt x="2125917" y="1744909"/>
                  <a:pt x="2091935" y="1970252"/>
                  <a:pt x="2095500" y="2181225"/>
                </a:cubicBezTo>
                <a:cubicBezTo>
                  <a:pt x="1948133" y="2207097"/>
                  <a:pt x="1736207" y="2127402"/>
                  <a:pt x="1613535" y="2181225"/>
                </a:cubicBezTo>
                <a:cubicBezTo>
                  <a:pt x="1490864" y="2235048"/>
                  <a:pt x="1246097" y="2132435"/>
                  <a:pt x="1047750" y="2181225"/>
                </a:cubicBezTo>
                <a:cubicBezTo>
                  <a:pt x="849404" y="2230015"/>
                  <a:pt x="612283" y="2150067"/>
                  <a:pt x="481965" y="2181225"/>
                </a:cubicBezTo>
                <a:cubicBezTo>
                  <a:pt x="351647" y="2212383"/>
                  <a:pt x="204771" y="2150038"/>
                  <a:pt x="0" y="2181225"/>
                </a:cubicBezTo>
                <a:cubicBezTo>
                  <a:pt x="-39105" y="1968153"/>
                  <a:pt x="10730" y="1819821"/>
                  <a:pt x="0" y="1701356"/>
                </a:cubicBezTo>
                <a:cubicBezTo>
                  <a:pt x="-10730" y="1582891"/>
                  <a:pt x="60296" y="1261340"/>
                  <a:pt x="0" y="1112425"/>
                </a:cubicBezTo>
                <a:cubicBezTo>
                  <a:pt x="-60296" y="963510"/>
                  <a:pt x="22427" y="718910"/>
                  <a:pt x="0" y="610743"/>
                </a:cubicBezTo>
                <a:cubicBezTo>
                  <a:pt x="-22427" y="502576"/>
                  <a:pt x="48661" y="125362"/>
                  <a:pt x="0" y="0"/>
                </a:cubicBezTo>
                <a:close/>
              </a:path>
            </a:pathLst>
          </a:custGeom>
          <a:ln w="28575"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517430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6E63E3A-3F7E-4AFA-835C-75072F0BB139}"/>
              </a:ext>
            </a:extLst>
          </p:cNvPr>
          <p:cNvSpPr txBox="1">
            <a:spLocks/>
          </p:cNvSpPr>
          <p:nvPr/>
        </p:nvSpPr>
        <p:spPr>
          <a:xfrm>
            <a:off x="3040748" y="88871"/>
            <a:ext cx="6109877" cy="74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cap="none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Aminoácidos NO esenciales</a:t>
            </a:r>
          </a:p>
        </p:txBody>
      </p:sp>
    </p:spTree>
    <p:extLst>
      <p:ext uri="{BB962C8B-B14F-4D97-AF65-F5344CB8AC3E}">
        <p14:creationId xmlns:p14="http://schemas.microsoft.com/office/powerpoint/2010/main" val="2525582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40904E4-7746-4FA5-AE17-9E48CF55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257" y="1086125"/>
            <a:ext cx="6719191" cy="2678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Asparagina</a:t>
            </a:r>
            <a:r>
              <a:rPr lang="es-MX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Asn</a:t>
            </a:r>
            <a:r>
              <a:rPr lang="es-MX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N)</a:t>
            </a:r>
            <a:r>
              <a:rPr lang="es-MX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Síntesis de glicoproteínas. 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Ayuda a sintetizar proteínas musculares.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Interviene en la síntesis del amoniaco.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Acción relajante del sistema nervioso.</a:t>
            </a: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5C87DBB-EBF1-4DA4-B825-0A7EDB92F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2" t="6952" r="11800" b="49"/>
          <a:stretch/>
        </p:blipFill>
        <p:spPr>
          <a:xfrm>
            <a:off x="9518374" y="2547932"/>
            <a:ext cx="2019578" cy="2677875"/>
          </a:xfrm>
          <a:custGeom>
            <a:avLst/>
            <a:gdLst>
              <a:gd name="connsiteX0" fmla="*/ 0 w 2619330"/>
              <a:gd name="connsiteY0" fmla="*/ 0 h 3473121"/>
              <a:gd name="connsiteX1" fmla="*/ 497673 w 2619330"/>
              <a:gd name="connsiteY1" fmla="*/ 0 h 3473121"/>
              <a:gd name="connsiteX2" fmla="*/ 942959 w 2619330"/>
              <a:gd name="connsiteY2" fmla="*/ 0 h 3473121"/>
              <a:gd name="connsiteX3" fmla="*/ 1388245 w 2619330"/>
              <a:gd name="connsiteY3" fmla="*/ 0 h 3473121"/>
              <a:gd name="connsiteX4" fmla="*/ 1833531 w 2619330"/>
              <a:gd name="connsiteY4" fmla="*/ 0 h 3473121"/>
              <a:gd name="connsiteX5" fmla="*/ 2619330 w 2619330"/>
              <a:gd name="connsiteY5" fmla="*/ 0 h 3473121"/>
              <a:gd name="connsiteX6" fmla="*/ 2619330 w 2619330"/>
              <a:gd name="connsiteY6" fmla="*/ 474660 h 3473121"/>
              <a:gd name="connsiteX7" fmla="*/ 2619330 w 2619330"/>
              <a:gd name="connsiteY7" fmla="*/ 1053513 h 3473121"/>
              <a:gd name="connsiteX8" fmla="*/ 2619330 w 2619330"/>
              <a:gd name="connsiteY8" fmla="*/ 1667098 h 3473121"/>
              <a:gd name="connsiteX9" fmla="*/ 2619330 w 2619330"/>
              <a:gd name="connsiteY9" fmla="*/ 2280683 h 3473121"/>
              <a:gd name="connsiteX10" fmla="*/ 2619330 w 2619330"/>
              <a:gd name="connsiteY10" fmla="*/ 2928999 h 3473121"/>
              <a:gd name="connsiteX11" fmla="*/ 2619330 w 2619330"/>
              <a:gd name="connsiteY11" fmla="*/ 3473121 h 3473121"/>
              <a:gd name="connsiteX12" fmla="*/ 2121657 w 2619330"/>
              <a:gd name="connsiteY12" fmla="*/ 3473121 h 3473121"/>
              <a:gd name="connsiteX13" fmla="*/ 1623985 w 2619330"/>
              <a:gd name="connsiteY13" fmla="*/ 3473121 h 3473121"/>
              <a:gd name="connsiteX14" fmla="*/ 1178699 w 2619330"/>
              <a:gd name="connsiteY14" fmla="*/ 3473121 h 3473121"/>
              <a:gd name="connsiteX15" fmla="*/ 707219 w 2619330"/>
              <a:gd name="connsiteY15" fmla="*/ 3473121 h 3473121"/>
              <a:gd name="connsiteX16" fmla="*/ 0 w 2619330"/>
              <a:gd name="connsiteY16" fmla="*/ 3473121 h 3473121"/>
              <a:gd name="connsiteX17" fmla="*/ 0 w 2619330"/>
              <a:gd name="connsiteY17" fmla="*/ 2998461 h 3473121"/>
              <a:gd name="connsiteX18" fmla="*/ 0 w 2619330"/>
              <a:gd name="connsiteY18" fmla="*/ 2454339 h 3473121"/>
              <a:gd name="connsiteX19" fmla="*/ 0 w 2619330"/>
              <a:gd name="connsiteY19" fmla="*/ 1840754 h 3473121"/>
              <a:gd name="connsiteX20" fmla="*/ 0 w 2619330"/>
              <a:gd name="connsiteY20" fmla="*/ 1192438 h 3473121"/>
              <a:gd name="connsiteX21" fmla="*/ 0 w 2619330"/>
              <a:gd name="connsiteY21" fmla="*/ 648316 h 3473121"/>
              <a:gd name="connsiteX22" fmla="*/ 0 w 2619330"/>
              <a:gd name="connsiteY22" fmla="*/ 0 h 34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19330" h="3473121" fill="none" extrusionOk="0">
                <a:moveTo>
                  <a:pt x="0" y="0"/>
                </a:moveTo>
                <a:cubicBezTo>
                  <a:pt x="122456" y="-36775"/>
                  <a:pt x="296578" y="42889"/>
                  <a:pt x="497673" y="0"/>
                </a:cubicBezTo>
                <a:cubicBezTo>
                  <a:pt x="698768" y="-42889"/>
                  <a:pt x="816720" y="32690"/>
                  <a:pt x="942959" y="0"/>
                </a:cubicBezTo>
                <a:cubicBezTo>
                  <a:pt x="1069198" y="-32690"/>
                  <a:pt x="1245419" y="20374"/>
                  <a:pt x="1388245" y="0"/>
                </a:cubicBezTo>
                <a:cubicBezTo>
                  <a:pt x="1531071" y="-20374"/>
                  <a:pt x="1701608" y="1908"/>
                  <a:pt x="1833531" y="0"/>
                </a:cubicBezTo>
                <a:cubicBezTo>
                  <a:pt x="1965454" y="-1908"/>
                  <a:pt x="2376522" y="91338"/>
                  <a:pt x="2619330" y="0"/>
                </a:cubicBezTo>
                <a:cubicBezTo>
                  <a:pt x="2664413" y="120541"/>
                  <a:pt x="2566091" y="272310"/>
                  <a:pt x="2619330" y="474660"/>
                </a:cubicBezTo>
                <a:cubicBezTo>
                  <a:pt x="2672569" y="677010"/>
                  <a:pt x="2551237" y="933715"/>
                  <a:pt x="2619330" y="1053513"/>
                </a:cubicBezTo>
                <a:cubicBezTo>
                  <a:pt x="2687423" y="1173311"/>
                  <a:pt x="2568163" y="1464853"/>
                  <a:pt x="2619330" y="1667098"/>
                </a:cubicBezTo>
                <a:cubicBezTo>
                  <a:pt x="2670497" y="1869344"/>
                  <a:pt x="2574932" y="2121533"/>
                  <a:pt x="2619330" y="2280683"/>
                </a:cubicBezTo>
                <a:cubicBezTo>
                  <a:pt x="2663728" y="2439833"/>
                  <a:pt x="2555475" y="2760621"/>
                  <a:pt x="2619330" y="2928999"/>
                </a:cubicBezTo>
                <a:cubicBezTo>
                  <a:pt x="2683185" y="3097377"/>
                  <a:pt x="2614261" y="3247523"/>
                  <a:pt x="2619330" y="3473121"/>
                </a:cubicBezTo>
                <a:cubicBezTo>
                  <a:pt x="2472229" y="3497145"/>
                  <a:pt x="2295670" y="3439584"/>
                  <a:pt x="2121657" y="3473121"/>
                </a:cubicBezTo>
                <a:cubicBezTo>
                  <a:pt x="1947644" y="3506658"/>
                  <a:pt x="1853435" y="3439584"/>
                  <a:pt x="1623985" y="3473121"/>
                </a:cubicBezTo>
                <a:cubicBezTo>
                  <a:pt x="1394535" y="3506658"/>
                  <a:pt x="1394508" y="3468858"/>
                  <a:pt x="1178699" y="3473121"/>
                </a:cubicBezTo>
                <a:cubicBezTo>
                  <a:pt x="962890" y="3477384"/>
                  <a:pt x="814105" y="3451588"/>
                  <a:pt x="707219" y="3473121"/>
                </a:cubicBezTo>
                <a:cubicBezTo>
                  <a:pt x="600333" y="3494654"/>
                  <a:pt x="294270" y="3433123"/>
                  <a:pt x="0" y="3473121"/>
                </a:cubicBezTo>
                <a:cubicBezTo>
                  <a:pt x="-4222" y="3284012"/>
                  <a:pt x="33490" y="3172554"/>
                  <a:pt x="0" y="2998461"/>
                </a:cubicBezTo>
                <a:cubicBezTo>
                  <a:pt x="-33490" y="2824368"/>
                  <a:pt x="44049" y="2678778"/>
                  <a:pt x="0" y="2454339"/>
                </a:cubicBezTo>
                <a:cubicBezTo>
                  <a:pt x="-44049" y="2229900"/>
                  <a:pt x="1593" y="2001876"/>
                  <a:pt x="0" y="1840754"/>
                </a:cubicBezTo>
                <a:cubicBezTo>
                  <a:pt x="-1593" y="1679633"/>
                  <a:pt x="24268" y="1338696"/>
                  <a:pt x="0" y="1192438"/>
                </a:cubicBezTo>
                <a:cubicBezTo>
                  <a:pt x="-24268" y="1046180"/>
                  <a:pt x="54380" y="792233"/>
                  <a:pt x="0" y="648316"/>
                </a:cubicBezTo>
                <a:cubicBezTo>
                  <a:pt x="-54380" y="504399"/>
                  <a:pt x="65145" y="287722"/>
                  <a:pt x="0" y="0"/>
                </a:cubicBezTo>
                <a:close/>
              </a:path>
              <a:path w="2619330" h="3473121" stroke="0" extrusionOk="0">
                <a:moveTo>
                  <a:pt x="0" y="0"/>
                </a:moveTo>
                <a:cubicBezTo>
                  <a:pt x="221922" y="-23510"/>
                  <a:pt x="254614" y="43787"/>
                  <a:pt x="445286" y="0"/>
                </a:cubicBezTo>
                <a:cubicBezTo>
                  <a:pt x="635958" y="-43787"/>
                  <a:pt x="781528" y="16"/>
                  <a:pt x="916766" y="0"/>
                </a:cubicBezTo>
                <a:cubicBezTo>
                  <a:pt x="1052004" y="-16"/>
                  <a:pt x="1297305" y="48056"/>
                  <a:pt x="1440632" y="0"/>
                </a:cubicBezTo>
                <a:cubicBezTo>
                  <a:pt x="1583959" y="-48056"/>
                  <a:pt x="1821375" y="54471"/>
                  <a:pt x="1938304" y="0"/>
                </a:cubicBezTo>
                <a:cubicBezTo>
                  <a:pt x="2055233" y="-54471"/>
                  <a:pt x="2386831" y="50218"/>
                  <a:pt x="2619330" y="0"/>
                </a:cubicBezTo>
                <a:cubicBezTo>
                  <a:pt x="2628836" y="126599"/>
                  <a:pt x="2577652" y="322678"/>
                  <a:pt x="2619330" y="474660"/>
                </a:cubicBezTo>
                <a:cubicBezTo>
                  <a:pt x="2661008" y="626642"/>
                  <a:pt x="2613523" y="895312"/>
                  <a:pt x="2619330" y="1122976"/>
                </a:cubicBezTo>
                <a:cubicBezTo>
                  <a:pt x="2625137" y="1350640"/>
                  <a:pt x="2580514" y="1398737"/>
                  <a:pt x="2619330" y="1632367"/>
                </a:cubicBezTo>
                <a:cubicBezTo>
                  <a:pt x="2658146" y="1865997"/>
                  <a:pt x="2613684" y="1976578"/>
                  <a:pt x="2619330" y="2141758"/>
                </a:cubicBezTo>
                <a:cubicBezTo>
                  <a:pt x="2624976" y="2306938"/>
                  <a:pt x="2584547" y="2518314"/>
                  <a:pt x="2619330" y="2616418"/>
                </a:cubicBezTo>
                <a:cubicBezTo>
                  <a:pt x="2654113" y="2714522"/>
                  <a:pt x="2531888" y="3279920"/>
                  <a:pt x="2619330" y="3473121"/>
                </a:cubicBezTo>
                <a:cubicBezTo>
                  <a:pt x="2491489" y="3486460"/>
                  <a:pt x="2374792" y="3457301"/>
                  <a:pt x="2174044" y="3473121"/>
                </a:cubicBezTo>
                <a:cubicBezTo>
                  <a:pt x="1973296" y="3488941"/>
                  <a:pt x="1923760" y="3442794"/>
                  <a:pt x="1676371" y="3473121"/>
                </a:cubicBezTo>
                <a:cubicBezTo>
                  <a:pt x="1428982" y="3503448"/>
                  <a:pt x="1424987" y="3454033"/>
                  <a:pt x="1178699" y="3473121"/>
                </a:cubicBezTo>
                <a:cubicBezTo>
                  <a:pt x="932411" y="3492209"/>
                  <a:pt x="840700" y="3438339"/>
                  <a:pt x="681026" y="3473121"/>
                </a:cubicBezTo>
                <a:cubicBezTo>
                  <a:pt x="521352" y="3507903"/>
                  <a:pt x="331675" y="3463378"/>
                  <a:pt x="0" y="3473121"/>
                </a:cubicBezTo>
                <a:cubicBezTo>
                  <a:pt x="-41766" y="3291295"/>
                  <a:pt x="12027" y="3138814"/>
                  <a:pt x="0" y="2998461"/>
                </a:cubicBezTo>
                <a:cubicBezTo>
                  <a:pt x="-12027" y="2858108"/>
                  <a:pt x="29130" y="2667516"/>
                  <a:pt x="0" y="2489070"/>
                </a:cubicBezTo>
                <a:cubicBezTo>
                  <a:pt x="-29130" y="2310624"/>
                  <a:pt x="49459" y="2111164"/>
                  <a:pt x="0" y="1910217"/>
                </a:cubicBezTo>
                <a:cubicBezTo>
                  <a:pt x="-49459" y="1709270"/>
                  <a:pt x="47380" y="1462889"/>
                  <a:pt x="0" y="1261901"/>
                </a:cubicBezTo>
                <a:cubicBezTo>
                  <a:pt x="-47380" y="1060913"/>
                  <a:pt x="13440" y="968156"/>
                  <a:pt x="0" y="787241"/>
                </a:cubicBezTo>
                <a:cubicBezTo>
                  <a:pt x="-13440" y="606326"/>
                  <a:pt x="4442" y="187055"/>
                  <a:pt x="0" y="0"/>
                </a:cubicBezTo>
                <a:close/>
              </a:path>
            </a:pathLst>
          </a:custGeom>
          <a:ln w="38100"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0968460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D40904E4-7746-4FA5-AE17-9E48CF550D7A}"/>
              </a:ext>
            </a:extLst>
          </p:cNvPr>
          <p:cNvSpPr txBox="1">
            <a:spLocks/>
          </p:cNvSpPr>
          <p:nvPr/>
        </p:nvSpPr>
        <p:spPr>
          <a:xfrm>
            <a:off x="1379257" y="6008590"/>
            <a:ext cx="10158695" cy="8494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b="1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Fuentes alimenticias: </a:t>
            </a:r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lácteos, suero de leche, carne de res, pollo, huevos, pescado, mariscos, papas, legumbres, nueces, semillas y soja.</a:t>
            </a:r>
          </a:p>
        </p:txBody>
      </p:sp>
      <p:pic>
        <p:nvPicPr>
          <p:cNvPr id="12290" name="Picture 2" descr="Lesiones MuscularesDoctor Morales Villaescusa">
            <a:extLst>
              <a:ext uri="{FF2B5EF4-FFF2-40B4-BE49-F238E27FC236}">
                <a16:creationId xmlns="" xmlns:a16="http://schemas.microsoft.com/office/drawing/2014/main" id="{B9ECCC36-CD6E-44B5-8441-C0A11189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04" y="3886870"/>
            <a:ext cx="4009200" cy="186899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56E63E3A-3F7E-4AFA-835C-75072F0BB139}"/>
              </a:ext>
            </a:extLst>
          </p:cNvPr>
          <p:cNvSpPr txBox="1">
            <a:spLocks/>
          </p:cNvSpPr>
          <p:nvPr/>
        </p:nvSpPr>
        <p:spPr>
          <a:xfrm>
            <a:off x="3040748" y="88871"/>
            <a:ext cx="6109877" cy="74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cap="none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Aminoácidos NO esenciales</a:t>
            </a:r>
          </a:p>
        </p:txBody>
      </p:sp>
    </p:spTree>
    <p:extLst>
      <p:ext uri="{BB962C8B-B14F-4D97-AF65-F5344CB8AC3E}">
        <p14:creationId xmlns:p14="http://schemas.microsoft.com/office/powerpoint/2010/main" val="3095046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782230-5D1F-47CE-B873-174CFDCE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81" y="1920348"/>
            <a:ext cx="6603361" cy="2161321"/>
          </a:xfr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el riesgo cardiovascular</a:t>
            </a:r>
            <a:r>
              <a:rPr lang="es-MX" sz="2200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22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Controlar los niveles de glucosa en sangre. </a:t>
            </a:r>
            <a:br>
              <a:rPr lang="es-MX" sz="22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22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MX" sz="22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22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los daños producidos por accidentes cerebro-vasculares.</a:t>
            </a:r>
            <a:endParaRPr lang="es-MX" sz="2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DC13999-D8F1-40FF-B323-7D7B07D5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267" y="4424987"/>
            <a:ext cx="6341791" cy="12916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Fuentes alimenticias: </a:t>
            </a:r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Carnes de cerdo, pollo,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mbutidos, Huevos,  derivados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ácteos y derivados como el queso, el yogur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atún.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7FC31EE-30B8-4B20-9C31-8AFDEEBEB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847" y="886717"/>
            <a:ext cx="1891156" cy="2161321"/>
          </a:xfrm>
          <a:custGeom>
            <a:avLst/>
            <a:gdLst>
              <a:gd name="connsiteX0" fmla="*/ 0 w 1891156"/>
              <a:gd name="connsiteY0" fmla="*/ 0 h 2161321"/>
              <a:gd name="connsiteX1" fmla="*/ 416054 w 1891156"/>
              <a:gd name="connsiteY1" fmla="*/ 0 h 2161321"/>
              <a:gd name="connsiteX2" fmla="*/ 869932 w 1891156"/>
              <a:gd name="connsiteY2" fmla="*/ 0 h 2161321"/>
              <a:gd name="connsiteX3" fmla="*/ 1380544 w 1891156"/>
              <a:gd name="connsiteY3" fmla="*/ 0 h 2161321"/>
              <a:gd name="connsiteX4" fmla="*/ 1891156 w 1891156"/>
              <a:gd name="connsiteY4" fmla="*/ 0 h 2161321"/>
              <a:gd name="connsiteX5" fmla="*/ 1891156 w 1891156"/>
              <a:gd name="connsiteY5" fmla="*/ 497104 h 2161321"/>
              <a:gd name="connsiteX6" fmla="*/ 1891156 w 1891156"/>
              <a:gd name="connsiteY6" fmla="*/ 1015821 h 2161321"/>
              <a:gd name="connsiteX7" fmla="*/ 1891156 w 1891156"/>
              <a:gd name="connsiteY7" fmla="*/ 1577764 h 2161321"/>
              <a:gd name="connsiteX8" fmla="*/ 1891156 w 1891156"/>
              <a:gd name="connsiteY8" fmla="*/ 2161321 h 2161321"/>
              <a:gd name="connsiteX9" fmla="*/ 1437279 w 1891156"/>
              <a:gd name="connsiteY9" fmla="*/ 2161321 h 2161321"/>
              <a:gd name="connsiteX10" fmla="*/ 964490 w 1891156"/>
              <a:gd name="connsiteY10" fmla="*/ 2161321 h 2161321"/>
              <a:gd name="connsiteX11" fmla="*/ 529524 w 1891156"/>
              <a:gd name="connsiteY11" fmla="*/ 2161321 h 2161321"/>
              <a:gd name="connsiteX12" fmla="*/ 0 w 1891156"/>
              <a:gd name="connsiteY12" fmla="*/ 2161321 h 2161321"/>
              <a:gd name="connsiteX13" fmla="*/ 0 w 1891156"/>
              <a:gd name="connsiteY13" fmla="*/ 1620991 h 2161321"/>
              <a:gd name="connsiteX14" fmla="*/ 0 w 1891156"/>
              <a:gd name="connsiteY14" fmla="*/ 1123887 h 2161321"/>
              <a:gd name="connsiteX15" fmla="*/ 0 w 1891156"/>
              <a:gd name="connsiteY15" fmla="*/ 626783 h 2161321"/>
              <a:gd name="connsiteX16" fmla="*/ 0 w 1891156"/>
              <a:gd name="connsiteY16" fmla="*/ 0 h 21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1156" h="2161321" fill="none" extrusionOk="0">
                <a:moveTo>
                  <a:pt x="0" y="0"/>
                </a:moveTo>
                <a:cubicBezTo>
                  <a:pt x="190159" y="-39453"/>
                  <a:pt x="282136" y="45689"/>
                  <a:pt x="416054" y="0"/>
                </a:cubicBezTo>
                <a:cubicBezTo>
                  <a:pt x="549972" y="-45689"/>
                  <a:pt x="658104" y="14583"/>
                  <a:pt x="869932" y="0"/>
                </a:cubicBezTo>
                <a:cubicBezTo>
                  <a:pt x="1081760" y="-14583"/>
                  <a:pt x="1196850" y="767"/>
                  <a:pt x="1380544" y="0"/>
                </a:cubicBezTo>
                <a:cubicBezTo>
                  <a:pt x="1564238" y="-767"/>
                  <a:pt x="1697800" y="55955"/>
                  <a:pt x="1891156" y="0"/>
                </a:cubicBezTo>
                <a:cubicBezTo>
                  <a:pt x="1904148" y="130674"/>
                  <a:pt x="1868138" y="250755"/>
                  <a:pt x="1891156" y="497104"/>
                </a:cubicBezTo>
                <a:cubicBezTo>
                  <a:pt x="1914174" y="743453"/>
                  <a:pt x="1854777" y="837817"/>
                  <a:pt x="1891156" y="1015821"/>
                </a:cubicBezTo>
                <a:cubicBezTo>
                  <a:pt x="1927535" y="1193825"/>
                  <a:pt x="1826970" y="1451128"/>
                  <a:pt x="1891156" y="1577764"/>
                </a:cubicBezTo>
                <a:cubicBezTo>
                  <a:pt x="1955342" y="1704400"/>
                  <a:pt x="1848339" y="1939989"/>
                  <a:pt x="1891156" y="2161321"/>
                </a:cubicBezTo>
                <a:cubicBezTo>
                  <a:pt x="1714767" y="2184074"/>
                  <a:pt x="1635348" y="2159837"/>
                  <a:pt x="1437279" y="2161321"/>
                </a:cubicBezTo>
                <a:cubicBezTo>
                  <a:pt x="1239210" y="2162805"/>
                  <a:pt x="1066529" y="2145944"/>
                  <a:pt x="964490" y="2161321"/>
                </a:cubicBezTo>
                <a:cubicBezTo>
                  <a:pt x="862451" y="2176698"/>
                  <a:pt x="631344" y="2111824"/>
                  <a:pt x="529524" y="2161321"/>
                </a:cubicBezTo>
                <a:cubicBezTo>
                  <a:pt x="427704" y="2210818"/>
                  <a:pt x="173260" y="2155858"/>
                  <a:pt x="0" y="2161321"/>
                </a:cubicBezTo>
                <a:cubicBezTo>
                  <a:pt x="-22178" y="1902953"/>
                  <a:pt x="2517" y="1798968"/>
                  <a:pt x="0" y="1620991"/>
                </a:cubicBezTo>
                <a:cubicBezTo>
                  <a:pt x="-2517" y="1443014"/>
                  <a:pt x="12886" y="1271589"/>
                  <a:pt x="0" y="1123887"/>
                </a:cubicBezTo>
                <a:cubicBezTo>
                  <a:pt x="-12886" y="976185"/>
                  <a:pt x="53832" y="787549"/>
                  <a:pt x="0" y="626783"/>
                </a:cubicBezTo>
                <a:cubicBezTo>
                  <a:pt x="-53832" y="466017"/>
                  <a:pt x="12604" y="253331"/>
                  <a:pt x="0" y="0"/>
                </a:cubicBezTo>
                <a:close/>
              </a:path>
              <a:path w="1891156" h="2161321" stroke="0" extrusionOk="0">
                <a:moveTo>
                  <a:pt x="0" y="0"/>
                </a:moveTo>
                <a:cubicBezTo>
                  <a:pt x="215552" y="-47760"/>
                  <a:pt x="308625" y="6939"/>
                  <a:pt x="510612" y="0"/>
                </a:cubicBezTo>
                <a:cubicBezTo>
                  <a:pt x="712599" y="-6939"/>
                  <a:pt x="806875" y="50001"/>
                  <a:pt x="964490" y="0"/>
                </a:cubicBezTo>
                <a:cubicBezTo>
                  <a:pt x="1122105" y="-50001"/>
                  <a:pt x="1329820" y="31944"/>
                  <a:pt x="1475102" y="0"/>
                </a:cubicBezTo>
                <a:cubicBezTo>
                  <a:pt x="1620384" y="-31944"/>
                  <a:pt x="1714771" y="1178"/>
                  <a:pt x="1891156" y="0"/>
                </a:cubicBezTo>
                <a:cubicBezTo>
                  <a:pt x="1917217" y="136065"/>
                  <a:pt x="1856187" y="354387"/>
                  <a:pt x="1891156" y="540330"/>
                </a:cubicBezTo>
                <a:cubicBezTo>
                  <a:pt x="1926125" y="726273"/>
                  <a:pt x="1842695" y="826406"/>
                  <a:pt x="1891156" y="1059047"/>
                </a:cubicBezTo>
                <a:cubicBezTo>
                  <a:pt x="1939617" y="1291688"/>
                  <a:pt x="1844350" y="1417667"/>
                  <a:pt x="1891156" y="1577764"/>
                </a:cubicBezTo>
                <a:cubicBezTo>
                  <a:pt x="1937962" y="1737861"/>
                  <a:pt x="1838962" y="1926716"/>
                  <a:pt x="1891156" y="2161321"/>
                </a:cubicBezTo>
                <a:cubicBezTo>
                  <a:pt x="1762527" y="2195801"/>
                  <a:pt x="1658219" y="2112842"/>
                  <a:pt x="1437279" y="2161321"/>
                </a:cubicBezTo>
                <a:cubicBezTo>
                  <a:pt x="1216339" y="2209800"/>
                  <a:pt x="1189612" y="2111406"/>
                  <a:pt x="1002313" y="2161321"/>
                </a:cubicBezTo>
                <a:cubicBezTo>
                  <a:pt x="815014" y="2211236"/>
                  <a:pt x="660048" y="2160145"/>
                  <a:pt x="548435" y="2161321"/>
                </a:cubicBezTo>
                <a:cubicBezTo>
                  <a:pt x="436822" y="2162497"/>
                  <a:pt x="192358" y="2098326"/>
                  <a:pt x="0" y="2161321"/>
                </a:cubicBezTo>
                <a:cubicBezTo>
                  <a:pt x="-65101" y="2030054"/>
                  <a:pt x="43467" y="1859256"/>
                  <a:pt x="0" y="1577764"/>
                </a:cubicBezTo>
                <a:cubicBezTo>
                  <a:pt x="-43467" y="1296272"/>
                  <a:pt x="32192" y="1274353"/>
                  <a:pt x="0" y="1059047"/>
                </a:cubicBezTo>
                <a:cubicBezTo>
                  <a:pt x="-32192" y="843741"/>
                  <a:pt x="33132" y="738784"/>
                  <a:pt x="0" y="561943"/>
                </a:cubicBezTo>
                <a:cubicBezTo>
                  <a:pt x="-33132" y="385102"/>
                  <a:pt x="58019" y="121894"/>
                  <a:pt x="0" y="0"/>
                </a:cubicBezTo>
                <a:close/>
              </a:path>
            </a:pathLst>
          </a:custGeom>
          <a:ln w="28575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870322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BC8619F0-3205-4ED5-A146-A23F01316FB5}"/>
              </a:ext>
            </a:extLst>
          </p:cNvPr>
          <p:cNvSpPr/>
          <p:nvPr/>
        </p:nvSpPr>
        <p:spPr>
          <a:xfrm>
            <a:off x="1205481" y="979093"/>
            <a:ext cx="3024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CISTEÍNA </a:t>
            </a:r>
            <a:r>
              <a:rPr lang="es-MX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Cys</a:t>
            </a:r>
            <a:r>
              <a:rPr lang="es-MX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C)</a:t>
            </a:r>
            <a:endParaRPr lang="es-MX" sz="2400" dirty="0"/>
          </a:p>
        </p:txBody>
      </p:sp>
      <p:pic>
        <p:nvPicPr>
          <p:cNvPr id="13314" name="Picture 2" descr="Alimentos que ayudan a prevenir enfermedades cerebrovasculares | RPP  Noticias">
            <a:extLst>
              <a:ext uri="{FF2B5EF4-FFF2-40B4-BE49-F238E27FC236}">
                <a16:creationId xmlns="" xmlns:a16="http://schemas.microsoft.com/office/drawing/2014/main" id="{787C4884-46A1-48F9-AD3E-C81B2A516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43" y="4765154"/>
            <a:ext cx="2857500" cy="1600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IVSAL | Enfermedad Cardiovascular: principal causa de muerte en Chile">
            <a:extLst>
              <a:ext uri="{FF2B5EF4-FFF2-40B4-BE49-F238E27FC236}">
                <a16:creationId xmlns="" xmlns:a16="http://schemas.microsoft.com/office/drawing/2014/main" id="{A0B158FB-10AE-455C-B619-F93921A9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375" y="3111805"/>
            <a:ext cx="2388715" cy="158958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6E63E3A-3F7E-4AFA-835C-75072F0BB139}"/>
              </a:ext>
            </a:extLst>
          </p:cNvPr>
          <p:cNvSpPr txBox="1">
            <a:spLocks/>
          </p:cNvSpPr>
          <p:nvPr/>
        </p:nvSpPr>
        <p:spPr>
          <a:xfrm>
            <a:off x="3040748" y="88871"/>
            <a:ext cx="6109877" cy="74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cap="none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Aminoácidos NO esenciales</a:t>
            </a:r>
          </a:p>
        </p:txBody>
      </p:sp>
    </p:spTree>
    <p:extLst>
      <p:ext uri="{BB962C8B-B14F-4D97-AF65-F5344CB8AC3E}">
        <p14:creationId xmlns:p14="http://schemas.microsoft.com/office/powerpoint/2010/main" val="740903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DC13999-D8F1-40FF-B323-7D7B07D5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894" y="1029969"/>
            <a:ext cx="7717220" cy="335650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ÁCIDO GLUTAMICO </a:t>
            </a:r>
            <a:r>
              <a:rPr lang="es-MX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</a:t>
            </a:r>
            <a:r>
              <a:rPr lang="es-MX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e): </a:t>
            </a:r>
          </a:p>
          <a:p>
            <a:pPr algn="just"/>
            <a:r>
              <a:rPr lang="es-MX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4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ácido glutámico sirve como estimulante del sistema neurológico e inmunológico, por lo que tiene una potente función a nivel del cerebro.</a:t>
            </a:r>
          </a:p>
          <a:p>
            <a:pPr algn="just"/>
            <a:r>
              <a:rPr lang="es-MX" sz="2400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MX" sz="24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conjunto de la </a:t>
            </a:r>
            <a:r>
              <a:rPr lang="es-MX" sz="24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vitamina B</a:t>
            </a:r>
            <a:r>
              <a:rPr lang="es-MX" sz="1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s-MX" sz="24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 convierte en un precursor de sustancias que poseen una acción tranquilizante y sedante. </a:t>
            </a:r>
          </a:p>
          <a:p>
            <a:pPr algn="just"/>
            <a:r>
              <a:rPr lang="es-MX" sz="24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las infecciones.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9D16DB7-0423-42F2-8199-A59CADD62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240" y="2137893"/>
            <a:ext cx="1905697" cy="1905697"/>
          </a:xfrm>
          <a:custGeom>
            <a:avLst/>
            <a:gdLst>
              <a:gd name="connsiteX0" fmla="*/ 0 w 1905697"/>
              <a:gd name="connsiteY0" fmla="*/ 0 h 1905697"/>
              <a:gd name="connsiteX1" fmla="*/ 495481 w 1905697"/>
              <a:gd name="connsiteY1" fmla="*/ 0 h 1905697"/>
              <a:gd name="connsiteX2" fmla="*/ 914735 w 1905697"/>
              <a:gd name="connsiteY2" fmla="*/ 0 h 1905697"/>
              <a:gd name="connsiteX3" fmla="*/ 1391159 w 1905697"/>
              <a:gd name="connsiteY3" fmla="*/ 0 h 1905697"/>
              <a:gd name="connsiteX4" fmla="*/ 1905697 w 1905697"/>
              <a:gd name="connsiteY4" fmla="*/ 0 h 1905697"/>
              <a:gd name="connsiteX5" fmla="*/ 1905697 w 1905697"/>
              <a:gd name="connsiteY5" fmla="*/ 419253 h 1905697"/>
              <a:gd name="connsiteX6" fmla="*/ 1905697 w 1905697"/>
              <a:gd name="connsiteY6" fmla="*/ 914735 h 1905697"/>
              <a:gd name="connsiteX7" fmla="*/ 1905697 w 1905697"/>
              <a:gd name="connsiteY7" fmla="*/ 1333988 h 1905697"/>
              <a:gd name="connsiteX8" fmla="*/ 1905697 w 1905697"/>
              <a:gd name="connsiteY8" fmla="*/ 1905697 h 1905697"/>
              <a:gd name="connsiteX9" fmla="*/ 1467387 w 1905697"/>
              <a:gd name="connsiteY9" fmla="*/ 1905697 h 1905697"/>
              <a:gd name="connsiteX10" fmla="*/ 952849 w 1905697"/>
              <a:gd name="connsiteY10" fmla="*/ 1905697 h 1905697"/>
              <a:gd name="connsiteX11" fmla="*/ 495481 w 1905697"/>
              <a:gd name="connsiteY11" fmla="*/ 1905697 h 1905697"/>
              <a:gd name="connsiteX12" fmla="*/ 0 w 1905697"/>
              <a:gd name="connsiteY12" fmla="*/ 1905697 h 1905697"/>
              <a:gd name="connsiteX13" fmla="*/ 0 w 1905697"/>
              <a:gd name="connsiteY13" fmla="*/ 1410216 h 1905697"/>
              <a:gd name="connsiteX14" fmla="*/ 0 w 1905697"/>
              <a:gd name="connsiteY14" fmla="*/ 895678 h 1905697"/>
              <a:gd name="connsiteX15" fmla="*/ 0 w 1905697"/>
              <a:gd name="connsiteY15" fmla="*/ 476424 h 1905697"/>
              <a:gd name="connsiteX16" fmla="*/ 0 w 1905697"/>
              <a:gd name="connsiteY16" fmla="*/ 0 h 19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697" h="1905697" fill="none" extrusionOk="0">
                <a:moveTo>
                  <a:pt x="0" y="0"/>
                </a:moveTo>
                <a:cubicBezTo>
                  <a:pt x="192564" y="-39981"/>
                  <a:pt x="249851" y="22877"/>
                  <a:pt x="495481" y="0"/>
                </a:cubicBezTo>
                <a:cubicBezTo>
                  <a:pt x="741111" y="-22877"/>
                  <a:pt x="721142" y="35656"/>
                  <a:pt x="914735" y="0"/>
                </a:cubicBezTo>
                <a:cubicBezTo>
                  <a:pt x="1108328" y="-35656"/>
                  <a:pt x="1211756" y="17728"/>
                  <a:pt x="1391159" y="0"/>
                </a:cubicBezTo>
                <a:cubicBezTo>
                  <a:pt x="1570562" y="-17728"/>
                  <a:pt x="1686600" y="56617"/>
                  <a:pt x="1905697" y="0"/>
                </a:cubicBezTo>
                <a:cubicBezTo>
                  <a:pt x="1930258" y="204969"/>
                  <a:pt x="1901304" y="265465"/>
                  <a:pt x="1905697" y="419253"/>
                </a:cubicBezTo>
                <a:cubicBezTo>
                  <a:pt x="1910090" y="573041"/>
                  <a:pt x="1903157" y="673352"/>
                  <a:pt x="1905697" y="914735"/>
                </a:cubicBezTo>
                <a:cubicBezTo>
                  <a:pt x="1908237" y="1156118"/>
                  <a:pt x="1889328" y="1200640"/>
                  <a:pt x="1905697" y="1333988"/>
                </a:cubicBezTo>
                <a:cubicBezTo>
                  <a:pt x="1922066" y="1467336"/>
                  <a:pt x="1879902" y="1649971"/>
                  <a:pt x="1905697" y="1905697"/>
                </a:cubicBezTo>
                <a:cubicBezTo>
                  <a:pt x="1796193" y="1920847"/>
                  <a:pt x="1606318" y="1887241"/>
                  <a:pt x="1467387" y="1905697"/>
                </a:cubicBezTo>
                <a:cubicBezTo>
                  <a:pt x="1328456" y="1924153"/>
                  <a:pt x="1091995" y="1878466"/>
                  <a:pt x="952849" y="1905697"/>
                </a:cubicBezTo>
                <a:cubicBezTo>
                  <a:pt x="813703" y="1932928"/>
                  <a:pt x="719531" y="1884560"/>
                  <a:pt x="495481" y="1905697"/>
                </a:cubicBezTo>
                <a:cubicBezTo>
                  <a:pt x="271431" y="1926834"/>
                  <a:pt x="243818" y="1862781"/>
                  <a:pt x="0" y="1905697"/>
                </a:cubicBezTo>
                <a:cubicBezTo>
                  <a:pt x="-42979" y="1708735"/>
                  <a:pt x="3542" y="1569595"/>
                  <a:pt x="0" y="1410216"/>
                </a:cubicBezTo>
                <a:cubicBezTo>
                  <a:pt x="-3542" y="1250837"/>
                  <a:pt x="58620" y="1076355"/>
                  <a:pt x="0" y="895678"/>
                </a:cubicBezTo>
                <a:cubicBezTo>
                  <a:pt x="-58620" y="715001"/>
                  <a:pt x="32792" y="606940"/>
                  <a:pt x="0" y="476424"/>
                </a:cubicBezTo>
                <a:cubicBezTo>
                  <a:pt x="-32792" y="345908"/>
                  <a:pt x="2457" y="195858"/>
                  <a:pt x="0" y="0"/>
                </a:cubicBezTo>
                <a:close/>
              </a:path>
              <a:path w="1905697" h="1905697" stroke="0" extrusionOk="0">
                <a:moveTo>
                  <a:pt x="0" y="0"/>
                </a:moveTo>
                <a:cubicBezTo>
                  <a:pt x="187732" y="-34625"/>
                  <a:pt x="240232" y="40969"/>
                  <a:pt x="438310" y="0"/>
                </a:cubicBezTo>
                <a:cubicBezTo>
                  <a:pt x="636388" y="-40969"/>
                  <a:pt x="806885" y="49056"/>
                  <a:pt x="952849" y="0"/>
                </a:cubicBezTo>
                <a:cubicBezTo>
                  <a:pt x="1098813" y="-49056"/>
                  <a:pt x="1256885" y="44905"/>
                  <a:pt x="1467387" y="0"/>
                </a:cubicBezTo>
                <a:cubicBezTo>
                  <a:pt x="1677889" y="-44905"/>
                  <a:pt x="1808128" y="10924"/>
                  <a:pt x="1905697" y="0"/>
                </a:cubicBezTo>
                <a:cubicBezTo>
                  <a:pt x="1949793" y="125552"/>
                  <a:pt x="1886510" y="390601"/>
                  <a:pt x="1905697" y="495481"/>
                </a:cubicBezTo>
                <a:cubicBezTo>
                  <a:pt x="1924884" y="600361"/>
                  <a:pt x="1868725" y="754809"/>
                  <a:pt x="1905697" y="933792"/>
                </a:cubicBezTo>
                <a:cubicBezTo>
                  <a:pt x="1942669" y="1112775"/>
                  <a:pt x="1848648" y="1288864"/>
                  <a:pt x="1905697" y="1410216"/>
                </a:cubicBezTo>
                <a:cubicBezTo>
                  <a:pt x="1962746" y="1531568"/>
                  <a:pt x="1860724" y="1687726"/>
                  <a:pt x="1905697" y="1905697"/>
                </a:cubicBezTo>
                <a:cubicBezTo>
                  <a:pt x="1773614" y="1922861"/>
                  <a:pt x="1694818" y="1894560"/>
                  <a:pt x="1486444" y="1905697"/>
                </a:cubicBezTo>
                <a:cubicBezTo>
                  <a:pt x="1278070" y="1916834"/>
                  <a:pt x="1227469" y="1849680"/>
                  <a:pt x="971905" y="1905697"/>
                </a:cubicBezTo>
                <a:cubicBezTo>
                  <a:pt x="716341" y="1961714"/>
                  <a:pt x="586045" y="1852976"/>
                  <a:pt x="457367" y="1905697"/>
                </a:cubicBezTo>
                <a:cubicBezTo>
                  <a:pt x="328689" y="1958418"/>
                  <a:pt x="222887" y="1859109"/>
                  <a:pt x="0" y="1905697"/>
                </a:cubicBezTo>
                <a:cubicBezTo>
                  <a:pt x="-1011" y="1783384"/>
                  <a:pt x="30623" y="1646192"/>
                  <a:pt x="0" y="1486444"/>
                </a:cubicBezTo>
                <a:cubicBezTo>
                  <a:pt x="-30623" y="1326696"/>
                  <a:pt x="55310" y="1146579"/>
                  <a:pt x="0" y="990962"/>
                </a:cubicBezTo>
                <a:cubicBezTo>
                  <a:pt x="-55310" y="835345"/>
                  <a:pt x="20854" y="679503"/>
                  <a:pt x="0" y="571709"/>
                </a:cubicBezTo>
                <a:cubicBezTo>
                  <a:pt x="-20854" y="463915"/>
                  <a:pt x="35620" y="132746"/>
                  <a:pt x="0" y="0"/>
                </a:cubicBezTo>
                <a:close/>
              </a:path>
            </a:pathLst>
          </a:custGeom>
          <a:ln w="38100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16877885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6DC13999-D8F1-40FF-B323-7D7B07D512E0}"/>
              </a:ext>
            </a:extLst>
          </p:cNvPr>
          <p:cNvSpPr txBox="1">
            <a:spLocks/>
          </p:cNvSpPr>
          <p:nvPr/>
        </p:nvSpPr>
        <p:spPr>
          <a:xfrm>
            <a:off x="797881" y="4837044"/>
            <a:ext cx="4638763" cy="125470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800" b="1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Fuentes alimenticias: L</a:t>
            </a:r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eche, queso parmesano, el pollo, la res y leche materna.</a:t>
            </a:r>
          </a:p>
        </p:txBody>
      </p:sp>
      <p:pic>
        <p:nvPicPr>
          <p:cNvPr id="14340" name="Picture 4" descr="Sukrol - Home | Facebook">
            <a:extLst>
              <a:ext uri="{FF2B5EF4-FFF2-40B4-BE49-F238E27FC236}">
                <a16:creationId xmlns="" xmlns:a16="http://schemas.microsoft.com/office/drawing/2014/main" id="{7A8CB28B-D8FD-479C-A63F-841ED9A9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00" y="5013823"/>
            <a:ext cx="6460243" cy="18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6E63E3A-3F7E-4AFA-835C-75072F0BB139}"/>
              </a:ext>
            </a:extLst>
          </p:cNvPr>
          <p:cNvSpPr txBox="1">
            <a:spLocks/>
          </p:cNvSpPr>
          <p:nvPr/>
        </p:nvSpPr>
        <p:spPr>
          <a:xfrm>
            <a:off x="3040748" y="88871"/>
            <a:ext cx="6109877" cy="74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cap="none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Aminoácidos NO esenciales</a:t>
            </a:r>
          </a:p>
        </p:txBody>
      </p:sp>
    </p:spTree>
    <p:extLst>
      <p:ext uri="{BB962C8B-B14F-4D97-AF65-F5344CB8AC3E}">
        <p14:creationId xmlns:p14="http://schemas.microsoft.com/office/powerpoint/2010/main" val="405587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317CC9-6B34-41D1-8A08-A99E8498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53" y="524731"/>
            <a:ext cx="4478403" cy="824023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AMINOÁCIDOS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1F2705F-ACA7-403D-8EF6-00B7A0F82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801" y="1705979"/>
            <a:ext cx="5789696" cy="219314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es-ES" sz="2200" dirty="0">
                <a:solidFill>
                  <a:schemeClr val="tx1"/>
                </a:solidFill>
              </a:rPr>
              <a:t>Dos aminoácidos se combinan por medio de </a:t>
            </a:r>
            <a:r>
              <a:rPr lang="es-ES" sz="2200" b="1" i="1" dirty="0">
                <a:solidFill>
                  <a:schemeClr val="tx1"/>
                </a:solidFill>
              </a:rPr>
              <a:t>enlaces peptídicos</a:t>
            </a:r>
            <a:r>
              <a:rPr lang="es-ES" sz="22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s-ES" sz="2200" dirty="0">
                <a:solidFill>
                  <a:schemeClr val="tx1"/>
                </a:solidFill>
              </a:rPr>
              <a:t>La unión de dos aminoácidos forman un </a:t>
            </a:r>
            <a:r>
              <a:rPr lang="es-ES" sz="2200" b="1" i="1" dirty="0">
                <a:solidFill>
                  <a:schemeClr val="tx1"/>
                </a:solidFill>
              </a:rPr>
              <a:t>dipéptido</a:t>
            </a:r>
            <a:r>
              <a:rPr lang="es-ES" sz="2200" dirty="0">
                <a:solidFill>
                  <a:schemeClr val="tx1"/>
                </a:solidFill>
              </a:rPr>
              <a:t>. Si se une un tercer aminoácido se forma un </a:t>
            </a:r>
            <a:r>
              <a:rPr lang="es-ES" sz="2200" b="1" i="1" dirty="0">
                <a:solidFill>
                  <a:schemeClr val="tx1"/>
                </a:solidFill>
              </a:rPr>
              <a:t>tripéptido</a:t>
            </a:r>
            <a:r>
              <a:rPr lang="es-ES" sz="2200" dirty="0">
                <a:solidFill>
                  <a:schemeClr val="tx1"/>
                </a:solidFill>
              </a:rPr>
              <a:t> y así, sucesivamente, hasta formar un </a:t>
            </a:r>
            <a:r>
              <a:rPr lang="es-ES" sz="2200" b="1" i="1" dirty="0">
                <a:solidFill>
                  <a:schemeClr val="tx1"/>
                </a:solidFill>
              </a:rPr>
              <a:t>polipéptido</a:t>
            </a:r>
            <a:r>
              <a:rPr lang="es-ES" sz="2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D2D2561A-CAFB-4B01-8217-7C9CF25220E3}"/>
              </a:ext>
            </a:extLst>
          </p:cNvPr>
          <p:cNvSpPr txBox="1">
            <a:spLocks/>
          </p:cNvSpPr>
          <p:nvPr/>
        </p:nvSpPr>
        <p:spPr>
          <a:xfrm>
            <a:off x="7282075" y="1943549"/>
            <a:ext cx="4776657" cy="17180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>
                <a:solidFill>
                  <a:schemeClr val="tx1"/>
                </a:solidFill>
              </a:rPr>
              <a:t>Esta reacción ocurre de manera natural en una </a:t>
            </a:r>
            <a:r>
              <a:rPr lang="es-ES" sz="2200" b="1" dirty="0">
                <a:solidFill>
                  <a:schemeClr val="tx1"/>
                </a:solidFill>
              </a:rPr>
              <a:t>célu</a:t>
            </a:r>
            <a:r>
              <a:rPr lang="es-ES" sz="2200" dirty="0">
                <a:solidFill>
                  <a:schemeClr val="tx1"/>
                </a:solidFill>
              </a:rPr>
              <a:t>la en los </a:t>
            </a:r>
            <a:r>
              <a:rPr lang="es-ES" sz="2200" b="1" i="1" dirty="0">
                <a:solidFill>
                  <a:schemeClr val="tx1"/>
                </a:solidFill>
              </a:rPr>
              <a:t>ribosomas</a:t>
            </a:r>
            <a:r>
              <a:rPr lang="es-ES" sz="2200" dirty="0">
                <a:solidFill>
                  <a:schemeClr val="tx1"/>
                </a:solidFill>
              </a:rPr>
              <a:t>, tanto los que están libres como los asociados al </a:t>
            </a:r>
            <a:r>
              <a:rPr lang="es-ES" sz="2200" b="1" i="1" dirty="0">
                <a:solidFill>
                  <a:schemeClr val="tx1"/>
                </a:solidFill>
              </a:rPr>
              <a:t>retículo endoplasmático</a:t>
            </a:r>
            <a:r>
              <a:rPr lang="es-ES" sz="2200" dirty="0">
                <a:solidFill>
                  <a:schemeClr val="tx1"/>
                </a:solidFill>
              </a:rPr>
              <a:t>.</a:t>
            </a:r>
            <a:endParaRPr lang="es-MX" sz="2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Significado de Retículo endoplasmático (Qué es, Concepto y Definición) -  Significados">
            <a:extLst>
              <a:ext uri="{FF2B5EF4-FFF2-40B4-BE49-F238E27FC236}">
                <a16:creationId xmlns="" xmlns:a16="http://schemas.microsoft.com/office/drawing/2014/main" id="{66B69120-93B1-4E94-BD70-4C8DF0B69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10" y="4376005"/>
            <a:ext cx="2938772" cy="24274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lace peptídico - Wikipedia, la enciclopedia libre">
            <a:extLst>
              <a:ext uri="{FF2B5EF4-FFF2-40B4-BE49-F238E27FC236}">
                <a16:creationId xmlns="" xmlns:a16="http://schemas.microsoft.com/office/drawing/2014/main" id="{43E8E132-3FBF-4D74-BB96-F3061C57B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42" y="4256351"/>
            <a:ext cx="4272414" cy="239720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8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6" y="1311884"/>
            <a:ext cx="8901868" cy="500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7CC31F0-F303-4C26-ADCF-235226940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506" y="5317272"/>
            <a:ext cx="4511506" cy="15407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ARGININA </a:t>
            </a:r>
            <a:r>
              <a:rPr lang="es-MX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(Arg, L): </a:t>
            </a:r>
            <a:r>
              <a:rPr lang="es-MX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encuentra en la mayoría de los alimentos ricos en proteína, incluidos pescado, carne roja, carne de aves, soja, granos enteros, frijoles y lácteos.</a:t>
            </a:r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B166E3A-7DE1-4EA8-B347-658E38114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555" y="1228795"/>
            <a:ext cx="1366572" cy="2526087"/>
          </a:xfrm>
          <a:custGeom>
            <a:avLst/>
            <a:gdLst>
              <a:gd name="connsiteX0" fmla="*/ 0 w 1647535"/>
              <a:gd name="connsiteY0" fmla="*/ 0 h 3045443"/>
              <a:gd name="connsiteX1" fmla="*/ 582129 w 1647535"/>
              <a:gd name="connsiteY1" fmla="*/ 0 h 3045443"/>
              <a:gd name="connsiteX2" fmla="*/ 1131307 w 1647535"/>
              <a:gd name="connsiteY2" fmla="*/ 0 h 3045443"/>
              <a:gd name="connsiteX3" fmla="*/ 1647535 w 1647535"/>
              <a:gd name="connsiteY3" fmla="*/ 0 h 3045443"/>
              <a:gd name="connsiteX4" fmla="*/ 1647535 w 1647535"/>
              <a:gd name="connsiteY4" fmla="*/ 446665 h 3045443"/>
              <a:gd name="connsiteX5" fmla="*/ 1647535 w 1647535"/>
              <a:gd name="connsiteY5" fmla="*/ 862876 h 3045443"/>
              <a:gd name="connsiteX6" fmla="*/ 1647535 w 1647535"/>
              <a:gd name="connsiteY6" fmla="*/ 1431358 h 3045443"/>
              <a:gd name="connsiteX7" fmla="*/ 1647535 w 1647535"/>
              <a:gd name="connsiteY7" fmla="*/ 1847569 h 3045443"/>
              <a:gd name="connsiteX8" fmla="*/ 1647535 w 1647535"/>
              <a:gd name="connsiteY8" fmla="*/ 2324688 h 3045443"/>
              <a:gd name="connsiteX9" fmla="*/ 1647535 w 1647535"/>
              <a:gd name="connsiteY9" fmla="*/ 3045443 h 3045443"/>
              <a:gd name="connsiteX10" fmla="*/ 1081881 w 1647535"/>
              <a:gd name="connsiteY10" fmla="*/ 3045443 h 3045443"/>
              <a:gd name="connsiteX11" fmla="*/ 582129 w 1647535"/>
              <a:gd name="connsiteY11" fmla="*/ 3045443 h 3045443"/>
              <a:gd name="connsiteX12" fmla="*/ 0 w 1647535"/>
              <a:gd name="connsiteY12" fmla="*/ 3045443 h 3045443"/>
              <a:gd name="connsiteX13" fmla="*/ 0 w 1647535"/>
              <a:gd name="connsiteY13" fmla="*/ 2507415 h 3045443"/>
              <a:gd name="connsiteX14" fmla="*/ 0 w 1647535"/>
              <a:gd name="connsiteY14" fmla="*/ 1938932 h 3045443"/>
              <a:gd name="connsiteX15" fmla="*/ 0 w 1647535"/>
              <a:gd name="connsiteY15" fmla="*/ 1400904 h 3045443"/>
              <a:gd name="connsiteX16" fmla="*/ 0 w 1647535"/>
              <a:gd name="connsiteY16" fmla="*/ 954239 h 3045443"/>
              <a:gd name="connsiteX17" fmla="*/ 0 w 1647535"/>
              <a:gd name="connsiteY17" fmla="*/ 507574 h 3045443"/>
              <a:gd name="connsiteX18" fmla="*/ 0 w 1647535"/>
              <a:gd name="connsiteY18" fmla="*/ 0 h 30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47535" h="3045443" fill="none" extrusionOk="0">
                <a:moveTo>
                  <a:pt x="0" y="0"/>
                </a:moveTo>
                <a:cubicBezTo>
                  <a:pt x="266016" y="-13454"/>
                  <a:pt x="367726" y="50859"/>
                  <a:pt x="582129" y="0"/>
                </a:cubicBezTo>
                <a:cubicBezTo>
                  <a:pt x="796532" y="-50859"/>
                  <a:pt x="866215" y="42898"/>
                  <a:pt x="1131307" y="0"/>
                </a:cubicBezTo>
                <a:cubicBezTo>
                  <a:pt x="1396399" y="-42898"/>
                  <a:pt x="1520420" y="23747"/>
                  <a:pt x="1647535" y="0"/>
                </a:cubicBezTo>
                <a:cubicBezTo>
                  <a:pt x="1668977" y="142631"/>
                  <a:pt x="1608274" y="272925"/>
                  <a:pt x="1647535" y="446665"/>
                </a:cubicBezTo>
                <a:cubicBezTo>
                  <a:pt x="1686796" y="620406"/>
                  <a:pt x="1641916" y="764913"/>
                  <a:pt x="1647535" y="862876"/>
                </a:cubicBezTo>
                <a:cubicBezTo>
                  <a:pt x="1653154" y="960839"/>
                  <a:pt x="1580141" y="1301089"/>
                  <a:pt x="1647535" y="1431358"/>
                </a:cubicBezTo>
                <a:cubicBezTo>
                  <a:pt x="1714929" y="1561627"/>
                  <a:pt x="1599808" y="1663990"/>
                  <a:pt x="1647535" y="1847569"/>
                </a:cubicBezTo>
                <a:cubicBezTo>
                  <a:pt x="1695262" y="2031148"/>
                  <a:pt x="1601154" y="2096034"/>
                  <a:pt x="1647535" y="2324688"/>
                </a:cubicBezTo>
                <a:cubicBezTo>
                  <a:pt x="1693916" y="2553342"/>
                  <a:pt x="1590155" y="2734779"/>
                  <a:pt x="1647535" y="3045443"/>
                </a:cubicBezTo>
                <a:cubicBezTo>
                  <a:pt x="1410328" y="3068858"/>
                  <a:pt x="1319223" y="2993743"/>
                  <a:pt x="1081881" y="3045443"/>
                </a:cubicBezTo>
                <a:cubicBezTo>
                  <a:pt x="844539" y="3097143"/>
                  <a:pt x="751976" y="3025903"/>
                  <a:pt x="582129" y="3045443"/>
                </a:cubicBezTo>
                <a:cubicBezTo>
                  <a:pt x="412282" y="3064983"/>
                  <a:pt x="232601" y="2991432"/>
                  <a:pt x="0" y="3045443"/>
                </a:cubicBezTo>
                <a:cubicBezTo>
                  <a:pt x="-14424" y="2821604"/>
                  <a:pt x="32208" y="2720590"/>
                  <a:pt x="0" y="2507415"/>
                </a:cubicBezTo>
                <a:cubicBezTo>
                  <a:pt x="-32208" y="2294240"/>
                  <a:pt x="43791" y="2100540"/>
                  <a:pt x="0" y="1938932"/>
                </a:cubicBezTo>
                <a:cubicBezTo>
                  <a:pt x="-43791" y="1777324"/>
                  <a:pt x="34940" y="1647351"/>
                  <a:pt x="0" y="1400904"/>
                </a:cubicBezTo>
                <a:cubicBezTo>
                  <a:pt x="-34940" y="1154457"/>
                  <a:pt x="13017" y="1112360"/>
                  <a:pt x="0" y="954239"/>
                </a:cubicBezTo>
                <a:cubicBezTo>
                  <a:pt x="-13017" y="796119"/>
                  <a:pt x="48882" y="654038"/>
                  <a:pt x="0" y="507574"/>
                </a:cubicBezTo>
                <a:cubicBezTo>
                  <a:pt x="-48882" y="361111"/>
                  <a:pt x="45353" y="148241"/>
                  <a:pt x="0" y="0"/>
                </a:cubicBezTo>
                <a:close/>
              </a:path>
              <a:path w="1647535" h="3045443" stroke="0" extrusionOk="0">
                <a:moveTo>
                  <a:pt x="0" y="0"/>
                </a:moveTo>
                <a:cubicBezTo>
                  <a:pt x="281495" y="-66608"/>
                  <a:pt x="288059" y="45600"/>
                  <a:pt x="565654" y="0"/>
                </a:cubicBezTo>
                <a:cubicBezTo>
                  <a:pt x="843249" y="-45600"/>
                  <a:pt x="943695" y="37578"/>
                  <a:pt x="1081881" y="0"/>
                </a:cubicBezTo>
                <a:cubicBezTo>
                  <a:pt x="1220067" y="-37578"/>
                  <a:pt x="1431612" y="51430"/>
                  <a:pt x="1647535" y="0"/>
                </a:cubicBezTo>
                <a:cubicBezTo>
                  <a:pt x="1681971" y="166026"/>
                  <a:pt x="1584062" y="371060"/>
                  <a:pt x="1647535" y="568483"/>
                </a:cubicBezTo>
                <a:cubicBezTo>
                  <a:pt x="1711008" y="765906"/>
                  <a:pt x="1642988" y="856436"/>
                  <a:pt x="1647535" y="1106511"/>
                </a:cubicBezTo>
                <a:cubicBezTo>
                  <a:pt x="1652082" y="1356586"/>
                  <a:pt x="1635953" y="1370153"/>
                  <a:pt x="1647535" y="1614085"/>
                </a:cubicBezTo>
                <a:cubicBezTo>
                  <a:pt x="1659117" y="1858017"/>
                  <a:pt x="1638724" y="1882854"/>
                  <a:pt x="1647535" y="2091204"/>
                </a:cubicBezTo>
                <a:cubicBezTo>
                  <a:pt x="1656346" y="2299554"/>
                  <a:pt x="1632808" y="2331103"/>
                  <a:pt x="1647535" y="2537869"/>
                </a:cubicBezTo>
                <a:cubicBezTo>
                  <a:pt x="1662262" y="2744636"/>
                  <a:pt x="1615880" y="2859080"/>
                  <a:pt x="1647535" y="3045443"/>
                </a:cubicBezTo>
                <a:cubicBezTo>
                  <a:pt x="1437737" y="3079324"/>
                  <a:pt x="1310259" y="2998620"/>
                  <a:pt x="1147783" y="3045443"/>
                </a:cubicBezTo>
                <a:cubicBezTo>
                  <a:pt x="985307" y="3092266"/>
                  <a:pt x="799581" y="3014046"/>
                  <a:pt x="648030" y="3045443"/>
                </a:cubicBezTo>
                <a:cubicBezTo>
                  <a:pt x="496479" y="3076840"/>
                  <a:pt x="162132" y="2985188"/>
                  <a:pt x="0" y="3045443"/>
                </a:cubicBezTo>
                <a:cubicBezTo>
                  <a:pt x="-29072" y="2837965"/>
                  <a:pt x="45972" y="2800476"/>
                  <a:pt x="0" y="2629232"/>
                </a:cubicBezTo>
                <a:cubicBezTo>
                  <a:pt x="-45972" y="2457988"/>
                  <a:pt x="33997" y="2316797"/>
                  <a:pt x="0" y="2091204"/>
                </a:cubicBezTo>
                <a:cubicBezTo>
                  <a:pt x="-33997" y="1865611"/>
                  <a:pt x="40051" y="1737130"/>
                  <a:pt x="0" y="1614085"/>
                </a:cubicBezTo>
                <a:cubicBezTo>
                  <a:pt x="-40051" y="1491040"/>
                  <a:pt x="26979" y="1197029"/>
                  <a:pt x="0" y="1045602"/>
                </a:cubicBezTo>
                <a:cubicBezTo>
                  <a:pt x="-26979" y="894175"/>
                  <a:pt x="54859" y="723260"/>
                  <a:pt x="0" y="477119"/>
                </a:cubicBezTo>
                <a:cubicBezTo>
                  <a:pt x="-54859" y="230978"/>
                  <a:pt x="31473" y="186233"/>
                  <a:pt x="0" y="0"/>
                </a:cubicBez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9937514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5362" name="Picture 2" descr="Grupo Bastón de Oro » Demencia Senil">
            <a:extLst>
              <a:ext uri="{FF2B5EF4-FFF2-40B4-BE49-F238E27FC236}">
                <a16:creationId xmlns="" xmlns:a16="http://schemas.microsoft.com/office/drawing/2014/main" id="{602EE850-B738-49F2-A02A-A2EBFE9EE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913" y="5010150"/>
            <a:ext cx="2466975" cy="1847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56E63E3A-3F7E-4AFA-835C-75072F0BB139}"/>
              </a:ext>
            </a:extLst>
          </p:cNvPr>
          <p:cNvSpPr txBox="1">
            <a:spLocks/>
          </p:cNvSpPr>
          <p:nvPr/>
        </p:nvSpPr>
        <p:spPr>
          <a:xfrm>
            <a:off x="3040748" y="88871"/>
            <a:ext cx="6109877" cy="74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cap="none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Aminoácidos NO esenciales</a:t>
            </a:r>
          </a:p>
        </p:txBody>
      </p:sp>
    </p:spTree>
    <p:extLst>
      <p:ext uri="{BB962C8B-B14F-4D97-AF65-F5344CB8AC3E}">
        <p14:creationId xmlns:p14="http://schemas.microsoft.com/office/powerpoint/2010/main" val="2687746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B487C3-DD06-4623-A9B0-51B27B26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343" y="569685"/>
            <a:ext cx="8701314" cy="2173515"/>
          </a:xfrm>
        </p:spPr>
        <p:txBody>
          <a:bodyPr>
            <a:normAutofit/>
          </a:bodyPr>
          <a:lstStyle/>
          <a:p>
            <a:pPr algn="ctr"/>
            <a:r>
              <a:rPr lang="es-MX" sz="7200" dirty="0"/>
              <a:t>OTROS </a:t>
            </a:r>
            <a:br>
              <a:rPr lang="es-MX" sz="7200" dirty="0"/>
            </a:br>
            <a:r>
              <a:rPr lang="es-MX" sz="7200" dirty="0"/>
              <a:t>AMINOÁCIDOS</a:t>
            </a:r>
          </a:p>
        </p:txBody>
      </p:sp>
      <p:pic>
        <p:nvPicPr>
          <p:cNvPr id="1026" name="Picture 2" descr="La Ornitina descarga gratuita de png - Deficiencia de ornitina  transcarbamilasa trastorno del ciclo de la Urea - Trastorno Del Ciclo De La  Urea imagen png - imagen transparente descarga gratuita">
            <a:extLst>
              <a:ext uri="{FF2B5EF4-FFF2-40B4-BE49-F238E27FC236}">
                <a16:creationId xmlns="" xmlns:a16="http://schemas.microsoft.com/office/drawing/2014/main" id="{28EAF5ED-E330-48B3-B1B7-C344AED9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49" y="2952750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rar Taurina 500 Mg 50 cap de Solgar | En tiendaonline.lineaysalud">
            <a:extLst>
              <a:ext uri="{FF2B5EF4-FFF2-40B4-BE49-F238E27FC236}">
                <a16:creationId xmlns="" xmlns:a16="http://schemas.microsoft.com/office/drawing/2014/main" id="{B88271AA-BDDC-49F0-9EBC-AC1EF9879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18" y="2952750"/>
            <a:ext cx="1814922" cy="31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83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96655FA-74A8-42CE-A5AC-F8806BC5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847" y="1240356"/>
            <a:ext cx="7761026" cy="435976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ORNITINA (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Orn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, o):</a:t>
            </a:r>
            <a:r>
              <a:rPr lang="es-MX" dirty="0"/>
              <a:t> </a:t>
            </a:r>
          </a:p>
          <a:p>
            <a:pPr algn="just"/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ornitina interviene en el metabolismo de las grasas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cap="non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Favorece la producción de factores anabólicos como la hormona de crecimiento o la insulina. 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Interviene en la síntesis del colágeno.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Acelera la reparación del daño celular y la cicatrización. 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administración de </a:t>
            </a:r>
            <a:r>
              <a:rPr lang="es-MX" b="1" i="1" cap="non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ornitina</a:t>
            </a:r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estimula la síntesis de hormonas anabólicas, favorece el desarrollo muscular y las ganancias de fuerza.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Interviene en la desintoxicación del amoniaco producido durante el ejercicio, reduce la fatiga y favorece la recuperación.</a:t>
            </a:r>
          </a:p>
          <a:p>
            <a:pPr marL="0" indent="0">
              <a:buNone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E02DCD99-5556-4BB9-9D84-E38E3E5B17E4}"/>
              </a:ext>
            </a:extLst>
          </p:cNvPr>
          <p:cNvSpPr txBox="1">
            <a:spLocks/>
          </p:cNvSpPr>
          <p:nvPr/>
        </p:nvSpPr>
        <p:spPr>
          <a:xfrm>
            <a:off x="3040748" y="88871"/>
            <a:ext cx="6109877" cy="74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cap="none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OTROS Aminoácidos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8126474-8062-4BF6-88D3-AA4468872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226" y="754477"/>
            <a:ext cx="1929565" cy="1929565"/>
          </a:xfrm>
          <a:custGeom>
            <a:avLst/>
            <a:gdLst>
              <a:gd name="connsiteX0" fmla="*/ 0 w 1929565"/>
              <a:gd name="connsiteY0" fmla="*/ 0 h 1929565"/>
              <a:gd name="connsiteX1" fmla="*/ 482391 w 1929565"/>
              <a:gd name="connsiteY1" fmla="*/ 0 h 1929565"/>
              <a:gd name="connsiteX2" fmla="*/ 926191 w 1929565"/>
              <a:gd name="connsiteY2" fmla="*/ 0 h 1929565"/>
              <a:gd name="connsiteX3" fmla="*/ 1350696 w 1929565"/>
              <a:gd name="connsiteY3" fmla="*/ 0 h 1929565"/>
              <a:gd name="connsiteX4" fmla="*/ 1929565 w 1929565"/>
              <a:gd name="connsiteY4" fmla="*/ 0 h 1929565"/>
              <a:gd name="connsiteX5" fmla="*/ 1929565 w 1929565"/>
              <a:gd name="connsiteY5" fmla="*/ 482391 h 1929565"/>
              <a:gd name="connsiteX6" fmla="*/ 1929565 w 1929565"/>
              <a:gd name="connsiteY6" fmla="*/ 984078 h 1929565"/>
              <a:gd name="connsiteX7" fmla="*/ 1929565 w 1929565"/>
              <a:gd name="connsiteY7" fmla="*/ 1427878 h 1929565"/>
              <a:gd name="connsiteX8" fmla="*/ 1929565 w 1929565"/>
              <a:gd name="connsiteY8" fmla="*/ 1929565 h 1929565"/>
              <a:gd name="connsiteX9" fmla="*/ 1408582 w 1929565"/>
              <a:gd name="connsiteY9" fmla="*/ 1929565 h 1929565"/>
              <a:gd name="connsiteX10" fmla="*/ 887600 w 1929565"/>
              <a:gd name="connsiteY10" fmla="*/ 1929565 h 1929565"/>
              <a:gd name="connsiteX11" fmla="*/ 0 w 1929565"/>
              <a:gd name="connsiteY11" fmla="*/ 1929565 h 1929565"/>
              <a:gd name="connsiteX12" fmla="*/ 0 w 1929565"/>
              <a:gd name="connsiteY12" fmla="*/ 1427878 h 1929565"/>
              <a:gd name="connsiteX13" fmla="*/ 0 w 1929565"/>
              <a:gd name="connsiteY13" fmla="*/ 964783 h 1929565"/>
              <a:gd name="connsiteX14" fmla="*/ 0 w 1929565"/>
              <a:gd name="connsiteY14" fmla="*/ 482391 h 1929565"/>
              <a:gd name="connsiteX15" fmla="*/ 0 w 1929565"/>
              <a:gd name="connsiteY15" fmla="*/ 0 h 19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9565" h="1929565" fill="none" extrusionOk="0">
                <a:moveTo>
                  <a:pt x="0" y="0"/>
                </a:moveTo>
                <a:cubicBezTo>
                  <a:pt x="119739" y="-7863"/>
                  <a:pt x="242353" y="40269"/>
                  <a:pt x="482391" y="0"/>
                </a:cubicBezTo>
                <a:cubicBezTo>
                  <a:pt x="722429" y="-40269"/>
                  <a:pt x="809149" y="16677"/>
                  <a:pt x="926191" y="0"/>
                </a:cubicBezTo>
                <a:cubicBezTo>
                  <a:pt x="1043233" y="-16677"/>
                  <a:pt x="1228353" y="44247"/>
                  <a:pt x="1350696" y="0"/>
                </a:cubicBezTo>
                <a:cubicBezTo>
                  <a:pt x="1473040" y="-44247"/>
                  <a:pt x="1719405" y="68663"/>
                  <a:pt x="1929565" y="0"/>
                </a:cubicBezTo>
                <a:cubicBezTo>
                  <a:pt x="1986465" y="228650"/>
                  <a:pt x="1901064" y="361196"/>
                  <a:pt x="1929565" y="482391"/>
                </a:cubicBezTo>
                <a:cubicBezTo>
                  <a:pt x="1958066" y="603586"/>
                  <a:pt x="1889964" y="785373"/>
                  <a:pt x="1929565" y="984078"/>
                </a:cubicBezTo>
                <a:cubicBezTo>
                  <a:pt x="1969166" y="1182783"/>
                  <a:pt x="1921572" y="1233057"/>
                  <a:pt x="1929565" y="1427878"/>
                </a:cubicBezTo>
                <a:cubicBezTo>
                  <a:pt x="1937558" y="1622699"/>
                  <a:pt x="1870292" y="1771198"/>
                  <a:pt x="1929565" y="1929565"/>
                </a:cubicBezTo>
                <a:cubicBezTo>
                  <a:pt x="1792080" y="1984648"/>
                  <a:pt x="1527047" y="1924729"/>
                  <a:pt x="1408582" y="1929565"/>
                </a:cubicBezTo>
                <a:cubicBezTo>
                  <a:pt x="1290117" y="1934401"/>
                  <a:pt x="1004637" y="1873630"/>
                  <a:pt x="887600" y="1929565"/>
                </a:cubicBezTo>
                <a:cubicBezTo>
                  <a:pt x="770563" y="1985500"/>
                  <a:pt x="325200" y="1882446"/>
                  <a:pt x="0" y="1929565"/>
                </a:cubicBezTo>
                <a:cubicBezTo>
                  <a:pt x="-25173" y="1759981"/>
                  <a:pt x="51109" y="1654827"/>
                  <a:pt x="0" y="1427878"/>
                </a:cubicBezTo>
                <a:cubicBezTo>
                  <a:pt x="-51109" y="1200929"/>
                  <a:pt x="41457" y="1081064"/>
                  <a:pt x="0" y="964783"/>
                </a:cubicBezTo>
                <a:cubicBezTo>
                  <a:pt x="-41457" y="848503"/>
                  <a:pt x="10112" y="659089"/>
                  <a:pt x="0" y="482391"/>
                </a:cubicBezTo>
                <a:cubicBezTo>
                  <a:pt x="-10112" y="305693"/>
                  <a:pt x="30557" y="132854"/>
                  <a:pt x="0" y="0"/>
                </a:cubicBezTo>
                <a:close/>
              </a:path>
              <a:path w="1929565" h="1929565" stroke="0" extrusionOk="0">
                <a:moveTo>
                  <a:pt x="0" y="0"/>
                </a:moveTo>
                <a:cubicBezTo>
                  <a:pt x="120240" y="-46392"/>
                  <a:pt x="318497" y="48847"/>
                  <a:pt x="501687" y="0"/>
                </a:cubicBezTo>
                <a:cubicBezTo>
                  <a:pt x="684877" y="-48847"/>
                  <a:pt x="844536" y="4139"/>
                  <a:pt x="945487" y="0"/>
                </a:cubicBezTo>
                <a:cubicBezTo>
                  <a:pt x="1046438" y="-4139"/>
                  <a:pt x="1266197" y="8773"/>
                  <a:pt x="1466469" y="0"/>
                </a:cubicBezTo>
                <a:cubicBezTo>
                  <a:pt x="1666741" y="-8773"/>
                  <a:pt x="1759102" y="34046"/>
                  <a:pt x="1929565" y="0"/>
                </a:cubicBezTo>
                <a:cubicBezTo>
                  <a:pt x="1948233" y="167948"/>
                  <a:pt x="1883395" y="356978"/>
                  <a:pt x="1929565" y="520983"/>
                </a:cubicBezTo>
                <a:cubicBezTo>
                  <a:pt x="1975735" y="684988"/>
                  <a:pt x="1870623" y="882182"/>
                  <a:pt x="1929565" y="1022669"/>
                </a:cubicBezTo>
                <a:cubicBezTo>
                  <a:pt x="1988507" y="1163156"/>
                  <a:pt x="1842278" y="1698624"/>
                  <a:pt x="1929565" y="1929565"/>
                </a:cubicBezTo>
                <a:cubicBezTo>
                  <a:pt x="1778690" y="1951716"/>
                  <a:pt x="1702522" y="1910873"/>
                  <a:pt x="1505061" y="1929565"/>
                </a:cubicBezTo>
                <a:cubicBezTo>
                  <a:pt x="1307600" y="1948257"/>
                  <a:pt x="1191479" y="1899264"/>
                  <a:pt x="1080556" y="1929565"/>
                </a:cubicBezTo>
                <a:cubicBezTo>
                  <a:pt x="969633" y="1959866"/>
                  <a:pt x="760015" y="1919332"/>
                  <a:pt x="559574" y="1929565"/>
                </a:cubicBezTo>
                <a:cubicBezTo>
                  <a:pt x="359133" y="1939798"/>
                  <a:pt x="192206" y="1873618"/>
                  <a:pt x="0" y="1929565"/>
                </a:cubicBezTo>
                <a:cubicBezTo>
                  <a:pt x="-48509" y="1758870"/>
                  <a:pt x="36350" y="1568349"/>
                  <a:pt x="0" y="1447174"/>
                </a:cubicBezTo>
                <a:cubicBezTo>
                  <a:pt x="-36350" y="1325999"/>
                  <a:pt x="31207" y="1128132"/>
                  <a:pt x="0" y="984078"/>
                </a:cubicBezTo>
                <a:cubicBezTo>
                  <a:pt x="-31207" y="840024"/>
                  <a:pt x="48597" y="694448"/>
                  <a:pt x="0" y="482391"/>
                </a:cubicBezTo>
                <a:cubicBezTo>
                  <a:pt x="-48597" y="270334"/>
                  <a:pt x="7848" y="210637"/>
                  <a:pt x="0" y="0"/>
                </a:cubicBezTo>
                <a:close/>
              </a:path>
            </a:pathLst>
          </a:custGeom>
          <a:ln w="381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9753946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FBE996-9998-4A6B-931D-DA16AA1B9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342" y="2843868"/>
            <a:ext cx="1871380" cy="1871380"/>
          </a:xfrm>
          <a:custGeom>
            <a:avLst/>
            <a:gdLst>
              <a:gd name="connsiteX0" fmla="*/ 0 w 1871380"/>
              <a:gd name="connsiteY0" fmla="*/ 0 h 1871380"/>
              <a:gd name="connsiteX1" fmla="*/ 449131 w 1871380"/>
              <a:gd name="connsiteY1" fmla="*/ 0 h 1871380"/>
              <a:gd name="connsiteX2" fmla="*/ 916976 w 1871380"/>
              <a:gd name="connsiteY2" fmla="*/ 0 h 1871380"/>
              <a:gd name="connsiteX3" fmla="*/ 1422249 w 1871380"/>
              <a:gd name="connsiteY3" fmla="*/ 0 h 1871380"/>
              <a:gd name="connsiteX4" fmla="*/ 1871380 w 1871380"/>
              <a:gd name="connsiteY4" fmla="*/ 0 h 1871380"/>
              <a:gd name="connsiteX5" fmla="*/ 1871380 w 1871380"/>
              <a:gd name="connsiteY5" fmla="*/ 411704 h 1871380"/>
              <a:gd name="connsiteX6" fmla="*/ 1871380 w 1871380"/>
              <a:gd name="connsiteY6" fmla="*/ 916976 h 1871380"/>
              <a:gd name="connsiteX7" fmla="*/ 1871380 w 1871380"/>
              <a:gd name="connsiteY7" fmla="*/ 1384821 h 1871380"/>
              <a:gd name="connsiteX8" fmla="*/ 1871380 w 1871380"/>
              <a:gd name="connsiteY8" fmla="*/ 1871380 h 1871380"/>
              <a:gd name="connsiteX9" fmla="*/ 1384821 w 1871380"/>
              <a:gd name="connsiteY9" fmla="*/ 1871380 h 1871380"/>
              <a:gd name="connsiteX10" fmla="*/ 898262 w 1871380"/>
              <a:gd name="connsiteY10" fmla="*/ 1871380 h 1871380"/>
              <a:gd name="connsiteX11" fmla="*/ 0 w 1871380"/>
              <a:gd name="connsiteY11" fmla="*/ 1871380 h 1871380"/>
              <a:gd name="connsiteX12" fmla="*/ 0 w 1871380"/>
              <a:gd name="connsiteY12" fmla="*/ 1422249 h 1871380"/>
              <a:gd name="connsiteX13" fmla="*/ 0 w 1871380"/>
              <a:gd name="connsiteY13" fmla="*/ 1010545 h 1871380"/>
              <a:gd name="connsiteX14" fmla="*/ 0 w 1871380"/>
              <a:gd name="connsiteY14" fmla="*/ 523986 h 1871380"/>
              <a:gd name="connsiteX15" fmla="*/ 0 w 1871380"/>
              <a:gd name="connsiteY15" fmla="*/ 0 h 18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71380" h="1871380" fill="none" extrusionOk="0">
                <a:moveTo>
                  <a:pt x="0" y="0"/>
                </a:moveTo>
                <a:cubicBezTo>
                  <a:pt x="136366" y="-44688"/>
                  <a:pt x="287897" y="41100"/>
                  <a:pt x="449131" y="0"/>
                </a:cubicBezTo>
                <a:cubicBezTo>
                  <a:pt x="610365" y="-41100"/>
                  <a:pt x="778584" y="43093"/>
                  <a:pt x="916976" y="0"/>
                </a:cubicBezTo>
                <a:cubicBezTo>
                  <a:pt x="1055368" y="-43093"/>
                  <a:pt x="1180924" y="6130"/>
                  <a:pt x="1422249" y="0"/>
                </a:cubicBezTo>
                <a:cubicBezTo>
                  <a:pt x="1663574" y="-6130"/>
                  <a:pt x="1751727" y="51333"/>
                  <a:pt x="1871380" y="0"/>
                </a:cubicBezTo>
                <a:cubicBezTo>
                  <a:pt x="1899476" y="123810"/>
                  <a:pt x="1855397" y="301824"/>
                  <a:pt x="1871380" y="411704"/>
                </a:cubicBezTo>
                <a:cubicBezTo>
                  <a:pt x="1887363" y="521584"/>
                  <a:pt x="1858744" y="751716"/>
                  <a:pt x="1871380" y="916976"/>
                </a:cubicBezTo>
                <a:cubicBezTo>
                  <a:pt x="1884016" y="1082236"/>
                  <a:pt x="1825039" y="1283885"/>
                  <a:pt x="1871380" y="1384821"/>
                </a:cubicBezTo>
                <a:cubicBezTo>
                  <a:pt x="1917721" y="1485758"/>
                  <a:pt x="1817516" y="1769839"/>
                  <a:pt x="1871380" y="1871380"/>
                </a:cubicBezTo>
                <a:cubicBezTo>
                  <a:pt x="1710211" y="1909913"/>
                  <a:pt x="1558336" y="1850143"/>
                  <a:pt x="1384821" y="1871380"/>
                </a:cubicBezTo>
                <a:cubicBezTo>
                  <a:pt x="1211306" y="1892617"/>
                  <a:pt x="1023256" y="1852459"/>
                  <a:pt x="898262" y="1871380"/>
                </a:cubicBezTo>
                <a:cubicBezTo>
                  <a:pt x="773268" y="1890301"/>
                  <a:pt x="420180" y="1846356"/>
                  <a:pt x="0" y="1871380"/>
                </a:cubicBezTo>
                <a:cubicBezTo>
                  <a:pt x="-10811" y="1779246"/>
                  <a:pt x="26706" y="1586111"/>
                  <a:pt x="0" y="1422249"/>
                </a:cubicBezTo>
                <a:cubicBezTo>
                  <a:pt x="-26706" y="1258387"/>
                  <a:pt x="11147" y="1186386"/>
                  <a:pt x="0" y="1010545"/>
                </a:cubicBezTo>
                <a:cubicBezTo>
                  <a:pt x="-11147" y="834704"/>
                  <a:pt x="51455" y="712453"/>
                  <a:pt x="0" y="523986"/>
                </a:cubicBezTo>
                <a:cubicBezTo>
                  <a:pt x="-51455" y="335519"/>
                  <a:pt x="44768" y="137417"/>
                  <a:pt x="0" y="0"/>
                </a:cubicBezTo>
                <a:close/>
              </a:path>
              <a:path w="1871380" h="1871380" stroke="0" extrusionOk="0">
                <a:moveTo>
                  <a:pt x="0" y="0"/>
                </a:moveTo>
                <a:cubicBezTo>
                  <a:pt x="136065" y="-1143"/>
                  <a:pt x="277018" y="27904"/>
                  <a:pt x="449131" y="0"/>
                </a:cubicBezTo>
                <a:cubicBezTo>
                  <a:pt x="621244" y="-27904"/>
                  <a:pt x="698719" y="34832"/>
                  <a:pt x="916976" y="0"/>
                </a:cubicBezTo>
                <a:cubicBezTo>
                  <a:pt x="1135234" y="-34832"/>
                  <a:pt x="1295527" y="21297"/>
                  <a:pt x="1422249" y="0"/>
                </a:cubicBezTo>
                <a:cubicBezTo>
                  <a:pt x="1548971" y="-21297"/>
                  <a:pt x="1725275" y="14241"/>
                  <a:pt x="1871380" y="0"/>
                </a:cubicBezTo>
                <a:cubicBezTo>
                  <a:pt x="1871637" y="126514"/>
                  <a:pt x="1847385" y="293300"/>
                  <a:pt x="1871380" y="430417"/>
                </a:cubicBezTo>
                <a:cubicBezTo>
                  <a:pt x="1895375" y="567534"/>
                  <a:pt x="1852227" y="809232"/>
                  <a:pt x="1871380" y="916976"/>
                </a:cubicBezTo>
                <a:cubicBezTo>
                  <a:pt x="1890533" y="1024720"/>
                  <a:pt x="1864476" y="1260878"/>
                  <a:pt x="1871380" y="1347394"/>
                </a:cubicBezTo>
                <a:cubicBezTo>
                  <a:pt x="1878284" y="1433910"/>
                  <a:pt x="1818135" y="1632259"/>
                  <a:pt x="1871380" y="1871380"/>
                </a:cubicBezTo>
                <a:cubicBezTo>
                  <a:pt x="1737982" y="1909859"/>
                  <a:pt x="1625047" y="1851709"/>
                  <a:pt x="1384821" y="1871380"/>
                </a:cubicBezTo>
                <a:cubicBezTo>
                  <a:pt x="1144595" y="1891051"/>
                  <a:pt x="1164867" y="1856722"/>
                  <a:pt x="973118" y="1871380"/>
                </a:cubicBezTo>
                <a:cubicBezTo>
                  <a:pt x="781369" y="1886038"/>
                  <a:pt x="578211" y="1861062"/>
                  <a:pt x="467845" y="1871380"/>
                </a:cubicBezTo>
                <a:cubicBezTo>
                  <a:pt x="357479" y="1881698"/>
                  <a:pt x="186139" y="1846787"/>
                  <a:pt x="0" y="1871380"/>
                </a:cubicBezTo>
                <a:cubicBezTo>
                  <a:pt x="-8848" y="1656803"/>
                  <a:pt x="39" y="1603731"/>
                  <a:pt x="0" y="1422249"/>
                </a:cubicBezTo>
                <a:cubicBezTo>
                  <a:pt x="-39" y="1240767"/>
                  <a:pt x="35062" y="1150225"/>
                  <a:pt x="0" y="1010545"/>
                </a:cubicBezTo>
                <a:cubicBezTo>
                  <a:pt x="-35062" y="870865"/>
                  <a:pt x="27664" y="714272"/>
                  <a:pt x="0" y="561414"/>
                </a:cubicBezTo>
                <a:cubicBezTo>
                  <a:pt x="-27664" y="408556"/>
                  <a:pt x="65378" y="206808"/>
                  <a:pt x="0" y="0"/>
                </a:cubicBezTo>
                <a:close/>
              </a:path>
            </a:pathLst>
          </a:custGeom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9837597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596655FA-74A8-42CE-A5AC-F8806BC562B0}"/>
              </a:ext>
            </a:extLst>
          </p:cNvPr>
          <p:cNvSpPr txBox="1">
            <a:spLocks/>
          </p:cNvSpPr>
          <p:nvPr/>
        </p:nvSpPr>
        <p:spPr>
          <a:xfrm>
            <a:off x="1065847" y="6011653"/>
            <a:ext cx="7170216" cy="6889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800" b="1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Fuentes alimenticias</a:t>
            </a:r>
            <a:r>
              <a:rPr lang="es-MX" sz="1800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carne, pescado, huevos y productos lácteos.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24DBC6E-39E5-4C23-A09D-F75290D59E2B}"/>
              </a:ext>
            </a:extLst>
          </p:cNvPr>
          <p:cNvSpPr/>
          <p:nvPr/>
        </p:nvSpPr>
        <p:spPr>
          <a:xfrm>
            <a:off x="8826873" y="4875074"/>
            <a:ext cx="32359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i="1" dirty="0">
                <a:latin typeface="Arial" panose="020B0604020202020204" pitchFamily="34" charset="0"/>
                <a:ea typeface="Calibri" panose="020F0502020204030204" pitchFamily="34" charset="0"/>
              </a:rPr>
              <a:t>Colágeno.-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 proteína que es un componente básico de los huesos, tendones, ligamentos, cartílagos y piel. </a:t>
            </a:r>
          </a:p>
        </p:txBody>
      </p:sp>
    </p:spTree>
    <p:extLst>
      <p:ext uri="{BB962C8B-B14F-4D97-AF65-F5344CB8AC3E}">
        <p14:creationId xmlns:p14="http://schemas.microsoft.com/office/powerpoint/2010/main" val="3482793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96655FA-74A8-42CE-A5AC-F8806BC5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81" y="1077864"/>
            <a:ext cx="7668974" cy="4241112"/>
          </a:xfr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s-MX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TAURINA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(TAUR):</a:t>
            </a:r>
            <a:r>
              <a:rPr lang="es-MX" dirty="0"/>
              <a:t> 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un aminoácido no esencial y forma parte de las proteínas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el segundo aminoácido mas abundante en el cuerpo humano, después de la glutamina .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Colabora para evitar la depresión.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Ayuda en la producción de energía. 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los problemas neurológico derivados de la diabetes mal controlada.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Mejora la visión y estimula el sistema inmunológico.</a:t>
            </a:r>
          </a:p>
          <a:p>
            <a:pPr marL="0" indent="0">
              <a:buNone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596655FA-74A8-42CE-A5AC-F8806BC562B0}"/>
              </a:ext>
            </a:extLst>
          </p:cNvPr>
          <p:cNvSpPr txBox="1">
            <a:spLocks/>
          </p:cNvSpPr>
          <p:nvPr/>
        </p:nvSpPr>
        <p:spPr>
          <a:xfrm>
            <a:off x="819644" y="5972426"/>
            <a:ext cx="8273301" cy="6889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800" b="1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Fuentes alimenticias</a:t>
            </a:r>
            <a:r>
              <a:rPr lang="es-MX" sz="1800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carne, pescado, productos lácteos y la leche materna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pic>
        <p:nvPicPr>
          <p:cNvPr id="1026" name="Picture 2" descr="Taurina 1000mg Amino Acido Esencial 400cap Nutricost | Mercado Libre">
            <a:extLst>
              <a:ext uri="{FF2B5EF4-FFF2-40B4-BE49-F238E27FC236}">
                <a16:creationId xmlns="" xmlns:a16="http://schemas.microsoft.com/office/drawing/2014/main" id="{46BBE5A0-E7E2-44E6-9A4A-F3E1CD6F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032" y="1263342"/>
            <a:ext cx="1628775" cy="280987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od News Latam - ¿Cómo funciona la taurina?">
            <a:extLst>
              <a:ext uri="{FF2B5EF4-FFF2-40B4-BE49-F238E27FC236}">
                <a16:creationId xmlns="" xmlns:a16="http://schemas.microsoft.com/office/drawing/2014/main" id="{6EE2F220-599E-4213-AD31-0B79E9912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45" y="4479230"/>
            <a:ext cx="3028950" cy="151447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E02DCD99-5556-4BB9-9D84-E38E3E5B17E4}"/>
              </a:ext>
            </a:extLst>
          </p:cNvPr>
          <p:cNvSpPr txBox="1">
            <a:spLocks/>
          </p:cNvSpPr>
          <p:nvPr/>
        </p:nvSpPr>
        <p:spPr>
          <a:xfrm>
            <a:off x="3040748" y="88871"/>
            <a:ext cx="6109877" cy="74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cap="none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OTROS Aminoácidos</a:t>
            </a:r>
          </a:p>
        </p:txBody>
      </p:sp>
    </p:spTree>
    <p:extLst>
      <p:ext uri="{BB962C8B-B14F-4D97-AF65-F5344CB8AC3E}">
        <p14:creationId xmlns:p14="http://schemas.microsoft.com/office/powerpoint/2010/main" val="1697171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oce Los Alimentos Que Contienen Proteínas | La Buena Nutrición">
            <a:extLst>
              <a:ext uri="{FF2B5EF4-FFF2-40B4-BE49-F238E27FC236}">
                <a16:creationId xmlns="" xmlns:a16="http://schemas.microsoft.com/office/drawing/2014/main" id="{52BCC433-81A4-4A12-AE34-E36BFCE5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14" y="1287886"/>
            <a:ext cx="9433565" cy="47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4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317CC9-6B34-41D1-8A08-A99E8498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29" y="463639"/>
            <a:ext cx="4581434" cy="824023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AMINOÁCIDOS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1F2705F-ACA7-403D-8EF6-00B7A0F82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64" y="2332426"/>
            <a:ext cx="5789696" cy="219314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s-ES" sz="2400" b="1" dirty="0"/>
              <a:t>La unión de varios aminoácidos da lugar a cadenas llamadas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i="1" dirty="0">
                <a:solidFill>
                  <a:schemeClr val="tx1"/>
                </a:solidFill>
              </a:rPr>
              <a:t>polipéptidos</a:t>
            </a:r>
            <a:r>
              <a:rPr lang="es-ES" sz="2400" b="1" dirty="0">
                <a:solidFill>
                  <a:schemeClr val="tx1"/>
                </a:solidFill>
              </a:rPr>
              <a:t>, que se denominan proteínas </a:t>
            </a:r>
            <a:r>
              <a:rPr lang="es-ES" sz="2400" b="1" dirty="0"/>
              <a:t>cuando la cadena polipeptídica </a:t>
            </a:r>
            <a:r>
              <a:rPr lang="es-ES" sz="2400" b="1" i="1" dirty="0">
                <a:solidFill>
                  <a:schemeClr val="tx1"/>
                </a:solidFill>
              </a:rPr>
              <a:t>supera los 50 aminoácidos.</a:t>
            </a:r>
            <a:endParaRPr lang="es-MX" sz="24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Aminoácidos, péptidos y proteínas | Dciencia">
            <a:extLst>
              <a:ext uri="{FF2B5EF4-FFF2-40B4-BE49-F238E27FC236}">
                <a16:creationId xmlns="" xmlns:a16="http://schemas.microsoft.com/office/drawing/2014/main" id="{AA34504D-9D7D-47A3-8C99-1925DBE0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37" y="2395024"/>
            <a:ext cx="3590953" cy="39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8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s 20 Aminoacidos y Sus Funciones">
            <a:extLst>
              <a:ext uri="{FF2B5EF4-FFF2-40B4-BE49-F238E27FC236}">
                <a16:creationId xmlns="" xmlns:a16="http://schemas.microsoft.com/office/drawing/2014/main" id="{20945EF6-9EE5-4A72-A46F-E42A27795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92" y="1762423"/>
            <a:ext cx="7764788" cy="49033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317CC9-6B34-41D1-8A08-A99E8498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121" y="-13104"/>
            <a:ext cx="4787496" cy="824023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AMINOÁCIDOS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1F2705F-ACA7-403D-8EF6-00B7A0F82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12" y="907848"/>
            <a:ext cx="9785045" cy="757646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sabe que son 20 aminoácidos proteicos conocidos y que forman parte de los humanos.</a:t>
            </a:r>
            <a:endParaRPr lang="es-MX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2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D39696F-EDA1-4A3B-B21E-51F599736D05}"/>
              </a:ext>
            </a:extLst>
          </p:cNvPr>
          <p:cNvSpPr/>
          <p:nvPr/>
        </p:nvSpPr>
        <p:spPr>
          <a:xfrm>
            <a:off x="2050941" y="422544"/>
            <a:ext cx="8908605" cy="1446550"/>
          </a:xfrm>
          <a:prstGeom prst="rect">
            <a:avLst/>
          </a:prstGeom>
          <a:ln w="57150">
            <a:solidFill>
              <a:schemeClr val="tx2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IMPORTANCIA Y USO DE LOS AMINOÁCIDOS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F51A84D-580E-42CE-88E1-A994C29474C3}"/>
              </a:ext>
            </a:extLst>
          </p:cNvPr>
          <p:cNvSpPr txBox="1"/>
          <p:nvPr/>
        </p:nvSpPr>
        <p:spPr>
          <a:xfrm>
            <a:off x="1136541" y="2787520"/>
            <a:ext cx="5105233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u="sng" dirty="0"/>
              <a:t>Aminoácidos esenciales: </a:t>
            </a:r>
            <a:r>
              <a:rPr lang="es-MX" sz="2200" dirty="0"/>
              <a:t>son aquellos que el cuerpo no puede producir, en consecuencia, deben provenir de los alimentos.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0360099-3738-48D6-86EF-9B25A04ADD1A}"/>
              </a:ext>
            </a:extLst>
          </p:cNvPr>
          <p:cNvSpPr txBox="1"/>
          <p:nvPr/>
        </p:nvSpPr>
        <p:spPr>
          <a:xfrm>
            <a:off x="6505244" y="2795126"/>
            <a:ext cx="5264259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u="sng" dirty="0"/>
              <a:t>Aminoácidos no esenciales: </a:t>
            </a:r>
            <a:r>
              <a:rPr lang="es-MX" sz="2200" dirty="0"/>
              <a:t>son los aminoácidos que el cuerpo puede producir, aun cuando no lo obtengamos de los alimentos.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A45FBB4-CE84-4956-94E0-6BDFFE917789}"/>
              </a:ext>
            </a:extLst>
          </p:cNvPr>
          <p:cNvSpPr txBox="1"/>
          <p:nvPr/>
        </p:nvSpPr>
        <p:spPr>
          <a:xfrm>
            <a:off x="1934817" y="4624373"/>
            <a:ext cx="7673008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u="sng" dirty="0"/>
              <a:t>Aminoácidos semiesenciales: </a:t>
            </a:r>
            <a:r>
              <a:rPr lang="es-MX" sz="2200" dirty="0"/>
              <a:t>en una persona adulta no son esenciales, pero en momento de baja salud, estrés, alguna cirugía, debilidad, malos hábitos alimenticios y pueden convertirse en esenciales.</a:t>
            </a:r>
          </a:p>
        </p:txBody>
      </p:sp>
    </p:spTree>
    <p:extLst>
      <p:ext uri="{BB962C8B-B14F-4D97-AF65-F5344CB8AC3E}">
        <p14:creationId xmlns:p14="http://schemas.microsoft.com/office/powerpoint/2010/main" val="280847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317CC9-6B34-41D1-8A08-A99E8498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77" y="0"/>
            <a:ext cx="3993441" cy="824023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AMINOÁCIDOS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1F2705F-ACA7-403D-8EF6-00B7A0F82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038" y="1356660"/>
            <a:ext cx="7679927" cy="132719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b="1" dirty="0">
                <a:latin typeface="Arial" pitchFamily="34" charset="0"/>
                <a:cs typeface="Arial" pitchFamily="34" charset="0"/>
              </a:rPr>
              <a:t>De los 20 aminoácidos… </a:t>
            </a:r>
          </a:p>
          <a:p>
            <a:pPr algn="just"/>
            <a:r>
              <a:rPr lang="es-ES" sz="1800" b="1" dirty="0">
                <a:latin typeface="Arial" pitchFamily="34" charset="0"/>
                <a:cs typeface="Arial" pitchFamily="34" charset="0"/>
              </a:rPr>
              <a:t>9 resultan indispensables (o esenciales) para la vida humana.</a:t>
            </a:r>
          </a:p>
          <a:p>
            <a:pPr algn="just"/>
            <a:r>
              <a:rPr lang="es-ES" sz="1800" b="1" dirty="0">
                <a:latin typeface="Arial" pitchFamily="34" charset="0"/>
                <a:cs typeface="Arial" pitchFamily="34" charset="0"/>
              </a:rPr>
              <a:t> 11 son considerados No esenciales.</a:t>
            </a:r>
            <a:endParaRPr lang="es-MX" sz="1800" b="1" i="1" dirty="0">
              <a:solidFill>
                <a:schemeClr val="tx1"/>
              </a:solidFill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="" xmlns:a16="http://schemas.microsoft.com/office/drawing/2014/main" id="{6C880F5E-ED7D-4AE3-A710-17FCB7237FA4}"/>
              </a:ext>
            </a:extLst>
          </p:cNvPr>
          <p:cNvSpPr/>
          <p:nvPr/>
        </p:nvSpPr>
        <p:spPr>
          <a:xfrm rot="2040566">
            <a:off x="7510157" y="3050151"/>
            <a:ext cx="490539" cy="442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a la derecha 5">
            <a:extLst>
              <a:ext uri="{FF2B5EF4-FFF2-40B4-BE49-F238E27FC236}">
                <a16:creationId xmlns="" xmlns:a16="http://schemas.microsoft.com/office/drawing/2014/main" id="{F75A4127-0C65-456F-8F57-09C7D35DD1E1}"/>
              </a:ext>
            </a:extLst>
          </p:cNvPr>
          <p:cNvSpPr/>
          <p:nvPr/>
        </p:nvSpPr>
        <p:spPr>
          <a:xfrm rot="8362224">
            <a:off x="4228526" y="2969299"/>
            <a:ext cx="431766" cy="495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Ser Saludable - AMINOÁCIDOS ESENCIALES Los aminoácidos... | Facebook">
            <a:extLst>
              <a:ext uri="{FF2B5EF4-FFF2-40B4-BE49-F238E27FC236}">
                <a16:creationId xmlns="" xmlns:a16="http://schemas.microsoft.com/office/drawing/2014/main" id="{94665047-FC59-4C46-ADD4-8CEBFFDE4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7" y="3483430"/>
            <a:ext cx="5138825" cy="28511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s mejores 25 ideas de 20 aminoacidos esenciales en 2021 | 20 aminoacidos  esenciales, aminoacidos esenciales, aminoacido">
            <a:extLst>
              <a:ext uri="{FF2B5EF4-FFF2-40B4-BE49-F238E27FC236}">
                <a16:creationId xmlns="" xmlns:a16="http://schemas.microsoft.com/office/drawing/2014/main" id="{2F3BA84D-B8AB-4F96-BE05-CB1D5663F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00" y="3483430"/>
            <a:ext cx="5178525" cy="28511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9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D39696F-EDA1-4A3B-B21E-51F599736D05}"/>
              </a:ext>
            </a:extLst>
          </p:cNvPr>
          <p:cNvSpPr/>
          <p:nvPr/>
        </p:nvSpPr>
        <p:spPr>
          <a:xfrm>
            <a:off x="2050942" y="109969"/>
            <a:ext cx="8908605" cy="1754326"/>
          </a:xfrm>
          <a:prstGeom prst="rect">
            <a:avLst/>
          </a:prstGeom>
          <a:ln w="57150">
            <a:solidFill>
              <a:schemeClr val="tx2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AMINOÁCIDOS </a:t>
            </a:r>
          </a:p>
          <a:p>
            <a:pPr algn="ctr"/>
            <a:r>
              <a:rPr lang="es-MX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Semi-esenciales</a:t>
            </a:r>
            <a:endParaRPr lang="es-MX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F51A84D-580E-42CE-88E1-A994C29474C3}"/>
              </a:ext>
            </a:extLst>
          </p:cNvPr>
          <p:cNvSpPr txBox="1"/>
          <p:nvPr/>
        </p:nvSpPr>
        <p:spPr>
          <a:xfrm>
            <a:off x="4635116" y="2626212"/>
            <a:ext cx="3210172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4000" b="1" i="1" dirty="0"/>
              <a:t>Arginina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4000" b="1" i="1" dirty="0"/>
              <a:t>Glutamina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4000" b="1" i="1" dirty="0"/>
              <a:t>Cisteína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4000" b="1" i="1" dirty="0"/>
              <a:t>Glicina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4000" b="1" i="1" dirty="0"/>
              <a:t>Prolina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4000" b="1" i="1" dirty="0"/>
              <a:t>Tirosina</a:t>
            </a:r>
          </a:p>
        </p:txBody>
      </p:sp>
    </p:spTree>
    <p:extLst>
      <p:ext uri="{BB962C8B-B14F-4D97-AF65-F5344CB8AC3E}">
        <p14:creationId xmlns:p14="http://schemas.microsoft.com/office/powerpoint/2010/main" val="187272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D39696F-EDA1-4A3B-B21E-51F599736D05}"/>
              </a:ext>
            </a:extLst>
          </p:cNvPr>
          <p:cNvSpPr/>
          <p:nvPr/>
        </p:nvSpPr>
        <p:spPr>
          <a:xfrm>
            <a:off x="1944925" y="1859340"/>
            <a:ext cx="8908605" cy="31393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Importancia de</a:t>
            </a:r>
          </a:p>
          <a:p>
            <a:pPr algn="ctr"/>
            <a:r>
              <a:rPr lang="es-MX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AMINOÁCIDOS </a:t>
            </a:r>
          </a:p>
          <a:p>
            <a:pPr algn="ctr"/>
            <a:r>
              <a:rPr lang="es-MX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Esenciales</a:t>
            </a:r>
            <a:endParaRPr lang="es-MX" sz="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02578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1078</TotalTime>
  <Words>1758</Words>
  <Application>Microsoft Office PowerPoint</Application>
  <PresentationFormat>Panorámica</PresentationFormat>
  <Paragraphs>148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Franklin Gothic Book</vt:lpstr>
      <vt:lpstr>Open Sans</vt:lpstr>
      <vt:lpstr>Times New Roman</vt:lpstr>
      <vt:lpstr>Wingdings</vt:lpstr>
      <vt:lpstr>Crop</vt:lpstr>
      <vt:lpstr>AMINOÁCIDOS</vt:lpstr>
      <vt:lpstr>AMINOÁCIDOS</vt:lpstr>
      <vt:lpstr>AMINOÁCIDOS</vt:lpstr>
      <vt:lpstr>AMINOÁCIDOS</vt:lpstr>
      <vt:lpstr>AMINOÁCIDOS</vt:lpstr>
      <vt:lpstr>Presentación de PowerPoint</vt:lpstr>
      <vt:lpstr>AMINOÁCIDOS</vt:lpstr>
      <vt:lpstr>Presentación de PowerPoint</vt:lpstr>
      <vt:lpstr>Presentación de PowerPoint</vt:lpstr>
      <vt:lpstr>Aminoácidos esenciales</vt:lpstr>
      <vt:lpstr>Aminoácidos esenciales</vt:lpstr>
      <vt:lpstr>Aminoácidos esenciales</vt:lpstr>
      <vt:lpstr>Aminoácidos esenciales</vt:lpstr>
      <vt:lpstr>Aminoácidos esenciales</vt:lpstr>
      <vt:lpstr>Aminoácidos esenciales</vt:lpstr>
      <vt:lpstr>Aminoácidos esenciales</vt:lpstr>
      <vt:lpstr>Aminoácidos esenciales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Fuentes alimenticias: Salmón, pollo, pescado, carne de res, lácteos, caña de azúcar, frutas y verduras.</vt:lpstr>
      <vt:lpstr>Presentación de PowerPoint</vt:lpstr>
      <vt:lpstr>Reduce el riesgo cardiovascular.  Controlar los niveles de glucosa en sangre.   Reduce los daños producidos por accidentes cerebro-vasculares.</vt:lpstr>
      <vt:lpstr>Presentación de PowerPoint</vt:lpstr>
      <vt:lpstr>Presentación de PowerPoint</vt:lpstr>
      <vt:lpstr>OTROS  AMINOÁCIDOS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ingeniería y tecnología BIOQUÍMICA  ingeniería ambiental  alumnas: *Rita azucena Gálvez Rivas *Esbeidy Amairany Armenta roman *Beatriz Guadalupe medina campos *america Guadalupe garcia soto  docente: paul adaid garcia López grupo: 01*IAMB  01 DE NOVIEMBRE DEL 2021</dc:title>
  <dc:creator>america garcia</dc:creator>
  <cp:lastModifiedBy>OEM</cp:lastModifiedBy>
  <cp:revision>72</cp:revision>
  <dcterms:created xsi:type="dcterms:W3CDTF">2021-10-31T23:29:26Z</dcterms:created>
  <dcterms:modified xsi:type="dcterms:W3CDTF">2022-10-26T04:20:01Z</dcterms:modified>
</cp:coreProperties>
</file>