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8" r:id="rId3"/>
    <p:sldId id="466" r:id="rId4"/>
    <p:sldId id="471" r:id="rId5"/>
    <p:sldId id="478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A4FC8-FF0C-4EC1-AC81-2AD6CEE80AC7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02C76-74E3-4A4F-9B12-37AA683EFB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2961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2547FA-9791-445A-BE91-D5246CAB257B}" type="slidenum">
              <a:rPr lang="es-MX" smtClean="0"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7839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BA39CB-3EA6-A50D-DB09-CB614444C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494E96-0AE9-41FF-DDD6-48AF7091E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7C63C1-6B53-1735-FEC1-7F6B639E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EA7FF3-6A20-5DB3-6BBD-2A1CE39F4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5AAD44-E62D-B635-EB82-03131B4DF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4377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175D1C-B075-C5D0-84FD-B69F0CE0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4DD9DC-83C3-89B8-5971-D6430D0DC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F0CCD5-3D68-E008-A4DB-96FBB1832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650159-7095-B67C-3461-30534746A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234374-78E9-4C78-D993-6BDE1BEC8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3886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406E551-1DE0-488B-CD7A-0B1A71D1F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C908129-3180-7B72-C23F-2EC6B038A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19BCEA-4198-EC67-98AE-C851F5C59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9B3B71-F3AA-CC5C-5E23-6585D769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7732A5-B550-00F5-34A9-A8EF0161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1187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4DA1ED-2100-060E-C073-7AB71AD99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A62D54-4847-6679-5496-BDBDCE3DF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07B114-359B-1D60-B2A1-984F6E02F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42780E-BBEF-2196-C55E-5E2180CD6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3E09DC-F726-3D76-CDEE-981963EB1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7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F430BE-7183-3707-0F56-BC8E68610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13373B-4188-3634-3954-3812605BA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D8196B-6436-985B-F430-340A6A86B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341730-45B0-A5F8-713F-A21654B83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4DB5D9-0F88-492C-A965-8EF6D087A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42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177E24-AA5B-A400-82B7-15A812C4A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B54928-CD75-7BB6-57D8-5919E6DB02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AD98B5-FD9C-716E-7B7F-A5239BC7B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9D7C9A-EC2B-BA76-ED8A-A9DAD9F95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71890D-A6B7-E82E-4C99-D99324A5C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467D03-4284-8B8D-F0F3-981F69A9A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29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B00FAC-77E5-9178-B460-9C68519EE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0DEF85-D71E-27D3-BF77-D87074655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AF1973-DDCC-8B04-9185-807B1B1E7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ABF4E52-7770-2EAE-0F26-82889D5869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54CFC6C-3938-154C-E684-07C2ADD648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4AF330A-AB96-7F7B-7435-C825A208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7D3E95C-088E-A19D-3233-36B87A930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A08C65A-F471-AE25-DAB9-3AB032D5E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4708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5DA780-6249-503C-7F1D-966A4DE20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20BBF63-123B-1982-3C46-CB157990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30A1722-FC32-E52B-A632-084E85279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DD954C-9FD5-B681-0759-E699B6BCA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836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26156EB-2C96-A59F-BB31-9B116649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BB96F90-6027-5530-DFE9-76D71B94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471A2AA-E94B-98A5-D670-5BDF1B629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0187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490AE-E032-3B3F-AC0B-67467E63F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1B2F4F-1F15-B204-DAA3-59A96BEF9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2DCCEB-0BB9-C4F2-534E-F2DFF562F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975601-13F0-602E-C5A3-0C8230F8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835F90-3B2C-FF63-A43B-506FB81FC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4CB1C5-A8B5-42B8-43B6-6104192BD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147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53943C-C597-EED6-04C9-180B22E66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9B03530-1135-F229-AAF4-1B57102F3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E94B96-4B8E-D14C-0E14-2E18F388F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716945-52B0-C5B2-ED7F-4001EE189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A2229F-187F-7039-8160-EF988C623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838636-7BA3-E6FD-DD04-3DAB86A8E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7072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3E8165-0D76-9662-EEBD-E45776D52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26087-E634-DBFF-B7DB-E07A8EED0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F31C20-3DA2-AE63-EF53-42084FB7A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B1481-D4CC-4EC9-A402-05B2E9F41D23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88F2F3-DC35-820B-47ED-DC6D6F8FBA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7FDF69-A15D-002A-D4B5-46467A044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0A2AA-66F5-4C16-9EC1-C20ECFF308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040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708279-B27B-487F-9813-EE05402DFDC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46621" y="729554"/>
            <a:ext cx="10363200" cy="1003300"/>
          </a:xfrm>
        </p:spPr>
        <p:txBody>
          <a:bodyPr>
            <a:noAutofit/>
            <a:scene3d>
              <a:camera prst="orthographicFront"/>
              <a:lightRig rig="soft" dir="t"/>
            </a:scene3d>
            <a:sp3d extrusionH="57150" prstMaterial="softEdge">
              <a:bevelT w="25400" h="25400" prst="coolSlant"/>
            </a:sp3d>
          </a:bodyPr>
          <a:lstStyle/>
          <a:p>
            <a:pPr algn="ctr"/>
            <a:br>
              <a:rPr lang="es-MX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3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3D1C5D-9695-4AC0-8320-502443E7EA5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14400" y="2424389"/>
            <a:ext cx="10363200" cy="1200150"/>
          </a:xfrm>
        </p:spPr>
        <p:txBody>
          <a:bodyPr>
            <a:normAutofit lnSpcReduction="10000"/>
          </a:bodyPr>
          <a:lstStyle/>
          <a:p>
            <a:pPr marL="109537" indent="0" algn="ctr">
              <a:buNone/>
            </a:pPr>
            <a:endParaRPr lang="es-MX" sz="14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algn="ctr">
              <a:buNone/>
            </a:pPr>
            <a:endParaRPr lang="es-MX" sz="14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algn="ctr">
              <a:buNone/>
            </a:pPr>
            <a:endParaRPr lang="es-MX" sz="14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algn="ctr">
              <a:buNone/>
            </a:pPr>
            <a:r>
              <a:rPr lang="es-MX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</a:p>
          <a:p>
            <a:endParaRPr lang="es-MX" sz="28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F345868-5317-4576-BC9D-6737036AC341}"/>
              </a:ext>
            </a:extLst>
          </p:cNvPr>
          <p:cNvSpPr txBox="1"/>
          <p:nvPr/>
        </p:nvSpPr>
        <p:spPr>
          <a:xfrm>
            <a:off x="7363523" y="6128446"/>
            <a:ext cx="61053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400" b="1" dirty="0"/>
              <a:t>FECHA: 24/11/2025</a:t>
            </a:r>
          </a:p>
        </p:txBody>
      </p:sp>
      <p:pic>
        <p:nvPicPr>
          <p:cNvPr id="9" name="image1.png">
            <a:extLst>
              <a:ext uri="{FF2B5EF4-FFF2-40B4-BE49-F238E27FC236}">
                <a16:creationId xmlns:a16="http://schemas.microsoft.com/office/drawing/2014/main" id="{1A9D8706-2CBA-4D96-A310-6BC394E79A3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101009" y="729554"/>
            <a:ext cx="5989982" cy="2306637"/>
          </a:xfrm>
          <a:prstGeom prst="rect">
            <a:avLst/>
          </a:prstGeom>
          <a:ln/>
        </p:spPr>
      </p:pic>
      <p:sp>
        <p:nvSpPr>
          <p:cNvPr id="6" name="Subtítulo 2">
            <a:extLst>
              <a:ext uri="{FF2B5EF4-FFF2-40B4-BE49-F238E27FC236}">
                <a16:creationId xmlns:a16="http://schemas.microsoft.com/office/drawing/2014/main" id="{D6D0A396-F9B6-4944-9877-4E9830209584}"/>
              </a:ext>
            </a:extLst>
          </p:cNvPr>
          <p:cNvSpPr txBox="1">
            <a:spLocks/>
          </p:cNvSpPr>
          <p:nvPr/>
        </p:nvSpPr>
        <p:spPr>
          <a:xfrm>
            <a:off x="1524000" y="3602037"/>
            <a:ext cx="9144000" cy="2891528"/>
          </a:xfrm>
          <a:prstGeom prst="rect">
            <a:avLst/>
          </a:prstGeom>
        </p:spPr>
        <p:txBody>
          <a:bodyPr>
            <a:normAutofit/>
          </a:bodyPr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 algn="ctr"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“HISTORIA II” </a:t>
            </a:r>
          </a:p>
          <a:p>
            <a:pPr marL="109537" indent="0" algn="ctr"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Profesor: Sergio Armando Velarde Cortez.</a:t>
            </a:r>
          </a:p>
          <a:p>
            <a:pPr marL="109537" indent="0" algn="ctr"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Segundo grado</a:t>
            </a:r>
          </a:p>
          <a:p>
            <a:pPr marL="109537" indent="0" algn="ctr"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Tema: Rumbo a la construcción de </a:t>
            </a:r>
            <a:r>
              <a:rPr lang="es-ES" sz="2400" b="1">
                <a:latin typeface="Arial" panose="020B0604020202020204" pitchFamily="34" charset="0"/>
                <a:cs typeface="Arial" panose="020B0604020202020204" pitchFamily="34" charset="0"/>
              </a:rPr>
              <a:t>un Estado. 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algn="r">
              <a:buNone/>
            </a:pPr>
            <a:endParaRPr lang="es-ES" sz="28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C80555D-02F1-4D42-A75F-758A2635F4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84" y="170713"/>
            <a:ext cx="2662834" cy="181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43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ACBCEC-A85C-4535-857B-734FD94C6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0"/>
            <a:ext cx="10363200" cy="895434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Rumbo a la construcción de un Estado</a:t>
            </a:r>
            <a:r>
              <a:rPr lang="es-E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0E9C8D-A2E6-BE1B-86FA-2E93F1DF9F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239" y="1112969"/>
            <a:ext cx="6651522" cy="391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87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379455-CA8C-443C-A6E6-6B0108A5F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174476"/>
            <a:ext cx="10972800" cy="2594456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El México recién independizado se caracterizó por tener un sistema político cambiante. A la caída del imperio de Agustín Iturbide, en 1823, los políticos mexicanos reconocieron al régimen republicano como al sistema a seguir; se plantearon dos visiones de República: una </a:t>
            </a:r>
            <a:r>
              <a:rPr lang="es-E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federalista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, que defendía la soberanía entre entidades, y otra </a:t>
            </a:r>
            <a:r>
              <a:rPr lang="es-E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centralista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, que buscaba un Poder Ejecutivo fuerte que mantuviera el control de todo el territorio.  </a:t>
            </a:r>
          </a:p>
          <a:p>
            <a:pPr marL="109537" indent="0" algn="just">
              <a:lnSpc>
                <a:spcPct val="150000"/>
              </a:lnSpc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D9C5226-ED6D-41AB-BF33-F2DC1BB04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4313"/>
            <a:ext cx="10972800" cy="536026"/>
          </a:xfrm>
        </p:spPr>
        <p:txBody>
          <a:bodyPr>
            <a:noAutofit/>
            <a:scene3d>
              <a:camera prst="orthographicFront"/>
              <a:lightRig rig="soft" dir="t"/>
            </a:scene3d>
            <a:sp3d extrusionH="57150" prstMaterial="softEdge">
              <a:bevelT w="25400" h="25400" prst="coolSlant"/>
            </a:sp3d>
          </a:bodyPr>
          <a:lstStyle/>
          <a:p>
            <a:pPr algn="ctr"/>
            <a:r>
              <a:rPr lang="es-E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Rumbo a la construcción de un Estado</a:t>
            </a:r>
            <a:endParaRPr lang="es-MX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403A375-A018-58BF-40EE-12A47C27A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0719" y="4273792"/>
            <a:ext cx="3781681" cy="245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535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DAC5CB86-2D91-E6BD-B566-836CD98E3F4E}"/>
              </a:ext>
            </a:extLst>
          </p:cNvPr>
          <p:cNvGraphicFramePr>
            <a:graphicFrameLocks noGrp="1"/>
          </p:cNvGraphicFramePr>
          <p:nvPr/>
        </p:nvGraphicFramePr>
        <p:xfrm>
          <a:off x="198782" y="414865"/>
          <a:ext cx="11794436" cy="545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7218">
                  <a:extLst>
                    <a:ext uri="{9D8B030D-6E8A-4147-A177-3AD203B41FA5}">
                      <a16:colId xmlns:a16="http://schemas.microsoft.com/office/drawing/2014/main" val="2479702715"/>
                    </a:ext>
                  </a:extLst>
                </a:gridCol>
                <a:gridCol w="5897218">
                  <a:extLst>
                    <a:ext uri="{9D8B030D-6E8A-4147-A177-3AD203B41FA5}">
                      <a16:colId xmlns:a16="http://schemas.microsoft.com/office/drawing/2014/main" val="3053612195"/>
                    </a:ext>
                  </a:extLst>
                </a:gridCol>
              </a:tblGrid>
              <a:tr h="1228719"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CENTRALISMO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653668"/>
                  </a:ext>
                </a:extLst>
              </a:tr>
              <a:tr h="1228719"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Republica democrática; el presidente es el representante del Poder Ejecutivo y es elegido mediante el voto. 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presidente es la autoridad suprema que designa e impone a los gobernantes de los estados que conforman la Republica.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414967"/>
                  </a:ext>
                </a:extLst>
              </a:tr>
              <a:tr h="1743186"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División territorial del país en estados soberanos con leyes y autoridades propias, pero que, mediante un acuerdo, también siguen las leyes constitucionales. 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hay división de poderes. La milicia y la iglesia son las instituciones que respaldan el Poder Central del Estado, con la finalidad de perpetuar la estructura político-administrativa heredada del Virreinato.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131032"/>
                  </a:ext>
                </a:extLst>
              </a:tr>
              <a:tr h="1228719"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poder se divide en Ejecutivo, Legislativo y Judicial.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poder lo ejerce, sobre todo, el presidente, desde la capital del país.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935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911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0D430-E8F9-F619-4C1B-CFFC2BF88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82338B8F-8849-2C52-91E0-D038910925AE}"/>
              </a:ext>
            </a:extLst>
          </p:cNvPr>
          <p:cNvGraphicFramePr>
            <a:graphicFrameLocks noGrp="1"/>
          </p:cNvGraphicFramePr>
          <p:nvPr/>
        </p:nvGraphicFramePr>
        <p:xfrm>
          <a:off x="198782" y="414865"/>
          <a:ext cx="11794436" cy="5934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7218">
                  <a:extLst>
                    <a:ext uri="{9D8B030D-6E8A-4147-A177-3AD203B41FA5}">
                      <a16:colId xmlns:a16="http://schemas.microsoft.com/office/drawing/2014/main" val="2479702715"/>
                    </a:ext>
                  </a:extLst>
                </a:gridCol>
                <a:gridCol w="5897218">
                  <a:extLst>
                    <a:ext uri="{9D8B030D-6E8A-4147-A177-3AD203B41FA5}">
                      <a16:colId xmlns:a16="http://schemas.microsoft.com/office/drawing/2014/main" val="3053612195"/>
                    </a:ext>
                  </a:extLst>
                </a:gridCol>
              </a:tblGrid>
              <a:tr h="1089758"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MX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CENTRALISMO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653668"/>
                  </a:ext>
                </a:extLst>
              </a:tr>
              <a:tr h="1089758"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Defensa de los derechos del hombre y del ciudadano.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Defensa de los fueros eclesiásticos y militares.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414967"/>
                  </a:ext>
                </a:extLst>
              </a:tr>
              <a:tr h="1567908"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Basado en el modelo de Estados Unidos de Norteamérica.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Basado en la tradición del Virreinato.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131032"/>
                  </a:ext>
                </a:extLst>
              </a:tr>
              <a:tr h="1089758"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 representantes pertenecían a la logia Yorkina.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 defensores pertenecían a la logia escocesa.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935343"/>
                  </a:ext>
                </a:extLst>
              </a:tr>
              <a:tr h="1089758"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representantes son pequeños propietarios, profesionistas, intelectuales, comerciantes y burócratas. 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representantes están vinculados al ejercito y a la iglesia. </a:t>
                      </a:r>
                      <a:endParaRPr lang="es-MX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394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938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Panorámica</PresentationFormat>
  <Paragraphs>40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 </vt:lpstr>
      <vt:lpstr>Rumbo a la construcción de un Estado.</vt:lpstr>
      <vt:lpstr>Rumbo a la construcción de un Estado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sergio armando velarde cortez</dc:creator>
  <cp:lastModifiedBy>sergio armando velarde cortez</cp:lastModifiedBy>
  <cp:revision>1</cp:revision>
  <dcterms:created xsi:type="dcterms:W3CDTF">2025-11-24T16:27:41Z</dcterms:created>
  <dcterms:modified xsi:type="dcterms:W3CDTF">2025-11-24T16:28:34Z</dcterms:modified>
</cp:coreProperties>
</file>