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03" autoAdjust="0"/>
  </p:normalViewPr>
  <p:slideViewPr>
    <p:cSldViewPr snapToGrid="0">
      <p:cViewPr>
        <p:scale>
          <a:sx n="51" d="100"/>
          <a:sy n="51" d="100"/>
        </p:scale>
        <p:origin x="12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82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959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9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32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69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241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03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1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52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54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71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35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2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08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53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51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615F-6793-4890-9953-3AF0594AC0A7}" type="datetimeFigureOut">
              <a:rPr lang="es-MX" smtClean="0"/>
              <a:t>10/11/2025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5206AE-771B-43C1-B7D8-CC7EBAFD0E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12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pt/paisagens/campo/rural-grama-campo-campo-paisagem-ceu-colina-colin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pxhere.com/es/photo/1558941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6490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ewgrounds.com/art/view/konansaurus/cheems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ug_portrait.jpg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es.wikipedia.org/wiki/Brainrot_italia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00998E-EA5F-F9E9-308D-B797F3ADB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6130" y="0"/>
            <a:ext cx="6205870" cy="68969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EF37AE-F066-E0E4-61CB-B294DC3D2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60862" y="0"/>
            <a:ext cx="5972563" cy="68969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8CE0CB-959A-C574-1B50-6A0DDFBC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FFFF00"/>
                </a:solidFill>
              </a:rPr>
              <a:t>INEI PRESENTA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BE8E1-6BAA-CB7E-4727-6778388E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Edgar Rojo </a:t>
            </a:r>
          </a:p>
          <a:p>
            <a:r>
              <a:rPr lang="es-MX" dirty="0">
                <a:solidFill>
                  <a:srgbClr val="FFFF00"/>
                </a:solidFill>
              </a:rPr>
              <a:t>Pedro Medina</a:t>
            </a:r>
          </a:p>
          <a:p>
            <a:r>
              <a:rPr lang="es-MX" dirty="0">
                <a:solidFill>
                  <a:srgbClr val="FFFF00"/>
                </a:solidFill>
              </a:rPr>
              <a:t>Ángel Mateo</a:t>
            </a:r>
          </a:p>
          <a:p>
            <a:r>
              <a:rPr lang="es-MX" dirty="0">
                <a:solidFill>
                  <a:srgbClr val="FFFF00"/>
                </a:solidFill>
              </a:rPr>
              <a:t>Manuel De Jesús 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lgerian" panose="04020705040A02060702" pitchFamily="82" charset="0"/>
              </a:rPr>
              <a:t>Profesor: Sergio Velarde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93F004-0089-5299-E710-8D044C97B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8772" y="1"/>
            <a:ext cx="1903228" cy="19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9AF1BA-1324-85A3-DBD4-8510F3AF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3E0013-9B7E-8686-2117-A18A9070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110" y="339047"/>
            <a:ext cx="4360602" cy="843624"/>
          </a:xfrm>
        </p:spPr>
        <p:txBody>
          <a:bodyPr/>
          <a:lstStyle/>
          <a:p>
            <a:r>
              <a:rPr lang="es-MX" dirty="0"/>
              <a:t>Espacio rural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49A471-9005-30FD-E588-05A4D45FB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110" y="1867806"/>
            <a:ext cx="10315366" cy="1561194"/>
          </a:xfrm>
        </p:spPr>
        <p:txBody>
          <a:bodyPr/>
          <a:lstStyle/>
          <a:p>
            <a:pPr algn="l">
              <a:spcAft>
                <a:spcPts val="750"/>
              </a:spcAft>
            </a:pPr>
            <a:r>
              <a:rPr lang="es-MX" dirty="0">
                <a:solidFill>
                  <a:schemeClr val="accent2"/>
                </a:solidFill>
                <a:latin typeface="Google Sans"/>
              </a:rPr>
              <a:t>El espacio rural es un territorio con baja densidad de población, caracterizado por el uso del suelo para actividades primarias como la agricultura, ganadería y silvicultura, aunque también incluye otros usos como el turismo y la recreación. Se define generalmente por contraste con el espacio urbano, donde la concentración de </a:t>
            </a:r>
            <a:r>
              <a:rPr lang="es-MX" dirty="0">
                <a:solidFill>
                  <a:srgbClr val="FFFF00"/>
                </a:solidFill>
                <a:latin typeface="Google Sans"/>
              </a:rPr>
              <a:t>población e</a:t>
            </a:r>
            <a:r>
              <a:rPr lang="es-MX" dirty="0">
                <a:solidFill>
                  <a:schemeClr val="accent2"/>
                </a:solidFill>
                <a:latin typeface="Google Sans"/>
              </a:rPr>
              <a:t> </a:t>
            </a:r>
            <a:r>
              <a:rPr lang="es-MX" dirty="0">
                <a:solidFill>
                  <a:srgbClr val="FFFF00"/>
                </a:solidFill>
                <a:latin typeface="Google Sans"/>
              </a:rPr>
              <a:t>infraestructura es mayor. </a:t>
            </a:r>
          </a:p>
          <a:p>
            <a:pPr algn="l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</a:pPr>
            <a:endParaRPr lang="es-MX" b="1" dirty="0">
              <a:solidFill>
                <a:srgbClr val="FFFF00"/>
              </a:solidFill>
              <a:latin typeface="Google Sans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715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1B8898-5D92-FBF3-821C-998AB189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1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C4DB4B-AAB1-675D-0CF7-5B12C1BC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163"/>
            <a:ext cx="3031637" cy="6232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FF00"/>
                </a:solidFill>
              </a:rPr>
              <a:t>Espacio urbano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B03C99-546F-066B-374C-AA5ADD4C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9500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 </a:t>
            </a:r>
            <a:r>
              <a:rPr lang="es-MX" dirty="0">
                <a:solidFill>
                  <a:srgbClr val="FFFF00"/>
                </a:solidFill>
              </a:rPr>
              <a:t>área que corresponde a una ciudad, caracterizada por alta densidad de población e infraestructura desarrollada para actividades no agrícolas, como industria, comercio y servicios El espacio urbano se caracteriza por:- Densidad poblacional alta: Concentración de personas y edificios en un área reducida.- Infraestructura desarrollada: Calles, carreteras, edificios, parques, servicios públicos, etc.- Actividades económicas diversas: Comercio, industria, servicios, turismo, etc.- Movilidad y transporte: Sistemas de transporte público, tráfico vehicular, peatones, ciclistas, etc.- Diversidad cultural y social: Mezcla de culturas, estilos de vida, edades, etc.- Edificios y arquitectura variada: Rascacielos, casas, monumentos, etc.- Servicios y equipamientos: Escuelas, hospitales, parques, centros comerciales, etc</a:t>
            </a:r>
            <a:r>
              <a:rPr lang="es-MX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58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27C1E-E7B6-A86F-C23A-F2F63EA7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Las características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C9E02-3498-A6C4-FE2A-555960A7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519"/>
          </a:xfrm>
        </p:spPr>
        <p:txBody>
          <a:bodyPr/>
          <a:lstStyle/>
          <a:p>
            <a:r>
              <a:rPr lang="es-MX" dirty="0"/>
              <a:t>El espacio rural es el área del territorio que está fuera de las ciudades o zonas urbanas. En él predominan los campos, montañas, pueblos pequeños y actividades relacionadas con la agricultura, la ganadería, la pesca o la silvicultura (cuidado de los bosques). Características del espacio rural:1. Baja densidad de población (poca gente vive allí).2. Paisajes naturales y muchas áreas verdes.3. Economía basada en el campo (cultivos, animales, recursos naturales).4. Casas dispersas o pueblos pequeños.5. Vida más tranquila que en las ciudades. Ejemplo: Un pueblo donde las personas se dedican a sembrar maíz o cuidar ganado es un espacio rural.</a:t>
            </a:r>
          </a:p>
        </p:txBody>
      </p:sp>
    </p:spTree>
    <p:extLst>
      <p:ext uri="{BB962C8B-B14F-4D97-AF65-F5344CB8AC3E}">
        <p14:creationId xmlns:p14="http://schemas.microsoft.com/office/powerpoint/2010/main" val="187201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7C161-5FDB-ADA9-310A-45F34657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Características del espacio urbano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91649-919D-2D40-05B1-095BE6C6A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espacio urbano se caracteriza por:- Densidad poblacional alta: Concentración de personas y edificios en un área reducida.- Infraestructura desarrollada: Calles, carreteras, edificios, parques, servicios públicos, etc.- Actividades económicas diversas: Comercio, industria, servicios, turismo, etc.- Movilidad y transporte: Sistemas de transporte público, tráfico vehicular, peatones, ciclistas, etc.- Diversidad cultural y social: Mezcla de culturas, estilos de vida, edades, etc.- Edificios y arquitectura variada: Rascacielos, casas, monumentos, etc.- Servicios y equipamientos: Escuelas, hospitales, parques, centros comerciales, etc.</a:t>
            </a:r>
          </a:p>
        </p:txBody>
      </p:sp>
    </p:spTree>
    <p:extLst>
      <p:ext uri="{BB962C8B-B14F-4D97-AF65-F5344CB8AC3E}">
        <p14:creationId xmlns:p14="http://schemas.microsoft.com/office/powerpoint/2010/main" val="328233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A0533-F21C-AD47-E8C6-17205251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GRACIAS POR SU ATENCION NO NOS REPRUEBE</a:t>
            </a:r>
          </a:p>
        </p:txBody>
      </p:sp>
      <p:pic>
        <p:nvPicPr>
          <p:cNvPr id="22" name="Marcador de contenido 21">
            <a:extLst>
              <a:ext uri="{FF2B5EF4-FFF2-40B4-BE49-F238E27FC236}">
                <a16:creationId xmlns:a16="http://schemas.microsoft.com/office/drawing/2014/main" id="{90D799CE-1E75-A263-40E7-6A9C36ED7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334" y="1791222"/>
            <a:ext cx="4583150" cy="4572000"/>
          </a:xfr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2C8C7BA-70F9-8E23-6A43-79ADBCCC47FA}"/>
              </a:ext>
            </a:extLst>
          </p:cNvPr>
          <p:cNvSpPr txBox="1"/>
          <p:nvPr/>
        </p:nvSpPr>
        <p:spPr>
          <a:xfrm>
            <a:off x="3690144" y="5387181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www.newgrounds.com/art/view/konansaurus/cheems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-nc/3.0/"/>
              </a:rPr>
              <a:t>CC BY-NC</a:t>
            </a:r>
            <a:endParaRPr lang="es-MX" sz="90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97150FA-1215-9C99-2146-2F855C6BC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61409" y="1270000"/>
            <a:ext cx="4426596" cy="294991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02A840F-03A9-3914-4BE4-252A4F40D0AF}"/>
              </a:ext>
            </a:extLst>
          </p:cNvPr>
          <p:cNvSpPr txBox="1"/>
          <p:nvPr/>
        </p:nvSpPr>
        <p:spPr>
          <a:xfrm>
            <a:off x="818866" y="6858000"/>
            <a:ext cx="10422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6" tooltip="https://commons.wikimedia.org/wiki/File:Pug_portrait.jpg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7" tooltip="https://creativecommons.org/licenses/by-sa/3.0/"/>
              </a:rPr>
              <a:t>CC BY-SA</a:t>
            </a:r>
            <a:endParaRPr lang="es-MX" sz="90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3091BA0-64AF-B89F-8F26-62063DD96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28450" y="4077222"/>
            <a:ext cx="1832959" cy="236084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A8C35EB-048D-A110-7EFD-84B8E83A5935}"/>
              </a:ext>
            </a:extLst>
          </p:cNvPr>
          <p:cNvSpPr txBox="1"/>
          <p:nvPr/>
        </p:nvSpPr>
        <p:spPr>
          <a:xfrm>
            <a:off x="5866582" y="6989809"/>
            <a:ext cx="212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9" tooltip="https://es.wikipedia.org/wiki/Brainrot_italiano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7" tooltip="https://creativecommons.org/licenses/by-sa/3.0/"/>
              </a:rPr>
              <a:t>CC BY-SA</a:t>
            </a:r>
            <a:endParaRPr lang="es-MX" sz="900"/>
          </a:p>
        </p:txBody>
      </p:sp>
    </p:spTree>
    <p:extLst>
      <p:ext uri="{BB962C8B-B14F-4D97-AF65-F5344CB8AC3E}">
        <p14:creationId xmlns:p14="http://schemas.microsoft.com/office/powerpoint/2010/main" val="29228562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507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Algerian</vt:lpstr>
      <vt:lpstr>Arial</vt:lpstr>
      <vt:lpstr>Google Sans</vt:lpstr>
      <vt:lpstr>Trebuchet MS</vt:lpstr>
      <vt:lpstr>Wingdings 3</vt:lpstr>
      <vt:lpstr>Faceta</vt:lpstr>
      <vt:lpstr>INEI PRESENTA </vt:lpstr>
      <vt:lpstr>Espacio rural</vt:lpstr>
      <vt:lpstr>Espacio urbano </vt:lpstr>
      <vt:lpstr>Las características </vt:lpstr>
      <vt:lpstr>Características del espacio urbano </vt:lpstr>
      <vt:lpstr>GRACIAS POR SU ATENCION NO NOS REPRUEBE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3</cp:revision>
  <dcterms:created xsi:type="dcterms:W3CDTF">2025-11-07T14:37:37Z</dcterms:created>
  <dcterms:modified xsi:type="dcterms:W3CDTF">2025-11-10T20:03:40Z</dcterms:modified>
</cp:coreProperties>
</file>