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1" r:id="rId5"/>
    <p:sldId id="259" r:id="rId6"/>
    <p:sldId id="260" r:id="rId7"/>
    <p:sldId id="262" r:id="rId8"/>
    <p:sldId id="263" r:id="rId9"/>
    <p:sldId id="266" r:id="rId10"/>
    <p:sldId id="265" r:id="rId11"/>
    <p:sldId id="264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60"/>
  </p:normalViewPr>
  <p:slideViewPr>
    <p:cSldViewPr snapToGrid="0">
      <p:cViewPr varScale="1">
        <p:scale>
          <a:sx n="68" d="100"/>
          <a:sy n="68" d="100"/>
        </p:scale>
        <p:origin x="816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0A92B37C-ECE6-4D75-BE6F-BC07AFCF3DB8}" type="datetimeFigureOut">
              <a:rPr lang="es-MX" smtClean="0"/>
              <a:t>10/11/2025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CDBFE-A8FF-4DD3-8846-599B2AD597DF}" type="slidenum">
              <a:rPr lang="es-MX" smtClean="0"/>
              <a:t>‹Nº›</a:t>
            </a:fld>
            <a:endParaRPr lang="es-MX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087634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2B37C-ECE6-4D75-BE6F-BC07AFCF3DB8}" type="datetimeFigureOut">
              <a:rPr lang="es-MX" smtClean="0"/>
              <a:t>10/11/2025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CDBFE-A8FF-4DD3-8846-599B2AD597D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3208478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2B37C-ECE6-4D75-BE6F-BC07AFCF3DB8}" type="datetimeFigureOut">
              <a:rPr lang="es-MX" smtClean="0"/>
              <a:t>10/11/2025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CDBFE-A8FF-4DD3-8846-599B2AD597DF}" type="slidenum">
              <a:rPr lang="es-MX" smtClean="0"/>
              <a:t>‹Nº›</a:t>
            </a:fld>
            <a:endParaRPr lang="es-MX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799097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2B37C-ECE6-4D75-BE6F-BC07AFCF3DB8}" type="datetimeFigureOut">
              <a:rPr lang="es-MX" smtClean="0"/>
              <a:t>10/11/2025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CDBFE-A8FF-4DD3-8846-599B2AD597D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1470221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2B37C-ECE6-4D75-BE6F-BC07AFCF3DB8}" type="datetimeFigureOut">
              <a:rPr lang="es-MX" smtClean="0"/>
              <a:t>10/11/2025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CDBFE-A8FF-4DD3-8846-599B2AD597DF}" type="slidenum">
              <a:rPr lang="es-MX" smtClean="0"/>
              <a:t>‹Nº›</a:t>
            </a:fld>
            <a:endParaRPr lang="es-MX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32771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2B37C-ECE6-4D75-BE6F-BC07AFCF3DB8}" type="datetimeFigureOut">
              <a:rPr lang="es-MX" smtClean="0"/>
              <a:t>10/11/2025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CDBFE-A8FF-4DD3-8846-599B2AD597D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4026081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2B37C-ECE6-4D75-BE6F-BC07AFCF3DB8}" type="datetimeFigureOut">
              <a:rPr lang="es-MX" smtClean="0"/>
              <a:t>10/11/2025</a:t>
            </a:fld>
            <a:endParaRPr lang="es-MX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CDBFE-A8FF-4DD3-8846-599B2AD597D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4613717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2B37C-ECE6-4D75-BE6F-BC07AFCF3DB8}" type="datetimeFigureOut">
              <a:rPr lang="es-MX" smtClean="0"/>
              <a:t>10/11/2025</a:t>
            </a:fld>
            <a:endParaRPr lang="es-MX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CDBFE-A8FF-4DD3-8846-599B2AD597D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9778044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2B37C-ECE6-4D75-BE6F-BC07AFCF3DB8}" type="datetimeFigureOut">
              <a:rPr lang="es-MX" smtClean="0"/>
              <a:t>10/11/2025</a:t>
            </a:fld>
            <a:endParaRPr lang="es-MX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CDBFE-A8FF-4DD3-8846-599B2AD597D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5578487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2B37C-ECE6-4D75-BE6F-BC07AFCF3DB8}" type="datetimeFigureOut">
              <a:rPr lang="es-MX" smtClean="0"/>
              <a:t>10/11/2025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CDBFE-A8FF-4DD3-8846-599B2AD597D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3575190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2B37C-ECE6-4D75-BE6F-BC07AFCF3DB8}" type="datetimeFigureOut">
              <a:rPr lang="es-MX" smtClean="0"/>
              <a:t>10/11/2025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CDBFE-A8FF-4DD3-8846-599B2AD597DF}" type="slidenum">
              <a:rPr lang="es-MX" smtClean="0"/>
              <a:t>‹Nº›</a:t>
            </a:fld>
            <a:endParaRPr lang="es-MX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107580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0A92B37C-ECE6-4D75-BE6F-BC07AFCF3DB8}" type="datetimeFigureOut">
              <a:rPr lang="es-MX" smtClean="0"/>
              <a:t>10/11/2025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602CDBFE-A8FF-4DD3-8846-599B2AD597DF}" type="slidenum">
              <a:rPr lang="es-MX" smtClean="0"/>
              <a:t>‹Nº›</a:t>
            </a:fld>
            <a:endParaRPr lang="es-MX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677391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45F8B53-3156-754D-9FFD-9DAC3908913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MX" dirty="0"/>
              <a:t>Los espacios rurales y urbanos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82EFC394-6AC7-70CA-9F83-E3E8813AF19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r>
              <a:rPr lang="es-MX" sz="1600" dirty="0"/>
              <a:t>INEI</a:t>
            </a:r>
          </a:p>
          <a:p>
            <a:r>
              <a:rPr lang="es-MX" sz="1600" dirty="0"/>
              <a:t>7/11/2025</a:t>
            </a:r>
          </a:p>
          <a:p>
            <a:r>
              <a:rPr lang="es-MX" sz="1600" dirty="0"/>
              <a:t>Exposición por:</a:t>
            </a:r>
          </a:p>
          <a:p>
            <a:r>
              <a:rPr lang="es-MX" sz="1600" dirty="0"/>
              <a:t>Máximo</a:t>
            </a:r>
          </a:p>
          <a:p>
            <a:r>
              <a:rPr lang="es-MX" sz="1600" dirty="0"/>
              <a:t>José Manuel</a:t>
            </a:r>
          </a:p>
          <a:p>
            <a:r>
              <a:rPr lang="es-MX" sz="1600" dirty="0"/>
              <a:t>Ángel Gabriel</a:t>
            </a:r>
          </a:p>
          <a:p>
            <a:r>
              <a:rPr lang="es-MX" sz="1600" dirty="0"/>
              <a:t>Jade Victoria</a:t>
            </a:r>
          </a:p>
          <a:p>
            <a:r>
              <a:rPr lang="es-MX" sz="1600" dirty="0"/>
              <a:t>Leo?</a:t>
            </a:r>
          </a:p>
        </p:txBody>
      </p:sp>
      <p:pic>
        <p:nvPicPr>
          <p:cNvPr id="1026" name="Picture 2" descr="Lo URBANO y lo RURAL video para primaria - YouTube">
            <a:extLst>
              <a:ext uri="{FF2B5EF4-FFF2-40B4-BE49-F238E27FC236}">
                <a16:creationId xmlns:a16="http://schemas.microsoft.com/office/drawing/2014/main" id="{5FA39EE3-C635-7E69-0EC0-BDA44B9C946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206886" cy="46142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2" descr="INEI Secundaria y Preparatoria | Guasave">
            <a:extLst>
              <a:ext uri="{FF2B5EF4-FFF2-40B4-BE49-F238E27FC236}">
                <a16:creationId xmlns:a16="http://schemas.microsoft.com/office/drawing/2014/main" id="{921D851F-2512-4862-D786-33CF4D7B41D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24492" y="1069"/>
            <a:ext cx="867508" cy="8675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Subtítulo 2">
            <a:extLst>
              <a:ext uri="{FF2B5EF4-FFF2-40B4-BE49-F238E27FC236}">
                <a16:creationId xmlns:a16="http://schemas.microsoft.com/office/drawing/2014/main" id="{F26136CF-BDEF-B891-539B-00BB45B576AD}"/>
              </a:ext>
            </a:extLst>
          </p:cNvPr>
          <p:cNvSpPr txBox="1">
            <a:spLocks/>
          </p:cNvSpPr>
          <p:nvPr/>
        </p:nvSpPr>
        <p:spPr>
          <a:xfrm>
            <a:off x="3740834" y="5304795"/>
            <a:ext cx="3200400" cy="14630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Tw Cen MT" panose="020B0602020104020603" pitchFamily="34" charset="0"/>
              <a:buNone/>
              <a:defRPr sz="1800" kern="120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MX"/>
              <a:t>Y sus procesos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3198801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C32ED77-76C5-2570-78A6-92C91DBCB3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Resumen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E92F2659-D6D4-2295-8F83-481AC867EAC8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s-MX" dirty="0"/>
              <a:t>Los </a:t>
            </a:r>
            <a:r>
              <a:rPr lang="es-MX" b="1" dirty="0"/>
              <a:t>espacios rurales y urbanos</a:t>
            </a:r>
            <a:r>
              <a:rPr lang="es-MX" dirty="0"/>
              <a:t> son partes del territorio donde las personas viven y realizan actividades.</a:t>
            </a:r>
            <a:br>
              <a:rPr lang="es-MX" dirty="0"/>
            </a:br>
            <a:r>
              <a:rPr lang="es-MX" dirty="0"/>
              <a:t>El </a:t>
            </a:r>
            <a:r>
              <a:rPr lang="es-MX" b="1" dirty="0"/>
              <a:t>rural</a:t>
            </a:r>
            <a:r>
              <a:rPr lang="es-MX" dirty="0"/>
              <a:t> se relaciona con la agricultura y poca población, y el </a:t>
            </a:r>
            <a:r>
              <a:rPr lang="es-MX" b="1" dirty="0"/>
              <a:t>urbano</a:t>
            </a:r>
            <a:r>
              <a:rPr lang="es-MX" dirty="0"/>
              <a:t> con la industria, los servicios y mucha gente.</a:t>
            </a:r>
            <a:br>
              <a:rPr lang="es-MX" dirty="0"/>
            </a:br>
            <a:r>
              <a:rPr lang="es-MX" dirty="0"/>
              <a:t>Ambos cambian con el tiempo y tienen </a:t>
            </a:r>
            <a:r>
              <a:rPr lang="es-MX" b="1" dirty="0"/>
              <a:t>efectos sociales, económicos y ambientales</a:t>
            </a:r>
            <a:r>
              <a:rPr lang="es-MX" dirty="0"/>
              <a:t>, por eso es importante buscar un </a:t>
            </a:r>
            <a:r>
              <a:rPr lang="es-MX" b="1" dirty="0"/>
              <a:t>desarrollo equilibrado y sostenible</a:t>
            </a:r>
            <a:r>
              <a:rPr lang="es-MX" dirty="0"/>
              <a:t> entre el campo y la ciudad.</a:t>
            </a:r>
          </a:p>
          <a:p>
            <a:endParaRPr lang="es-MX" dirty="0"/>
          </a:p>
        </p:txBody>
      </p:sp>
      <p:pic>
        <p:nvPicPr>
          <p:cNvPr id="9218" name="Picture 2" descr="CARACTERÍSTICAS del ECOSISTEMA RURAL y URBANO">
            <a:extLst>
              <a:ext uri="{FF2B5EF4-FFF2-40B4-BE49-F238E27FC236}">
                <a16:creationId xmlns:a16="http://schemas.microsoft.com/office/drawing/2014/main" id="{FD49C89B-5892-E334-A06A-5D14EB312E01}"/>
              </a:ext>
            </a:extLst>
          </p:cNvPr>
          <p:cNvPicPr>
            <a:picLocks noGrp="1"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9483" y="2084832"/>
            <a:ext cx="4445391" cy="3576038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557756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235FB24-FE11-1081-8A40-FBFD1DC94A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Gracias por su atención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BCD7CB87-30A3-3A0C-168E-4BB33150AE71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s-MX" dirty="0"/>
              <a:t>Exposición por: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s-MX" dirty="0"/>
              <a:t>Ángel Gabriel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s-MX" dirty="0"/>
              <a:t>José Manuel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s-MX" dirty="0"/>
              <a:t>Máximo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s-MX" dirty="0"/>
              <a:t>Jade Victoria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s-MX" dirty="0"/>
              <a:t>Leo?</a:t>
            </a:r>
          </a:p>
          <a:p>
            <a:pPr>
              <a:buFont typeface="Arial" panose="020B0604020202020204" pitchFamily="34" charset="0"/>
              <a:buChar char="•"/>
            </a:pPr>
            <a:endParaRPr lang="es-MX" dirty="0"/>
          </a:p>
          <a:p>
            <a:pPr>
              <a:buFont typeface="Arial" panose="020B0604020202020204" pitchFamily="34" charset="0"/>
              <a:buChar char="•"/>
            </a:pPr>
            <a:endParaRPr lang="es-MX" dirty="0"/>
          </a:p>
        </p:txBody>
      </p:sp>
      <p:pic>
        <p:nvPicPr>
          <p:cNvPr id="8194" name="Picture 2" descr="Silly Cat Like Meme - Silly cat Cat Like - Discover &amp; Share GIFs">
            <a:extLst>
              <a:ext uri="{FF2B5EF4-FFF2-40B4-BE49-F238E27FC236}">
                <a16:creationId xmlns:a16="http://schemas.microsoft.com/office/drawing/2014/main" id="{2FA3FBF5-6D26-8A88-E462-6D701E0341CB}"/>
              </a:ext>
            </a:extLst>
          </p:cNvPr>
          <p:cNvPicPr>
            <a:picLocks noGrp="1"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4128" y="1951826"/>
            <a:ext cx="4448204" cy="4389157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</p:pic>
    </p:spTree>
    <p:extLst>
      <p:ext uri="{BB962C8B-B14F-4D97-AF65-F5344CB8AC3E}">
        <p14:creationId xmlns:p14="http://schemas.microsoft.com/office/powerpoint/2010/main" val="42201100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>
            <a:extLst>
              <a:ext uri="{FF2B5EF4-FFF2-40B4-BE49-F238E27FC236}">
                <a16:creationId xmlns:a16="http://schemas.microsoft.com/office/drawing/2014/main" id="{B2D8A3E7-B039-99E6-618F-CB1722D64E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Espacios Geográficos</a:t>
            </a: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E809F818-ED70-9149-DC88-848C86F12D1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214852" y="2084832"/>
            <a:ext cx="4754880" cy="4023360"/>
          </a:xfrm>
        </p:spPr>
        <p:txBody>
          <a:bodyPr>
            <a:normAutofit fontScale="77500" lnSpcReduction="20000"/>
          </a:bodyPr>
          <a:lstStyle/>
          <a:p>
            <a:r>
              <a:rPr lang="es-MX" dirty="0"/>
              <a:t>El </a:t>
            </a:r>
            <a:r>
              <a:rPr lang="es-MX" b="1" dirty="0"/>
              <a:t>espacio geográfico</a:t>
            </a:r>
            <a:r>
              <a:rPr lang="es-MX" dirty="0"/>
              <a:t> es el lugar donde las personas viven, trabajan y se relacionan con el medio ambiente. Está formado por elementos </a:t>
            </a:r>
            <a:r>
              <a:rPr lang="es-MX" b="1" dirty="0"/>
              <a:t>naturales</a:t>
            </a:r>
            <a:r>
              <a:rPr lang="es-MX" dirty="0"/>
              <a:t> (como ríos, montañas, clima y suelos) y </a:t>
            </a:r>
            <a:r>
              <a:rPr lang="es-MX" b="1" dirty="0"/>
              <a:t>sociales</a:t>
            </a:r>
            <a:r>
              <a:rPr lang="es-MX" dirty="0"/>
              <a:t> (como ciudades, carreteras, construcciones o campos cultivados).</a:t>
            </a:r>
          </a:p>
          <a:p>
            <a:r>
              <a:rPr lang="es-MX" dirty="0"/>
              <a:t>Es el resultado de la </a:t>
            </a:r>
            <a:r>
              <a:rPr lang="es-MX" b="1" dirty="0"/>
              <a:t>interacción entre la naturaleza y la sociedad</a:t>
            </a:r>
            <a:r>
              <a:rPr lang="es-MX" dirty="0"/>
              <a:t>, y por eso cambia constantemente según las actividades humanas y los procesos naturales.</a:t>
            </a:r>
          </a:p>
          <a:p>
            <a:r>
              <a:rPr lang="es-MX" dirty="0"/>
              <a:t>Dentro del espacio geográfico se distinguen </a:t>
            </a:r>
            <a:r>
              <a:rPr lang="es-MX" b="1" dirty="0"/>
              <a:t>diferentes tipos de espacios</a:t>
            </a:r>
            <a:r>
              <a:rPr lang="es-MX" dirty="0"/>
              <a:t>, entre los cuales destacan:</a:t>
            </a:r>
          </a:p>
          <a:p>
            <a:r>
              <a:rPr lang="es-MX" b="1" dirty="0"/>
              <a:t>Espacio rural:</a:t>
            </a:r>
            <a:r>
              <a:rPr lang="es-MX" dirty="0"/>
              <a:t> vinculado a actividades del campo y a una baja densidad de población.</a:t>
            </a:r>
          </a:p>
          <a:p>
            <a:r>
              <a:rPr lang="es-MX" b="1" dirty="0"/>
              <a:t>Espacio urbano:</a:t>
            </a:r>
            <a:r>
              <a:rPr lang="es-MX" dirty="0"/>
              <a:t> caracterizado por la concentración de población, infraestructura y servicios.</a:t>
            </a:r>
          </a:p>
          <a:p>
            <a:endParaRPr lang="es-MX" dirty="0"/>
          </a:p>
        </p:txBody>
      </p:sp>
      <p:pic>
        <p:nvPicPr>
          <p:cNvPr id="2054" name="Picture 6" descr="CARACTERÍSTICAS del ECOSISTEMA RURAL y URBANO">
            <a:extLst>
              <a:ext uri="{FF2B5EF4-FFF2-40B4-BE49-F238E27FC236}">
                <a16:creationId xmlns:a16="http://schemas.microsoft.com/office/drawing/2014/main" id="{0C044341-6D68-8869-2D10-9CE338E1BD46}"/>
              </a:ext>
            </a:extLst>
          </p:cNvPr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4128" y="2140399"/>
            <a:ext cx="6150840" cy="3833446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911562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6C28114-31F2-A7FC-4C1F-DEF6BFC97E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Espacio rural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9F12AAEE-F710-50E5-2B63-1512ACBCF7E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703646" y="2285999"/>
            <a:ext cx="4754880" cy="4023360"/>
          </a:xfrm>
        </p:spPr>
        <p:txBody>
          <a:bodyPr>
            <a:normAutofit/>
          </a:bodyPr>
          <a:lstStyle/>
          <a:p>
            <a:r>
              <a:rPr lang="es-MX" sz="2800" b="1" dirty="0"/>
              <a:t>Características</a:t>
            </a:r>
          </a:p>
          <a:p>
            <a:r>
              <a:rPr lang="es-MX" sz="2400" dirty="0"/>
              <a:t>Actividades principales:</a:t>
            </a:r>
          </a:p>
          <a:p>
            <a:r>
              <a:rPr lang="es-MX" sz="2400" dirty="0"/>
              <a:t>agricultura, ganadería, pesca, silvicultura.</a:t>
            </a:r>
          </a:p>
          <a:p>
            <a:r>
              <a:rPr lang="es-MX" sz="2400" dirty="0"/>
              <a:t>Baja densidad de población.</a:t>
            </a:r>
          </a:p>
          <a:p>
            <a:r>
              <a:rPr lang="es-MX" sz="2400" dirty="0"/>
              <a:t>Paisajes naturales o humanizados.</a:t>
            </a:r>
          </a:p>
          <a:p>
            <a:r>
              <a:rPr lang="es-MX" sz="2400" dirty="0"/>
              <a:t>Estilo de vida más tradicional</a:t>
            </a:r>
          </a:p>
          <a:p>
            <a:endParaRPr lang="es-MX" sz="2800" b="1" dirty="0"/>
          </a:p>
        </p:txBody>
      </p:sp>
      <p:pic>
        <p:nvPicPr>
          <p:cNvPr id="3076" name="Picture 4" descr="Paisaje rural - Características, elementos y ejemplos">
            <a:extLst>
              <a:ext uri="{FF2B5EF4-FFF2-40B4-BE49-F238E27FC236}">
                <a16:creationId xmlns:a16="http://schemas.microsoft.com/office/drawing/2014/main" id="{76F2E574-4B9F-2829-2925-F69A9180E649}"/>
              </a:ext>
            </a:extLst>
          </p:cNvPr>
          <p:cNvPicPr>
            <a:picLocks noGrp="1"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948" y="2285999"/>
            <a:ext cx="5537200" cy="3355145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842105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BDDB194-1DDC-7363-AD80-D01452C53F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Espacio Urbano</a:t>
            </a:r>
          </a:p>
        </p:txBody>
      </p:sp>
      <p:pic>
        <p:nvPicPr>
          <p:cNvPr id="4099" name="Picture 3" descr="Qué es el Paisaje Urbano? Ejemplos y Características | Esneca">
            <a:extLst>
              <a:ext uri="{FF2B5EF4-FFF2-40B4-BE49-F238E27FC236}">
                <a16:creationId xmlns:a16="http://schemas.microsoft.com/office/drawing/2014/main" id="{3846707C-3CE2-CAAF-BA37-250F8C74C559}"/>
              </a:ext>
            </a:extLst>
          </p:cNvPr>
          <p:cNvPicPr>
            <a:picLocks noGrp="1"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8604" y="2286000"/>
            <a:ext cx="4733395" cy="4023360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F621A79F-DD2B-B3A7-93C2-AAC83169CB2A}"/>
              </a:ext>
            </a:extLst>
          </p:cNvPr>
          <p:cNvSpPr>
            <a:spLocks noGrp="1" noChangeArrowheads="1"/>
          </p:cNvSpPr>
          <p:nvPr>
            <p:ph sz="half" idx="2"/>
          </p:nvPr>
        </p:nvSpPr>
        <p:spPr bwMode="auto">
          <a:xfrm>
            <a:off x="5820507" y="2500227"/>
            <a:ext cx="5982286" cy="21852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es-MX" altLang="es-MX" sz="2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Características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endParaRPr kumimoji="0" lang="es-MX" altLang="es-MX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s-MX" altLang="es-MX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Alta densidad de población.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s-MX" altLang="es-MX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Actividades económicas terciarias e industriales.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s-MX" altLang="es-MX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Infraestructura y servicios desarrollados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es-MX" altLang="es-MX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(transportes, educación, salud).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s-MX" altLang="es-MX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Ritmo de vida acelerado.</a:t>
            </a:r>
          </a:p>
        </p:txBody>
      </p:sp>
    </p:spTree>
    <p:extLst>
      <p:ext uri="{BB962C8B-B14F-4D97-AF65-F5344CB8AC3E}">
        <p14:creationId xmlns:p14="http://schemas.microsoft.com/office/powerpoint/2010/main" val="15777056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E08431C-DCB2-13E6-3C66-011D829647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Ruralización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155089D-0765-CC6D-CBE6-DE68EFE4AE4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412994" y="2321169"/>
            <a:ext cx="4754880" cy="4023360"/>
          </a:xfrm>
        </p:spPr>
        <p:txBody>
          <a:bodyPr/>
          <a:lstStyle/>
          <a:p>
            <a:r>
              <a:rPr lang="es-MX" sz="2800" b="1" dirty="0"/>
              <a:t>Ruralización</a:t>
            </a:r>
          </a:p>
          <a:p>
            <a:r>
              <a:rPr lang="es-MX" dirty="0"/>
              <a:t>El proceso de ruralización se refiere a dos fenómenos distintos: el movimiento de la población y las actividades económicas de las ciudades al campo, o el fenómeno opuesto, la adopción de costumbres y prácticas rurales en un entorno urbano.</a:t>
            </a:r>
          </a:p>
        </p:txBody>
      </p:sp>
      <p:pic>
        <p:nvPicPr>
          <p:cNvPr id="5124" name="Picture 4" descr="Ruralizar» es un término que incorporó la RAE al Diccionario en línea –  Revista Nosotros">
            <a:extLst>
              <a:ext uri="{FF2B5EF4-FFF2-40B4-BE49-F238E27FC236}">
                <a16:creationId xmlns:a16="http://schemas.microsoft.com/office/drawing/2014/main" id="{7EE8197C-255B-B242-DD4E-2D476DE49705}"/>
              </a:ext>
            </a:extLst>
          </p:cNvPr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4126" y="2321169"/>
            <a:ext cx="5071874" cy="2743038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4147488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BA94F52-75F4-FA27-C778-16A7D35FCA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Urbanización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330925C0-5562-F984-6ADE-B78DD99AD18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02682" y="2249424"/>
            <a:ext cx="4754880" cy="4023360"/>
          </a:xfrm>
        </p:spPr>
        <p:txBody>
          <a:bodyPr/>
          <a:lstStyle/>
          <a:p>
            <a:r>
              <a:rPr lang="es-MX" sz="2800" b="1" dirty="0"/>
              <a:t>Urbanización</a:t>
            </a:r>
          </a:p>
          <a:p>
            <a:r>
              <a:rPr lang="es-MX" dirty="0"/>
              <a:t>El proceso de urbanización es el aumento de la población en zonas urbanas y la consiguiente transformación del territorio, caracterizado por la construcción de infraestructura, el crecimiento de las ciudades y el cambio en los estilos de vida.</a:t>
            </a:r>
            <a:endParaRPr lang="es-MX" sz="2800" b="1" dirty="0"/>
          </a:p>
          <a:p>
            <a:endParaRPr lang="es-MX" dirty="0"/>
          </a:p>
        </p:txBody>
      </p:sp>
      <p:pic>
        <p:nvPicPr>
          <p:cNvPr id="5" name="Picture 2" descr="Urbanización como proceso mundial | Foreign Affairs Latinoamérica | Revista  oficial de Foreign Affairs Latinoamérica">
            <a:extLst>
              <a:ext uri="{FF2B5EF4-FFF2-40B4-BE49-F238E27FC236}">
                <a16:creationId xmlns:a16="http://schemas.microsoft.com/office/drawing/2014/main" id="{4A535D95-7872-6600-BAEE-A2B11700EDB9}"/>
              </a:ext>
            </a:extLst>
          </p:cNvPr>
          <p:cNvPicPr>
            <a:picLocks noGrp="1"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2100" y="2249424"/>
            <a:ext cx="5137219" cy="2876843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898711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B874884-6E48-985C-C5A9-2627212070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Implicaciones Sociales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453015ED-9023-535A-6708-AE2DC631B237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s-MX" b="1" dirty="0"/>
              <a:t>Implicaciones sociales</a:t>
            </a:r>
          </a:p>
          <a:p>
            <a:r>
              <a:rPr lang="es-MX" b="1" dirty="0"/>
              <a:t>En el espacio rural:</a:t>
            </a:r>
            <a:endParaRPr lang="es-MX" dirty="0"/>
          </a:p>
          <a:p>
            <a:r>
              <a:rPr lang="es-MX" dirty="0"/>
              <a:t>Población más dispersa y envejecida.</a:t>
            </a:r>
          </a:p>
          <a:p>
            <a:r>
              <a:rPr lang="es-MX" dirty="0"/>
              <a:t>Menor acceso a servicios de salud, educación y transporte.</a:t>
            </a:r>
          </a:p>
          <a:p>
            <a:r>
              <a:rPr lang="es-MX" dirty="0"/>
              <a:t>Migración hacia las ciudades en busca de mejores oportunidades.</a:t>
            </a:r>
          </a:p>
          <a:p>
            <a:r>
              <a:rPr lang="es-MX" b="1" dirty="0"/>
              <a:t>En el espacio urbano:</a:t>
            </a:r>
            <a:endParaRPr lang="es-MX" dirty="0"/>
          </a:p>
          <a:p>
            <a:r>
              <a:rPr lang="es-MX" dirty="0"/>
              <a:t>Alta concentración de población.</a:t>
            </a:r>
          </a:p>
          <a:p>
            <a:r>
              <a:rPr lang="es-MX" dirty="0"/>
              <a:t>Mayor acceso a servicios, pero también problemas sociales (pobreza, desigualdad, hacinamiento).</a:t>
            </a:r>
          </a:p>
          <a:p>
            <a:r>
              <a:rPr lang="es-MX" dirty="0"/>
              <a:t>Diversidad cultural y oportunidades de desarrollo social.</a:t>
            </a:r>
          </a:p>
          <a:p>
            <a:endParaRPr lang="es-MX" dirty="0"/>
          </a:p>
        </p:txBody>
      </p:sp>
      <p:pic>
        <p:nvPicPr>
          <p:cNvPr id="7172" name="Picture 4" descr="Imágenes de Grupo social - Descarga gratuita en Freepik">
            <a:extLst>
              <a:ext uri="{FF2B5EF4-FFF2-40B4-BE49-F238E27FC236}">
                <a16:creationId xmlns:a16="http://schemas.microsoft.com/office/drawing/2014/main" id="{68116199-1C4D-B714-1DFC-74689F964392}"/>
              </a:ext>
            </a:extLst>
          </p:cNvPr>
          <p:cNvPicPr>
            <a:picLocks noGrp="1"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3620" y="2286000"/>
            <a:ext cx="4754562" cy="3167566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</p:pic>
    </p:spTree>
    <p:extLst>
      <p:ext uri="{BB962C8B-B14F-4D97-AF65-F5344CB8AC3E}">
        <p14:creationId xmlns:p14="http://schemas.microsoft.com/office/powerpoint/2010/main" val="42238439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DEF18A9-03F8-A799-464E-AFCFD96DB7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Implicaciones económicas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C81FF1E-2976-D2A4-A6F3-7D25E58B366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26609" y="2286000"/>
            <a:ext cx="5652398" cy="4023360"/>
          </a:xfrm>
        </p:spPr>
        <p:txBody>
          <a:bodyPr/>
          <a:lstStyle/>
          <a:p>
            <a:pPr marL="1225296" lvl="8" indent="0" algn="just">
              <a:buNone/>
            </a:pPr>
            <a:r>
              <a:rPr lang="es-MX" sz="2000" dirty="0"/>
              <a:t>Los espacios rurales se enfocan en la agricultura y ganadería, con menos infraestructura y empleo, lo que causa migración hacia las ciudades.</a:t>
            </a:r>
            <a:br>
              <a:rPr lang="es-MX" sz="2000" dirty="0"/>
            </a:br>
            <a:r>
              <a:rPr lang="es-MX" sz="2000" dirty="0"/>
              <a:t>Los espacios urbanos concentran la industria y los servicios, generando más riqueza, pero también desigualdad y contaminación.</a:t>
            </a:r>
            <a:br>
              <a:rPr lang="es-MX" sz="2000" dirty="0"/>
            </a:br>
            <a:r>
              <a:rPr lang="es-MX" sz="2000" dirty="0"/>
              <a:t>Ambos se complementan: el campo provee recursos y la ciudad ofrece mercados y tecnología.</a:t>
            </a:r>
          </a:p>
          <a:p>
            <a:pPr algn="ctr"/>
            <a:endParaRPr lang="es-MX" dirty="0"/>
          </a:p>
        </p:txBody>
      </p:sp>
      <p:pic>
        <p:nvPicPr>
          <p:cNvPr id="1026" name="Picture 2" descr="Implicaciones económicas del crecimiento poblacional - Nueva Escuela  Mexicana Digital">
            <a:extLst>
              <a:ext uri="{FF2B5EF4-FFF2-40B4-BE49-F238E27FC236}">
                <a16:creationId xmlns:a16="http://schemas.microsoft.com/office/drawing/2014/main" id="{21A4EA0F-0E01-BC28-EFC6-80C31747C5FA}"/>
              </a:ext>
            </a:extLst>
          </p:cNvPr>
          <p:cNvPicPr>
            <a:picLocks noGrp="1" noChangeAspect="1" noChangeArrowheads="1"/>
          </p:cNvPicPr>
          <p:nvPr>
            <p:ph sz="half" idx="2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192" t="7307" r="3593" b="13361"/>
          <a:stretch>
            <a:fillRect/>
          </a:stretch>
        </p:blipFill>
        <p:spPr bwMode="auto">
          <a:xfrm>
            <a:off x="6231988" y="1969477"/>
            <a:ext cx="5564293" cy="3432518"/>
          </a:xfrm>
          <a:prstGeom prst="roundRect">
            <a:avLst>
              <a:gd name="adj" fmla="val 14035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721044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D82508B-0D9E-55FA-E1FA-EE5E603787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Implicaciones ambientales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9F34B9C-8E68-47C9-B72F-E7AACF7005A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129284" y="2249424"/>
            <a:ext cx="4754880" cy="4023360"/>
          </a:xfrm>
        </p:spPr>
        <p:txBody>
          <a:bodyPr/>
          <a:lstStyle/>
          <a:p>
            <a:pPr>
              <a:buNone/>
            </a:pPr>
            <a:r>
              <a:rPr lang="es-MX" b="1" dirty="0"/>
              <a:t>Espacios rurales:</a:t>
            </a:r>
            <a:r>
              <a:rPr lang="es-MX" dirty="0"/>
              <a:t> riesgo de deforestación, uso de agroquímicos y degradación de suelos, pero claves para la biodiversidad.</a:t>
            </a:r>
            <a:br>
              <a:rPr lang="es-MX" dirty="0"/>
            </a:br>
            <a:r>
              <a:rPr lang="es-MX" b="1" dirty="0"/>
              <a:t>Espacios urbanos:</a:t>
            </a:r>
            <a:r>
              <a:rPr lang="es-MX" dirty="0"/>
              <a:t> contaminación, residuos y pérdida de áreas verdes.</a:t>
            </a:r>
            <a:br>
              <a:rPr lang="es-MX" dirty="0"/>
            </a:br>
            <a:r>
              <a:rPr lang="es-MX" b="1" dirty="0"/>
              <a:t>Conclusión:</a:t>
            </a:r>
            <a:r>
              <a:rPr lang="es-MX" dirty="0"/>
              <a:t> ambos necesitan desarrollo sostenible para cuidar el medio ambiente.</a:t>
            </a:r>
          </a:p>
          <a:p>
            <a:endParaRPr lang="es-MX" dirty="0"/>
          </a:p>
        </p:txBody>
      </p:sp>
      <p:pic>
        <p:nvPicPr>
          <p:cNvPr id="2050" name="Picture 2" descr="Ecology Concept Vector: Urban And Village Landscape. Environmental Pollution  And Environment Protection Royalty Free SVG, Cliparts, Vectors, and Stock  Illustration. Image 118654793.">
            <a:extLst>
              <a:ext uri="{FF2B5EF4-FFF2-40B4-BE49-F238E27FC236}">
                <a16:creationId xmlns:a16="http://schemas.microsoft.com/office/drawing/2014/main" id="{863803A3-C6D8-BFCF-B8B5-D44F9FFE9B34}"/>
              </a:ext>
            </a:extLst>
          </p:cNvPr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85719" y="2316162"/>
            <a:ext cx="3962400" cy="396240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837913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">
  <a:themeElements>
    <a:clrScheme name="Verde azulado">
      <a:dk1>
        <a:sysClr val="windowText" lastClr="000000"/>
      </a:dk1>
      <a:lt1>
        <a:sysClr val="window" lastClr="FFFFFF"/>
      </a:lt1>
      <a:dk2>
        <a:srgbClr val="373545"/>
      </a:dk2>
      <a:lt2>
        <a:srgbClr val="CEDBE6"/>
      </a:lt2>
      <a:accent1>
        <a:srgbClr val="3494BA"/>
      </a:accent1>
      <a:accent2>
        <a:srgbClr val="58B6C0"/>
      </a:accent2>
      <a:accent3>
        <a:srgbClr val="75BDA7"/>
      </a:accent3>
      <a:accent4>
        <a:srgbClr val="7A8C8E"/>
      </a:accent4>
      <a:accent5>
        <a:srgbClr val="84ACB6"/>
      </a:accent5>
      <a:accent6>
        <a:srgbClr val="2683C6"/>
      </a:accent6>
      <a:hlink>
        <a:srgbClr val="6B9F25"/>
      </a:hlink>
      <a:folHlink>
        <a:srgbClr val="9F6715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4577</TotalTime>
  <Words>568</Words>
  <Application>Microsoft Office PowerPoint</Application>
  <PresentationFormat>Panorámica</PresentationFormat>
  <Paragraphs>60</Paragraphs>
  <Slides>11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11</vt:i4>
      </vt:variant>
    </vt:vector>
  </HeadingPairs>
  <TitlesOfParts>
    <vt:vector size="16" baseType="lpstr">
      <vt:lpstr>Arial</vt:lpstr>
      <vt:lpstr>Tw Cen MT</vt:lpstr>
      <vt:lpstr>Tw Cen MT Condensed</vt:lpstr>
      <vt:lpstr>Wingdings 3</vt:lpstr>
      <vt:lpstr>Integral</vt:lpstr>
      <vt:lpstr>Los espacios rurales y urbanos</vt:lpstr>
      <vt:lpstr>Espacios Geográficos</vt:lpstr>
      <vt:lpstr>Espacio rural</vt:lpstr>
      <vt:lpstr>Espacio Urbano</vt:lpstr>
      <vt:lpstr>Ruralización</vt:lpstr>
      <vt:lpstr>Urbanización</vt:lpstr>
      <vt:lpstr>Implicaciones Sociales</vt:lpstr>
      <vt:lpstr>Implicaciones económicas</vt:lpstr>
      <vt:lpstr>Implicaciones ambientales</vt:lpstr>
      <vt:lpstr>Resumen</vt:lpstr>
      <vt:lpstr>Gracias por su atención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Personal</dc:creator>
  <cp:lastModifiedBy>Personal</cp:lastModifiedBy>
  <cp:revision>5</cp:revision>
  <dcterms:created xsi:type="dcterms:W3CDTF">2025-11-05T19:53:11Z</dcterms:created>
  <dcterms:modified xsi:type="dcterms:W3CDTF">2025-11-10T19:56:55Z</dcterms:modified>
</cp:coreProperties>
</file>