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257" r:id="rId2"/>
    <p:sldId id="258" r:id="rId3"/>
    <p:sldId id="259" r:id="rId4"/>
    <p:sldId id="289" r:id="rId5"/>
    <p:sldId id="260" r:id="rId6"/>
    <p:sldId id="261" r:id="rId7"/>
    <p:sldId id="262" r:id="rId8"/>
    <p:sldId id="263" r:id="rId9"/>
    <p:sldId id="288" r:id="rId10"/>
    <p:sldId id="291" r:id="rId11"/>
    <p:sldId id="264" r:id="rId12"/>
    <p:sldId id="265" r:id="rId13"/>
    <p:sldId id="266" r:id="rId14"/>
    <p:sldId id="267" r:id="rId15"/>
    <p:sldId id="268" r:id="rId16"/>
    <p:sldId id="269" r:id="rId17"/>
    <p:sldId id="270" r:id="rId18"/>
    <p:sldId id="271" r:id="rId19"/>
    <p:sldId id="272" r:id="rId20"/>
    <p:sldId id="273" r:id="rId21"/>
    <p:sldId id="274" r:id="rId22"/>
    <p:sldId id="292" r:id="rId23"/>
    <p:sldId id="275" r:id="rId24"/>
    <p:sldId id="290"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C693D0-7850-4376-A6C4-DFC452343BEE}" v="1" dt="2023-09-13T00:01:46.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ely Soberanes" userId="69fc31727c55e58c" providerId="LiveId" clId="{96C693D0-7850-4376-A6C4-DFC452343BEE}"/>
    <pc:docChg chg="undo custSel modSld">
      <pc:chgData name="Arely Soberanes" userId="69fc31727c55e58c" providerId="LiveId" clId="{96C693D0-7850-4376-A6C4-DFC452343BEE}" dt="2023-09-18T15:35:04.837" v="3" actId="14100"/>
      <pc:docMkLst>
        <pc:docMk/>
      </pc:docMkLst>
      <pc:sldChg chg="modSp mod">
        <pc:chgData name="Arely Soberanes" userId="69fc31727c55e58c" providerId="LiveId" clId="{96C693D0-7850-4376-A6C4-DFC452343BEE}" dt="2023-09-18T00:37:01.236" v="2"/>
        <pc:sldMkLst>
          <pc:docMk/>
          <pc:sldMk cId="1738987425" sldId="260"/>
        </pc:sldMkLst>
        <pc:spChg chg="mod">
          <ac:chgData name="Arely Soberanes" userId="69fc31727c55e58c" providerId="LiveId" clId="{96C693D0-7850-4376-A6C4-DFC452343BEE}" dt="2023-09-18T00:37:01.236" v="2"/>
          <ac:spMkLst>
            <pc:docMk/>
            <pc:sldMk cId="1738987425" sldId="260"/>
            <ac:spMk id="2" creationId="{00000000-0000-0000-0000-000000000000}"/>
          </ac:spMkLst>
        </pc:spChg>
      </pc:sldChg>
      <pc:sldChg chg="modSp">
        <pc:chgData name="Arely Soberanes" userId="69fc31727c55e58c" providerId="LiveId" clId="{96C693D0-7850-4376-A6C4-DFC452343BEE}" dt="2023-09-13T00:01:46.866" v="0" actId="1076"/>
        <pc:sldMkLst>
          <pc:docMk/>
          <pc:sldMk cId="1563630292" sldId="264"/>
        </pc:sldMkLst>
        <pc:picChg chg="mod">
          <ac:chgData name="Arely Soberanes" userId="69fc31727c55e58c" providerId="LiveId" clId="{96C693D0-7850-4376-A6C4-DFC452343BEE}" dt="2023-09-13T00:01:46.866" v="0" actId="1076"/>
          <ac:picMkLst>
            <pc:docMk/>
            <pc:sldMk cId="1563630292" sldId="264"/>
            <ac:picMk id="10" creationId="{A38CF62E-0D5E-4C1D-B75B-BD6103943DD4}"/>
          </ac:picMkLst>
        </pc:picChg>
      </pc:sldChg>
      <pc:sldChg chg="modSp mod">
        <pc:chgData name="Arely Soberanes" userId="69fc31727c55e58c" providerId="LiveId" clId="{96C693D0-7850-4376-A6C4-DFC452343BEE}" dt="2023-09-18T15:35:04.837" v="3" actId="14100"/>
        <pc:sldMkLst>
          <pc:docMk/>
          <pc:sldMk cId="2313747670" sldId="271"/>
        </pc:sldMkLst>
        <pc:picChg chg="mod">
          <ac:chgData name="Arely Soberanes" userId="69fc31727c55e58c" providerId="LiveId" clId="{96C693D0-7850-4376-A6C4-DFC452343BEE}" dt="2023-09-18T15:35:04.837" v="3" actId="14100"/>
          <ac:picMkLst>
            <pc:docMk/>
            <pc:sldMk cId="2313747670" sldId="271"/>
            <ac:picMk id="4"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AEC0E60-3CB5-421A-B909-1F4D050FD75A}" type="datetimeFigureOut">
              <a:rPr lang="es-MX" smtClean="0"/>
              <a:t>30/09/2025</a:t>
            </a:fld>
            <a:endParaRPr lang="es-MX"/>
          </a:p>
        </p:txBody>
      </p:sp>
      <p:sp>
        <p:nvSpPr>
          <p:cNvPr id="5" name="Footer Placeholder 4"/>
          <p:cNvSpPr>
            <a:spLocks noGrp="1"/>
          </p:cNvSpPr>
          <p:nvPr>
            <p:ph type="ftr" sz="quarter" idx="11"/>
          </p:nvPr>
        </p:nvSpPr>
        <p:spPr>
          <a:xfrm>
            <a:off x="5332412" y="5883275"/>
            <a:ext cx="4324044" cy="365125"/>
          </a:xfrm>
        </p:spPr>
        <p:txBody>
          <a:bodyPr/>
          <a:lstStyle/>
          <a:p>
            <a:endParaRPr lang="es-MX"/>
          </a:p>
        </p:txBody>
      </p:sp>
      <p:sp>
        <p:nvSpPr>
          <p:cNvPr id="6" name="Slide Number Placeholder 5"/>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199941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AEC0E60-3CB5-421A-B909-1F4D050FD75A}" type="datetimeFigureOut">
              <a:rPr lang="es-MX" smtClean="0"/>
              <a:t>30/09/2025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366051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AEC0E60-3CB5-421A-B909-1F4D050FD75A}" type="datetimeFigureOut">
              <a:rPr lang="es-MX" smtClean="0"/>
              <a:t>30/09/2025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1369561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AEC0E60-3CB5-421A-B909-1F4D050FD75A}" type="datetimeFigureOut">
              <a:rPr lang="es-MX" smtClean="0"/>
              <a:t>30/09/2025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1951134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AEC0E60-3CB5-421A-B909-1F4D050FD75A}" type="datetimeFigureOut">
              <a:rPr lang="es-MX" smtClean="0"/>
              <a:t>30/09/2025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1809225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AEC0E60-3CB5-421A-B909-1F4D050FD75A}" type="datetimeFigureOut">
              <a:rPr lang="es-MX" smtClean="0"/>
              <a:t>30/09/2025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4032687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AEC0E60-3CB5-421A-B909-1F4D050FD75A}" type="datetimeFigureOut">
              <a:rPr lang="es-MX" smtClean="0"/>
              <a:t>30/09/2025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927598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EC0E60-3CB5-421A-B909-1F4D050FD75A}" type="datetimeFigureOut">
              <a:rPr lang="es-MX" smtClean="0"/>
              <a:t>30/09/2025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1794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EC0E60-3CB5-421A-B909-1F4D050FD75A}" type="datetimeFigureOut">
              <a:rPr lang="es-MX" smtClean="0"/>
              <a:t>30/09/2025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365478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EC0E60-3CB5-421A-B909-1F4D050FD75A}" type="datetimeFigureOut">
              <a:rPr lang="es-MX" smtClean="0"/>
              <a:t>30/09/2025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10951856" y="5867131"/>
            <a:ext cx="551167" cy="365125"/>
          </a:xfrm>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219942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AEC0E60-3CB5-421A-B909-1F4D050FD75A}" type="datetimeFigureOut">
              <a:rPr lang="es-MX" smtClean="0"/>
              <a:t>30/09/2025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124832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AEC0E60-3CB5-421A-B909-1F4D050FD75A}" type="datetimeFigureOut">
              <a:rPr lang="es-MX" smtClean="0"/>
              <a:t>30/09/2025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410625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AEC0E60-3CB5-421A-B909-1F4D050FD75A}" type="datetimeFigureOut">
              <a:rPr lang="es-MX" smtClean="0"/>
              <a:t>30/09/2025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68951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AEC0E60-3CB5-421A-B909-1F4D050FD75A}" type="datetimeFigureOut">
              <a:rPr lang="es-MX" smtClean="0"/>
              <a:t>30/09/2025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387300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C0E60-3CB5-421A-B909-1F4D050FD75A}" type="datetimeFigureOut">
              <a:rPr lang="es-MX" smtClean="0"/>
              <a:t>30/09/2025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330666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AEC0E60-3CB5-421A-B909-1F4D050FD75A}" type="datetimeFigureOut">
              <a:rPr lang="es-MX" smtClean="0"/>
              <a:t>30/09/2025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401354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AEC0E60-3CB5-421A-B909-1F4D050FD75A}" type="datetimeFigureOut">
              <a:rPr lang="es-MX" smtClean="0"/>
              <a:t>30/09/2025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7AF2E87-D634-4ED0-B630-05F7A3EBC937}" type="slidenum">
              <a:rPr lang="es-MX" smtClean="0"/>
              <a:t>‹Nº›</a:t>
            </a:fld>
            <a:endParaRPr lang="es-MX"/>
          </a:p>
        </p:txBody>
      </p:sp>
    </p:spTree>
    <p:extLst>
      <p:ext uri="{BB962C8B-B14F-4D97-AF65-F5344CB8AC3E}">
        <p14:creationId xmlns:p14="http://schemas.microsoft.com/office/powerpoint/2010/main" val="280229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EC0E60-3CB5-421A-B909-1F4D050FD75A}" type="datetimeFigureOut">
              <a:rPr lang="es-MX" smtClean="0"/>
              <a:t>30/09/2025</a:t>
            </a:fld>
            <a:endParaRPr lang="es-MX"/>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AF2E87-D634-4ED0-B630-05F7A3EBC937}" type="slidenum">
              <a:rPr lang="es-MX" smtClean="0"/>
              <a:t>‹Nº›</a:t>
            </a:fld>
            <a:endParaRPr lang="es-MX"/>
          </a:p>
        </p:txBody>
      </p:sp>
    </p:spTree>
    <p:extLst>
      <p:ext uri="{BB962C8B-B14F-4D97-AF65-F5344CB8AC3E}">
        <p14:creationId xmlns:p14="http://schemas.microsoft.com/office/powerpoint/2010/main" val="82740854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s.wikipedia.org/wiki/Tetrosa" TargetMode="External"/><Relationship Id="rId2" Type="http://schemas.openxmlformats.org/officeDocument/2006/relationships/hyperlink" Target="http://es.wikipedia.org/wiki/Triosa"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es.wikipedia.org/wiki/Hexosa" TargetMode="External"/><Relationship Id="rId4" Type="http://schemas.openxmlformats.org/officeDocument/2006/relationships/hyperlink" Target="http://es.wikipedia.org/wiki/Pentos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diclib.com/carbono/show/es/es_wiki_10/7191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diclib.com/carbono/show/es/es_wiki_10/7191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diclib.com/carbono/show/es/es_wiki_10/7191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s.wikipedia.org/wiki/Galactosa" TargetMode="External"/><Relationship Id="rId2" Type="http://schemas.openxmlformats.org/officeDocument/2006/relationships/hyperlink" Target="http://es.wikipedia.org/wiki/Lactosa"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gif"/></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s.wikipedia.org/wiki/Oligofructosa" TargetMode="Externa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hyperlink" Target="http://es.wikipedia.org/w/index.php?title=Galactooligosac%C3%A1rido&amp;action=edit&amp;redlink=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es.wikipedia.org/wiki/Biomol%C3%A9cul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ing.com/images/search?q=imagenes+de+biomol%c3%a9culas&amp;view=detail&amp;id=8589C78F14A105585CDCFAE169D7B92B20C59540&amp;first=91&amp;qpvt=imagenes+de+biomol%c3%a9culas&amp;FORM=IDFRIR"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09800" y="0"/>
            <a:ext cx="7772400" cy="1420068"/>
          </a:xfrm>
        </p:spPr>
        <p:txBody>
          <a:bodyPr>
            <a:normAutofit fontScale="90000"/>
          </a:bodyPr>
          <a:lstStyle/>
          <a:p>
            <a:pPr algn="r"/>
            <a:r>
              <a:rPr lang="es-MX" sz="7200" b="1" i="1" dirty="0">
                <a:solidFill>
                  <a:schemeClr val="accent1">
                    <a:lumMod val="50000"/>
                  </a:schemeClr>
                </a:solidFill>
                <a:latin typeface="Arial Rounded MT Bold" pitchFamily="34" charset="0"/>
              </a:rPr>
              <a:t>BIOMOLÉCULAS</a:t>
            </a:r>
            <a:br>
              <a:rPr lang="es-MX" sz="7200" dirty="0">
                <a:latin typeface="Arial Rounded MT Bold" pitchFamily="34" charset="0"/>
              </a:rPr>
            </a:br>
            <a:endParaRPr lang="es-MX" sz="1800" i="1" dirty="0">
              <a:latin typeface="Arial Rounded MT Bold" pitchFamily="34" charset="0"/>
            </a:endParaRPr>
          </a:p>
        </p:txBody>
      </p:sp>
      <p:pic>
        <p:nvPicPr>
          <p:cNvPr id="1028" name="Picture 4" descr="http://www.cientic.com/imagens/qi/biomoleculas/macromoleculas_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613" y="1745858"/>
            <a:ext cx="7526610" cy="3740541"/>
          </a:xfrm>
          <a:custGeom>
            <a:avLst/>
            <a:gdLst>
              <a:gd name="connsiteX0" fmla="*/ 0 w 7526610"/>
              <a:gd name="connsiteY0" fmla="*/ 0 h 3740541"/>
              <a:gd name="connsiteX1" fmla="*/ 578970 w 7526610"/>
              <a:gd name="connsiteY1" fmla="*/ 0 h 3740541"/>
              <a:gd name="connsiteX2" fmla="*/ 932142 w 7526610"/>
              <a:gd name="connsiteY2" fmla="*/ 0 h 3740541"/>
              <a:gd name="connsiteX3" fmla="*/ 1285313 w 7526610"/>
              <a:gd name="connsiteY3" fmla="*/ 0 h 3740541"/>
              <a:gd name="connsiteX4" fmla="*/ 1713751 w 7526610"/>
              <a:gd name="connsiteY4" fmla="*/ 0 h 3740541"/>
              <a:gd name="connsiteX5" fmla="*/ 2217455 w 7526610"/>
              <a:gd name="connsiteY5" fmla="*/ 0 h 3740541"/>
              <a:gd name="connsiteX6" fmla="*/ 2796425 w 7526610"/>
              <a:gd name="connsiteY6" fmla="*/ 0 h 3740541"/>
              <a:gd name="connsiteX7" fmla="*/ 3149597 w 7526610"/>
              <a:gd name="connsiteY7" fmla="*/ 0 h 3740541"/>
              <a:gd name="connsiteX8" fmla="*/ 3803833 w 7526610"/>
              <a:gd name="connsiteY8" fmla="*/ 0 h 3740541"/>
              <a:gd name="connsiteX9" fmla="*/ 4157005 w 7526610"/>
              <a:gd name="connsiteY9" fmla="*/ 0 h 3740541"/>
              <a:gd name="connsiteX10" fmla="*/ 4660709 w 7526610"/>
              <a:gd name="connsiteY10" fmla="*/ 0 h 3740541"/>
              <a:gd name="connsiteX11" fmla="*/ 5314945 w 7526610"/>
              <a:gd name="connsiteY11" fmla="*/ 0 h 3740541"/>
              <a:gd name="connsiteX12" fmla="*/ 5818649 w 7526610"/>
              <a:gd name="connsiteY12" fmla="*/ 0 h 3740541"/>
              <a:gd name="connsiteX13" fmla="*/ 6548151 w 7526610"/>
              <a:gd name="connsiteY13" fmla="*/ 0 h 3740541"/>
              <a:gd name="connsiteX14" fmla="*/ 6976589 w 7526610"/>
              <a:gd name="connsiteY14" fmla="*/ 0 h 3740541"/>
              <a:gd name="connsiteX15" fmla="*/ 7526610 w 7526610"/>
              <a:gd name="connsiteY15" fmla="*/ 0 h 3740541"/>
              <a:gd name="connsiteX16" fmla="*/ 7526610 w 7526610"/>
              <a:gd name="connsiteY16" fmla="*/ 609174 h 3740541"/>
              <a:gd name="connsiteX17" fmla="*/ 7526610 w 7526610"/>
              <a:gd name="connsiteY17" fmla="*/ 1180942 h 3740541"/>
              <a:gd name="connsiteX18" fmla="*/ 7526610 w 7526610"/>
              <a:gd name="connsiteY18" fmla="*/ 1752711 h 3740541"/>
              <a:gd name="connsiteX19" fmla="*/ 7526610 w 7526610"/>
              <a:gd name="connsiteY19" fmla="*/ 2174857 h 3740541"/>
              <a:gd name="connsiteX20" fmla="*/ 7526610 w 7526610"/>
              <a:gd name="connsiteY20" fmla="*/ 2746626 h 3740541"/>
              <a:gd name="connsiteX21" fmla="*/ 7526610 w 7526610"/>
              <a:gd name="connsiteY21" fmla="*/ 3740541 h 3740541"/>
              <a:gd name="connsiteX22" fmla="*/ 6872374 w 7526610"/>
              <a:gd name="connsiteY22" fmla="*/ 3740541 h 3740541"/>
              <a:gd name="connsiteX23" fmla="*/ 6142872 w 7526610"/>
              <a:gd name="connsiteY23" fmla="*/ 3740541 h 3740541"/>
              <a:gd name="connsiteX24" fmla="*/ 5563902 w 7526610"/>
              <a:gd name="connsiteY24" fmla="*/ 3740541 h 3740541"/>
              <a:gd name="connsiteX25" fmla="*/ 4834400 w 7526610"/>
              <a:gd name="connsiteY25" fmla="*/ 3740541 h 3740541"/>
              <a:gd name="connsiteX26" fmla="*/ 4255430 w 7526610"/>
              <a:gd name="connsiteY26" fmla="*/ 3740541 h 3740541"/>
              <a:gd name="connsiteX27" fmla="*/ 3902258 w 7526610"/>
              <a:gd name="connsiteY27" fmla="*/ 3740541 h 3740541"/>
              <a:gd name="connsiteX28" fmla="*/ 3549086 w 7526610"/>
              <a:gd name="connsiteY28" fmla="*/ 3740541 h 3740541"/>
              <a:gd name="connsiteX29" fmla="*/ 3195914 w 7526610"/>
              <a:gd name="connsiteY29" fmla="*/ 3740541 h 3740541"/>
              <a:gd name="connsiteX30" fmla="*/ 2767477 w 7526610"/>
              <a:gd name="connsiteY30" fmla="*/ 3740541 h 3740541"/>
              <a:gd name="connsiteX31" fmla="*/ 2339039 w 7526610"/>
              <a:gd name="connsiteY31" fmla="*/ 3740541 h 3740541"/>
              <a:gd name="connsiteX32" fmla="*/ 1609537 w 7526610"/>
              <a:gd name="connsiteY32" fmla="*/ 3740541 h 3740541"/>
              <a:gd name="connsiteX33" fmla="*/ 1105833 w 7526610"/>
              <a:gd name="connsiteY33" fmla="*/ 3740541 h 3740541"/>
              <a:gd name="connsiteX34" fmla="*/ 0 w 7526610"/>
              <a:gd name="connsiteY34" fmla="*/ 3740541 h 3740541"/>
              <a:gd name="connsiteX35" fmla="*/ 0 w 7526610"/>
              <a:gd name="connsiteY35" fmla="*/ 3206178 h 3740541"/>
              <a:gd name="connsiteX36" fmla="*/ 0 w 7526610"/>
              <a:gd name="connsiteY36" fmla="*/ 2671815 h 3740541"/>
              <a:gd name="connsiteX37" fmla="*/ 0 w 7526610"/>
              <a:gd name="connsiteY37" fmla="*/ 2100047 h 3740541"/>
              <a:gd name="connsiteX38" fmla="*/ 0 w 7526610"/>
              <a:gd name="connsiteY38" fmla="*/ 1640494 h 3740541"/>
              <a:gd name="connsiteX39" fmla="*/ 0 w 7526610"/>
              <a:gd name="connsiteY39" fmla="*/ 1180942 h 3740541"/>
              <a:gd name="connsiteX40" fmla="*/ 0 w 7526610"/>
              <a:gd name="connsiteY40" fmla="*/ 721390 h 3740541"/>
              <a:gd name="connsiteX41" fmla="*/ 0 w 7526610"/>
              <a:gd name="connsiteY41" fmla="*/ 0 h 374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26610" h="3740541" extrusionOk="0">
                <a:moveTo>
                  <a:pt x="0" y="0"/>
                </a:moveTo>
                <a:cubicBezTo>
                  <a:pt x="214226" y="-54633"/>
                  <a:pt x="345469" y="23951"/>
                  <a:pt x="578970" y="0"/>
                </a:cubicBezTo>
                <a:cubicBezTo>
                  <a:pt x="812471" y="-23951"/>
                  <a:pt x="818125" y="37335"/>
                  <a:pt x="932142" y="0"/>
                </a:cubicBezTo>
                <a:cubicBezTo>
                  <a:pt x="1046159" y="-37335"/>
                  <a:pt x="1135189" y="33145"/>
                  <a:pt x="1285313" y="0"/>
                </a:cubicBezTo>
                <a:cubicBezTo>
                  <a:pt x="1435437" y="-33145"/>
                  <a:pt x="1572154" y="39847"/>
                  <a:pt x="1713751" y="0"/>
                </a:cubicBezTo>
                <a:cubicBezTo>
                  <a:pt x="1855348" y="-39847"/>
                  <a:pt x="2106687" y="51963"/>
                  <a:pt x="2217455" y="0"/>
                </a:cubicBezTo>
                <a:cubicBezTo>
                  <a:pt x="2328223" y="-51963"/>
                  <a:pt x="2537223" y="24183"/>
                  <a:pt x="2796425" y="0"/>
                </a:cubicBezTo>
                <a:cubicBezTo>
                  <a:pt x="3055627" y="-24183"/>
                  <a:pt x="3010630" y="36768"/>
                  <a:pt x="3149597" y="0"/>
                </a:cubicBezTo>
                <a:cubicBezTo>
                  <a:pt x="3288564" y="-36768"/>
                  <a:pt x="3646266" y="36785"/>
                  <a:pt x="3803833" y="0"/>
                </a:cubicBezTo>
                <a:cubicBezTo>
                  <a:pt x="3961400" y="-36785"/>
                  <a:pt x="4075740" y="23454"/>
                  <a:pt x="4157005" y="0"/>
                </a:cubicBezTo>
                <a:cubicBezTo>
                  <a:pt x="4238270" y="-23454"/>
                  <a:pt x="4414270" y="49382"/>
                  <a:pt x="4660709" y="0"/>
                </a:cubicBezTo>
                <a:cubicBezTo>
                  <a:pt x="4907148" y="-49382"/>
                  <a:pt x="5144614" y="71442"/>
                  <a:pt x="5314945" y="0"/>
                </a:cubicBezTo>
                <a:cubicBezTo>
                  <a:pt x="5485276" y="-71442"/>
                  <a:pt x="5655916" y="46976"/>
                  <a:pt x="5818649" y="0"/>
                </a:cubicBezTo>
                <a:cubicBezTo>
                  <a:pt x="5981382" y="-46976"/>
                  <a:pt x="6270849" y="1498"/>
                  <a:pt x="6548151" y="0"/>
                </a:cubicBezTo>
                <a:cubicBezTo>
                  <a:pt x="6825453" y="-1498"/>
                  <a:pt x="6765591" y="20839"/>
                  <a:pt x="6976589" y="0"/>
                </a:cubicBezTo>
                <a:cubicBezTo>
                  <a:pt x="7187587" y="-20839"/>
                  <a:pt x="7404183" y="44069"/>
                  <a:pt x="7526610" y="0"/>
                </a:cubicBezTo>
                <a:cubicBezTo>
                  <a:pt x="7553653" y="303422"/>
                  <a:pt x="7523723" y="340745"/>
                  <a:pt x="7526610" y="609174"/>
                </a:cubicBezTo>
                <a:cubicBezTo>
                  <a:pt x="7529497" y="877603"/>
                  <a:pt x="7490675" y="1055216"/>
                  <a:pt x="7526610" y="1180942"/>
                </a:cubicBezTo>
                <a:cubicBezTo>
                  <a:pt x="7562545" y="1306668"/>
                  <a:pt x="7525351" y="1513376"/>
                  <a:pt x="7526610" y="1752711"/>
                </a:cubicBezTo>
                <a:cubicBezTo>
                  <a:pt x="7527869" y="1992046"/>
                  <a:pt x="7516368" y="2046814"/>
                  <a:pt x="7526610" y="2174857"/>
                </a:cubicBezTo>
                <a:cubicBezTo>
                  <a:pt x="7536852" y="2302900"/>
                  <a:pt x="7518560" y="2497769"/>
                  <a:pt x="7526610" y="2746626"/>
                </a:cubicBezTo>
                <a:cubicBezTo>
                  <a:pt x="7534660" y="2995483"/>
                  <a:pt x="7489814" y="3299228"/>
                  <a:pt x="7526610" y="3740541"/>
                </a:cubicBezTo>
                <a:cubicBezTo>
                  <a:pt x="7291461" y="3794155"/>
                  <a:pt x="7010042" y="3724642"/>
                  <a:pt x="6872374" y="3740541"/>
                </a:cubicBezTo>
                <a:cubicBezTo>
                  <a:pt x="6734706" y="3756440"/>
                  <a:pt x="6404406" y="3667939"/>
                  <a:pt x="6142872" y="3740541"/>
                </a:cubicBezTo>
                <a:cubicBezTo>
                  <a:pt x="5881338" y="3813143"/>
                  <a:pt x="5839938" y="3717939"/>
                  <a:pt x="5563902" y="3740541"/>
                </a:cubicBezTo>
                <a:cubicBezTo>
                  <a:pt x="5287866" y="3763143"/>
                  <a:pt x="5085922" y="3689651"/>
                  <a:pt x="4834400" y="3740541"/>
                </a:cubicBezTo>
                <a:cubicBezTo>
                  <a:pt x="4582878" y="3791431"/>
                  <a:pt x="4533913" y="3704443"/>
                  <a:pt x="4255430" y="3740541"/>
                </a:cubicBezTo>
                <a:cubicBezTo>
                  <a:pt x="3976947" y="3776639"/>
                  <a:pt x="4040336" y="3698351"/>
                  <a:pt x="3902258" y="3740541"/>
                </a:cubicBezTo>
                <a:cubicBezTo>
                  <a:pt x="3764180" y="3782731"/>
                  <a:pt x="3711355" y="3739347"/>
                  <a:pt x="3549086" y="3740541"/>
                </a:cubicBezTo>
                <a:cubicBezTo>
                  <a:pt x="3386817" y="3741735"/>
                  <a:pt x="3300395" y="3701638"/>
                  <a:pt x="3195914" y="3740541"/>
                </a:cubicBezTo>
                <a:cubicBezTo>
                  <a:pt x="3091433" y="3779444"/>
                  <a:pt x="2951191" y="3706479"/>
                  <a:pt x="2767477" y="3740541"/>
                </a:cubicBezTo>
                <a:cubicBezTo>
                  <a:pt x="2583763" y="3774603"/>
                  <a:pt x="2532940" y="3721319"/>
                  <a:pt x="2339039" y="3740541"/>
                </a:cubicBezTo>
                <a:cubicBezTo>
                  <a:pt x="2145138" y="3759763"/>
                  <a:pt x="1936802" y="3691532"/>
                  <a:pt x="1609537" y="3740541"/>
                </a:cubicBezTo>
                <a:cubicBezTo>
                  <a:pt x="1282272" y="3789550"/>
                  <a:pt x="1275042" y="3683281"/>
                  <a:pt x="1105833" y="3740541"/>
                </a:cubicBezTo>
                <a:cubicBezTo>
                  <a:pt x="936624" y="3797801"/>
                  <a:pt x="454347" y="3727825"/>
                  <a:pt x="0" y="3740541"/>
                </a:cubicBezTo>
                <a:cubicBezTo>
                  <a:pt x="-26505" y="3512378"/>
                  <a:pt x="9915" y="3322932"/>
                  <a:pt x="0" y="3206178"/>
                </a:cubicBezTo>
                <a:cubicBezTo>
                  <a:pt x="-9915" y="3089424"/>
                  <a:pt x="59601" y="2824109"/>
                  <a:pt x="0" y="2671815"/>
                </a:cubicBezTo>
                <a:cubicBezTo>
                  <a:pt x="-59601" y="2519521"/>
                  <a:pt x="16805" y="2341219"/>
                  <a:pt x="0" y="2100047"/>
                </a:cubicBezTo>
                <a:cubicBezTo>
                  <a:pt x="-16805" y="1858875"/>
                  <a:pt x="52412" y="1747999"/>
                  <a:pt x="0" y="1640494"/>
                </a:cubicBezTo>
                <a:cubicBezTo>
                  <a:pt x="-52412" y="1532989"/>
                  <a:pt x="10344" y="1344084"/>
                  <a:pt x="0" y="1180942"/>
                </a:cubicBezTo>
                <a:cubicBezTo>
                  <a:pt x="-10344" y="1017800"/>
                  <a:pt x="7078" y="834569"/>
                  <a:pt x="0" y="721390"/>
                </a:cubicBezTo>
                <a:cubicBezTo>
                  <a:pt x="-7078" y="608211"/>
                  <a:pt x="78254" y="238034"/>
                  <a:pt x="0" y="0"/>
                </a:cubicBezTo>
                <a:close/>
              </a:path>
            </a:pathLst>
          </a:custGeom>
          <a:noFill/>
          <a:ln w="76200">
            <a:solidFill>
              <a:schemeClr val="accent1">
                <a:lumMod val="75000"/>
              </a:schemeClr>
            </a:solidFill>
            <a:extLst>
              <a:ext uri="{C807C97D-BFC1-408E-A445-0C87EB9F89A2}">
                <ask:lineSketchStyleProps xmlns:ask="http://schemas.microsoft.com/office/drawing/2018/sketchyshapes" sd="1729533484">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93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ántas calorías necesitamos cada día? – Botanical-online">
            <a:extLst>
              <a:ext uri="{FF2B5EF4-FFF2-40B4-BE49-F238E27FC236}">
                <a16:creationId xmlns:a16="http://schemas.microsoft.com/office/drawing/2014/main" id="{AADE1255-FE05-415C-A9F8-ABE584E87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195" y="1114507"/>
            <a:ext cx="9668097" cy="5014156"/>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473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450999" y="776649"/>
            <a:ext cx="3796140" cy="728869"/>
          </a:xfrm>
        </p:spPr>
        <p:txBody>
          <a:bodyPr>
            <a:normAutofit/>
          </a:bodyPr>
          <a:lstStyle/>
          <a:p>
            <a:pPr marL="0" indent="0">
              <a:buNone/>
            </a:pPr>
            <a:r>
              <a:rPr lang="es-MX" sz="3200" b="1" dirty="0"/>
              <a:t>Ahorro de proteínas</a:t>
            </a:r>
            <a:endParaRPr lang="es-MX" sz="3200" dirty="0"/>
          </a:p>
        </p:txBody>
      </p:sp>
      <p:sp>
        <p:nvSpPr>
          <p:cNvPr id="5" name="2 Título">
            <a:extLst>
              <a:ext uri="{FF2B5EF4-FFF2-40B4-BE49-F238E27FC236}">
                <a16:creationId xmlns:a16="http://schemas.microsoft.com/office/drawing/2014/main" id="{9BDC1F9F-7662-4E6D-A28A-ADDE7D046AA4}"/>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
        <p:nvSpPr>
          <p:cNvPr id="8" name="1 Marcador de contenido">
            <a:extLst>
              <a:ext uri="{FF2B5EF4-FFF2-40B4-BE49-F238E27FC236}">
                <a16:creationId xmlns:a16="http://schemas.microsoft.com/office/drawing/2014/main" id="{27F3FD90-3361-4258-8D3E-07E90832DBCF}"/>
              </a:ext>
            </a:extLst>
          </p:cNvPr>
          <p:cNvSpPr txBox="1">
            <a:spLocks/>
          </p:cNvSpPr>
          <p:nvPr/>
        </p:nvSpPr>
        <p:spPr>
          <a:xfrm>
            <a:off x="1423942" y="1571088"/>
            <a:ext cx="7590817" cy="2702208"/>
          </a:xfrm>
          <a:prstGeom prst="rect">
            <a:avLst/>
          </a:prstGeom>
          <a:ln w="57150">
            <a:solidFill>
              <a:srgbClr val="0070C0"/>
            </a:solidFill>
          </a:ln>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r>
              <a:rPr lang="es-MX" sz="2800" b="1" i="1" dirty="0">
                <a:solidFill>
                  <a:schemeClr val="accent1">
                    <a:lumMod val="50000"/>
                  </a:schemeClr>
                </a:solidFill>
              </a:rPr>
              <a:t>Si el aporte de carbohidratos es insuficiente</a:t>
            </a:r>
            <a:r>
              <a:rPr lang="es-MX" sz="2800" dirty="0"/>
              <a:t>, es decir que la ingesta diaria no es la adecuada,  </a:t>
            </a:r>
            <a:r>
              <a:rPr lang="es-MX" sz="2800" b="1" i="1" dirty="0">
                <a:solidFill>
                  <a:srgbClr val="0070C0"/>
                </a:solidFill>
              </a:rPr>
              <a:t>se utilizarán las proteínas para fines energéticos</a:t>
            </a:r>
            <a:r>
              <a:rPr lang="es-MX" sz="2800" dirty="0"/>
              <a:t>, </a:t>
            </a:r>
            <a:r>
              <a:rPr lang="es-MX" sz="2800" b="1" dirty="0"/>
              <a:t>relegando su función principal o fundamental de las Proteínas</a:t>
            </a:r>
            <a:r>
              <a:rPr lang="es-MX" sz="2800" dirty="0"/>
              <a:t>. </a:t>
            </a:r>
          </a:p>
        </p:txBody>
      </p:sp>
      <p:pic>
        <p:nvPicPr>
          <p:cNvPr id="10" name="Picture 2" descr="Descubra Principales grupos de alimentos - macronutrientes. imágenes de  stock en HD y millones de otras fotos, ilustraciones y vectores en stock  libres de regalías en la colección de Shutterstock. Se agregan miles de  imágenes nuevas de alta calidad ...">
            <a:extLst>
              <a:ext uri="{FF2B5EF4-FFF2-40B4-BE49-F238E27FC236}">
                <a16:creationId xmlns:a16="http://schemas.microsoft.com/office/drawing/2014/main" id="{A38CF62E-0D5E-4C1D-B75B-BD6103943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511" y="3656033"/>
            <a:ext cx="4875522" cy="2918964"/>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630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423942" y="1617946"/>
            <a:ext cx="7203223" cy="2556489"/>
          </a:xfrm>
          <a:ln w="57150">
            <a:solidFill>
              <a:srgbClr val="0070C0"/>
            </a:solidFill>
          </a:ln>
        </p:spPr>
        <p:txBody>
          <a:bodyPr>
            <a:normAutofit lnSpcReduction="10000"/>
          </a:bodyPr>
          <a:lstStyle/>
          <a:p>
            <a:pPr algn="just"/>
            <a:r>
              <a:rPr lang="es-MX" sz="2800" dirty="0"/>
              <a:t>En caso de </a:t>
            </a:r>
            <a:r>
              <a:rPr lang="es-MX" sz="2800" b="1" i="1" dirty="0">
                <a:solidFill>
                  <a:srgbClr val="0070C0"/>
                </a:solidFill>
              </a:rPr>
              <a:t>ingestión deficiente de carbohidratos</a:t>
            </a:r>
            <a:r>
              <a:rPr lang="es-MX" sz="2800" dirty="0"/>
              <a:t>, las grasas se metabolizan anormalmente </a:t>
            </a:r>
            <a:r>
              <a:rPr lang="es-MX" sz="2800" b="1" i="1" dirty="0">
                <a:solidFill>
                  <a:srgbClr val="002060"/>
                </a:solidFill>
              </a:rPr>
              <a:t>acumulándose en el organismo cuerpos cetónicos</a:t>
            </a:r>
            <a:r>
              <a:rPr lang="es-MX" sz="2800" dirty="0"/>
              <a:t>, que son productos intermedios de este metabolismo provocando así problemas (cetosis). </a:t>
            </a:r>
          </a:p>
        </p:txBody>
      </p:sp>
      <p:sp>
        <p:nvSpPr>
          <p:cNvPr id="5" name="2 Título">
            <a:extLst>
              <a:ext uri="{FF2B5EF4-FFF2-40B4-BE49-F238E27FC236}">
                <a16:creationId xmlns:a16="http://schemas.microsoft.com/office/drawing/2014/main" id="{D0363BDF-ADF9-4754-898B-02EDCF73D96C}"/>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
        <p:nvSpPr>
          <p:cNvPr id="6" name="1 Marcador de contenido">
            <a:extLst>
              <a:ext uri="{FF2B5EF4-FFF2-40B4-BE49-F238E27FC236}">
                <a16:creationId xmlns:a16="http://schemas.microsoft.com/office/drawing/2014/main" id="{97C8EC15-EE90-45A1-AD34-89CCD040D7F3}"/>
              </a:ext>
            </a:extLst>
          </p:cNvPr>
          <p:cNvSpPr txBox="1">
            <a:spLocks/>
          </p:cNvSpPr>
          <p:nvPr/>
        </p:nvSpPr>
        <p:spPr>
          <a:xfrm>
            <a:off x="2638940" y="754438"/>
            <a:ext cx="7933457" cy="60646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MX" sz="3200" b="1" dirty="0"/>
              <a:t>Regulación del metabolismo de las grasas</a:t>
            </a:r>
            <a:endParaRPr lang="es-MX" dirty="0"/>
          </a:p>
        </p:txBody>
      </p:sp>
      <p:pic>
        <p:nvPicPr>
          <p:cNvPr id="9" name="Imagen 8">
            <a:extLst>
              <a:ext uri="{FF2B5EF4-FFF2-40B4-BE49-F238E27FC236}">
                <a16:creationId xmlns:a16="http://schemas.microsoft.com/office/drawing/2014/main" id="{F7C948BF-C3F8-4494-88EC-8AA015F8703B}"/>
              </a:ext>
            </a:extLst>
          </p:cNvPr>
          <p:cNvPicPr>
            <a:picLocks noChangeAspect="1"/>
          </p:cNvPicPr>
          <p:nvPr/>
        </p:nvPicPr>
        <p:blipFill>
          <a:blip r:embed="rId2"/>
          <a:stretch>
            <a:fillRect/>
          </a:stretch>
        </p:blipFill>
        <p:spPr>
          <a:xfrm>
            <a:off x="2638940" y="4546086"/>
            <a:ext cx="5568722" cy="2013740"/>
          </a:xfrm>
          <a:prstGeom prst="rect">
            <a:avLst/>
          </a:prstGeom>
          <a:ln w="57150">
            <a:solidFill>
              <a:schemeClr val="bg2">
                <a:lumMod val="50000"/>
              </a:schemeClr>
            </a:solidFill>
          </a:ln>
        </p:spPr>
      </p:pic>
      <p:pic>
        <p:nvPicPr>
          <p:cNvPr id="11" name="Imagen 10">
            <a:extLst>
              <a:ext uri="{FF2B5EF4-FFF2-40B4-BE49-F238E27FC236}">
                <a16:creationId xmlns:a16="http://schemas.microsoft.com/office/drawing/2014/main" id="{792EA532-2C49-40E9-A866-8D5796E80859}"/>
              </a:ext>
            </a:extLst>
          </p:cNvPr>
          <p:cNvPicPr>
            <a:picLocks noChangeAspect="1"/>
          </p:cNvPicPr>
          <p:nvPr/>
        </p:nvPicPr>
        <p:blipFill>
          <a:blip r:embed="rId3"/>
          <a:stretch>
            <a:fillRect/>
          </a:stretch>
        </p:blipFill>
        <p:spPr>
          <a:xfrm>
            <a:off x="8829875" y="2127082"/>
            <a:ext cx="3260714" cy="3976480"/>
          </a:xfrm>
          <a:custGeom>
            <a:avLst/>
            <a:gdLst>
              <a:gd name="connsiteX0" fmla="*/ 0 w 3260714"/>
              <a:gd name="connsiteY0" fmla="*/ 0 h 3976480"/>
              <a:gd name="connsiteX1" fmla="*/ 684750 w 3260714"/>
              <a:gd name="connsiteY1" fmla="*/ 0 h 3976480"/>
              <a:gd name="connsiteX2" fmla="*/ 1336893 w 3260714"/>
              <a:gd name="connsiteY2" fmla="*/ 0 h 3976480"/>
              <a:gd name="connsiteX3" fmla="*/ 1956428 w 3260714"/>
              <a:gd name="connsiteY3" fmla="*/ 0 h 3976480"/>
              <a:gd name="connsiteX4" fmla="*/ 2608571 w 3260714"/>
              <a:gd name="connsiteY4" fmla="*/ 0 h 3976480"/>
              <a:gd name="connsiteX5" fmla="*/ 3260714 w 3260714"/>
              <a:gd name="connsiteY5" fmla="*/ 0 h 3976480"/>
              <a:gd name="connsiteX6" fmla="*/ 3260714 w 3260714"/>
              <a:gd name="connsiteY6" fmla="*/ 742276 h 3976480"/>
              <a:gd name="connsiteX7" fmla="*/ 3260714 w 3260714"/>
              <a:gd name="connsiteY7" fmla="*/ 1405023 h 3976480"/>
              <a:gd name="connsiteX8" fmla="*/ 3260714 w 3260714"/>
              <a:gd name="connsiteY8" fmla="*/ 1948475 h 3976480"/>
              <a:gd name="connsiteX9" fmla="*/ 3260714 w 3260714"/>
              <a:gd name="connsiteY9" fmla="*/ 2531692 h 3976480"/>
              <a:gd name="connsiteX10" fmla="*/ 3260714 w 3260714"/>
              <a:gd name="connsiteY10" fmla="*/ 3114909 h 3976480"/>
              <a:gd name="connsiteX11" fmla="*/ 3260714 w 3260714"/>
              <a:gd name="connsiteY11" fmla="*/ 3976480 h 3976480"/>
              <a:gd name="connsiteX12" fmla="*/ 2673785 w 3260714"/>
              <a:gd name="connsiteY12" fmla="*/ 3976480 h 3976480"/>
              <a:gd name="connsiteX13" fmla="*/ 2119464 w 3260714"/>
              <a:gd name="connsiteY13" fmla="*/ 3976480 h 3976480"/>
              <a:gd name="connsiteX14" fmla="*/ 1402107 w 3260714"/>
              <a:gd name="connsiteY14" fmla="*/ 3976480 h 3976480"/>
              <a:gd name="connsiteX15" fmla="*/ 749964 w 3260714"/>
              <a:gd name="connsiteY15" fmla="*/ 3976480 h 3976480"/>
              <a:gd name="connsiteX16" fmla="*/ 0 w 3260714"/>
              <a:gd name="connsiteY16" fmla="*/ 3976480 h 3976480"/>
              <a:gd name="connsiteX17" fmla="*/ 0 w 3260714"/>
              <a:gd name="connsiteY17" fmla="*/ 3393263 h 3976480"/>
              <a:gd name="connsiteX18" fmla="*/ 0 w 3260714"/>
              <a:gd name="connsiteY18" fmla="*/ 2849811 h 3976480"/>
              <a:gd name="connsiteX19" fmla="*/ 0 w 3260714"/>
              <a:gd name="connsiteY19" fmla="*/ 2147299 h 3976480"/>
              <a:gd name="connsiteX20" fmla="*/ 0 w 3260714"/>
              <a:gd name="connsiteY20" fmla="*/ 1603847 h 3976480"/>
              <a:gd name="connsiteX21" fmla="*/ 0 w 3260714"/>
              <a:gd name="connsiteY21" fmla="*/ 901335 h 3976480"/>
              <a:gd name="connsiteX22" fmla="*/ 0 w 3260714"/>
              <a:gd name="connsiteY22" fmla="*/ 0 h 397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60714" h="3976480" fill="none" extrusionOk="0">
                <a:moveTo>
                  <a:pt x="0" y="0"/>
                </a:moveTo>
                <a:cubicBezTo>
                  <a:pt x="139521" y="25454"/>
                  <a:pt x="352246" y="23274"/>
                  <a:pt x="684750" y="0"/>
                </a:cubicBezTo>
                <a:cubicBezTo>
                  <a:pt x="1017254" y="-23274"/>
                  <a:pt x="1113973" y="-15596"/>
                  <a:pt x="1336893" y="0"/>
                </a:cubicBezTo>
                <a:cubicBezTo>
                  <a:pt x="1559813" y="15596"/>
                  <a:pt x="1763060" y="-5923"/>
                  <a:pt x="1956428" y="0"/>
                </a:cubicBezTo>
                <a:cubicBezTo>
                  <a:pt x="2149796" y="5923"/>
                  <a:pt x="2469479" y="-30867"/>
                  <a:pt x="2608571" y="0"/>
                </a:cubicBezTo>
                <a:cubicBezTo>
                  <a:pt x="2747663" y="30867"/>
                  <a:pt x="3124589" y="18023"/>
                  <a:pt x="3260714" y="0"/>
                </a:cubicBezTo>
                <a:cubicBezTo>
                  <a:pt x="3239047" y="207011"/>
                  <a:pt x="3284183" y="480097"/>
                  <a:pt x="3260714" y="742276"/>
                </a:cubicBezTo>
                <a:cubicBezTo>
                  <a:pt x="3237245" y="1004455"/>
                  <a:pt x="3274961" y="1127844"/>
                  <a:pt x="3260714" y="1405023"/>
                </a:cubicBezTo>
                <a:cubicBezTo>
                  <a:pt x="3246467" y="1682202"/>
                  <a:pt x="3254807" y="1795949"/>
                  <a:pt x="3260714" y="1948475"/>
                </a:cubicBezTo>
                <a:cubicBezTo>
                  <a:pt x="3266621" y="2101001"/>
                  <a:pt x="3237115" y="2378152"/>
                  <a:pt x="3260714" y="2531692"/>
                </a:cubicBezTo>
                <a:cubicBezTo>
                  <a:pt x="3284313" y="2685232"/>
                  <a:pt x="3234028" y="2879404"/>
                  <a:pt x="3260714" y="3114909"/>
                </a:cubicBezTo>
                <a:cubicBezTo>
                  <a:pt x="3287400" y="3350414"/>
                  <a:pt x="3300771" y="3612802"/>
                  <a:pt x="3260714" y="3976480"/>
                </a:cubicBezTo>
                <a:cubicBezTo>
                  <a:pt x="3126795" y="4003338"/>
                  <a:pt x="2956369" y="3964063"/>
                  <a:pt x="2673785" y="3976480"/>
                </a:cubicBezTo>
                <a:cubicBezTo>
                  <a:pt x="2391201" y="3988897"/>
                  <a:pt x="2358978" y="3961828"/>
                  <a:pt x="2119464" y="3976480"/>
                </a:cubicBezTo>
                <a:cubicBezTo>
                  <a:pt x="1879950" y="3991132"/>
                  <a:pt x="1549500" y="3972530"/>
                  <a:pt x="1402107" y="3976480"/>
                </a:cubicBezTo>
                <a:cubicBezTo>
                  <a:pt x="1254714" y="3980430"/>
                  <a:pt x="934403" y="3958925"/>
                  <a:pt x="749964" y="3976480"/>
                </a:cubicBezTo>
                <a:cubicBezTo>
                  <a:pt x="565525" y="3994035"/>
                  <a:pt x="294966" y="3946822"/>
                  <a:pt x="0" y="3976480"/>
                </a:cubicBezTo>
                <a:cubicBezTo>
                  <a:pt x="8731" y="3859197"/>
                  <a:pt x="-13611" y="3608845"/>
                  <a:pt x="0" y="3393263"/>
                </a:cubicBezTo>
                <a:cubicBezTo>
                  <a:pt x="13611" y="3177681"/>
                  <a:pt x="3561" y="3055978"/>
                  <a:pt x="0" y="2849811"/>
                </a:cubicBezTo>
                <a:cubicBezTo>
                  <a:pt x="-3561" y="2643644"/>
                  <a:pt x="21746" y="2308010"/>
                  <a:pt x="0" y="2147299"/>
                </a:cubicBezTo>
                <a:cubicBezTo>
                  <a:pt x="-21746" y="1986588"/>
                  <a:pt x="2514" y="1789606"/>
                  <a:pt x="0" y="1603847"/>
                </a:cubicBezTo>
                <a:cubicBezTo>
                  <a:pt x="-2514" y="1418088"/>
                  <a:pt x="-26928" y="1235892"/>
                  <a:pt x="0" y="901335"/>
                </a:cubicBezTo>
                <a:cubicBezTo>
                  <a:pt x="26928" y="566778"/>
                  <a:pt x="-41583" y="311767"/>
                  <a:pt x="0" y="0"/>
                </a:cubicBezTo>
                <a:close/>
              </a:path>
              <a:path w="3260714" h="3976480" stroke="0" extrusionOk="0">
                <a:moveTo>
                  <a:pt x="0" y="0"/>
                </a:moveTo>
                <a:cubicBezTo>
                  <a:pt x="251361" y="-16678"/>
                  <a:pt x="520219" y="-4353"/>
                  <a:pt x="684750" y="0"/>
                </a:cubicBezTo>
                <a:cubicBezTo>
                  <a:pt x="849281" y="4353"/>
                  <a:pt x="1074477" y="3240"/>
                  <a:pt x="1304286" y="0"/>
                </a:cubicBezTo>
                <a:cubicBezTo>
                  <a:pt x="1534095" y="-3240"/>
                  <a:pt x="1805646" y="4237"/>
                  <a:pt x="1989036" y="0"/>
                </a:cubicBezTo>
                <a:cubicBezTo>
                  <a:pt x="2172426" y="-4237"/>
                  <a:pt x="2321183" y="6498"/>
                  <a:pt x="2543357" y="0"/>
                </a:cubicBezTo>
                <a:cubicBezTo>
                  <a:pt x="2765531" y="-6498"/>
                  <a:pt x="2928938" y="-30182"/>
                  <a:pt x="3260714" y="0"/>
                </a:cubicBezTo>
                <a:cubicBezTo>
                  <a:pt x="3250081" y="229724"/>
                  <a:pt x="3280025" y="355316"/>
                  <a:pt x="3260714" y="662747"/>
                </a:cubicBezTo>
                <a:cubicBezTo>
                  <a:pt x="3241403" y="970178"/>
                  <a:pt x="3268715" y="1132992"/>
                  <a:pt x="3260714" y="1405023"/>
                </a:cubicBezTo>
                <a:cubicBezTo>
                  <a:pt x="3252713" y="1677054"/>
                  <a:pt x="3278181" y="1779669"/>
                  <a:pt x="3260714" y="1988240"/>
                </a:cubicBezTo>
                <a:cubicBezTo>
                  <a:pt x="3243247" y="2196811"/>
                  <a:pt x="3267654" y="2351968"/>
                  <a:pt x="3260714" y="2650987"/>
                </a:cubicBezTo>
                <a:cubicBezTo>
                  <a:pt x="3253774" y="2950006"/>
                  <a:pt x="3240475" y="3021582"/>
                  <a:pt x="3260714" y="3313733"/>
                </a:cubicBezTo>
                <a:cubicBezTo>
                  <a:pt x="3280953" y="3605884"/>
                  <a:pt x="3236007" y="3821545"/>
                  <a:pt x="3260714" y="3976480"/>
                </a:cubicBezTo>
                <a:cubicBezTo>
                  <a:pt x="3071573" y="3981681"/>
                  <a:pt x="2850222" y="3971492"/>
                  <a:pt x="2706393" y="3976480"/>
                </a:cubicBezTo>
                <a:cubicBezTo>
                  <a:pt x="2562564" y="3981468"/>
                  <a:pt x="2181642" y="3969292"/>
                  <a:pt x="2021643" y="3976480"/>
                </a:cubicBezTo>
                <a:cubicBezTo>
                  <a:pt x="1861644" y="3983669"/>
                  <a:pt x="1626047" y="3946862"/>
                  <a:pt x="1402107" y="3976480"/>
                </a:cubicBezTo>
                <a:cubicBezTo>
                  <a:pt x="1178167" y="4006098"/>
                  <a:pt x="1020374" y="3986107"/>
                  <a:pt x="717357" y="3976480"/>
                </a:cubicBezTo>
                <a:cubicBezTo>
                  <a:pt x="414340" y="3966854"/>
                  <a:pt x="234260" y="3980230"/>
                  <a:pt x="0" y="3976480"/>
                </a:cubicBezTo>
                <a:cubicBezTo>
                  <a:pt x="-8079" y="3698172"/>
                  <a:pt x="-8396" y="3620066"/>
                  <a:pt x="0" y="3313733"/>
                </a:cubicBezTo>
                <a:cubicBezTo>
                  <a:pt x="8396" y="3007400"/>
                  <a:pt x="8831" y="2924746"/>
                  <a:pt x="0" y="2770281"/>
                </a:cubicBezTo>
                <a:cubicBezTo>
                  <a:pt x="-8831" y="2615816"/>
                  <a:pt x="19325" y="2359613"/>
                  <a:pt x="0" y="2147299"/>
                </a:cubicBezTo>
                <a:cubicBezTo>
                  <a:pt x="-19325" y="1934985"/>
                  <a:pt x="-15151" y="1738608"/>
                  <a:pt x="0" y="1484553"/>
                </a:cubicBezTo>
                <a:cubicBezTo>
                  <a:pt x="15151" y="1230498"/>
                  <a:pt x="6747" y="1118975"/>
                  <a:pt x="0" y="861571"/>
                </a:cubicBezTo>
                <a:cubicBezTo>
                  <a:pt x="-6747" y="604167"/>
                  <a:pt x="-5069" y="202515"/>
                  <a:pt x="0" y="0"/>
                </a:cubicBezTo>
                <a:close/>
              </a:path>
            </a:pathLst>
          </a:custGeom>
          <a:ln w="38100">
            <a:solidFill>
              <a:srgbClr val="002060"/>
            </a:solidFill>
            <a:extLst>
              <a:ext uri="{C807C97D-BFC1-408E-A445-0C87EB9F89A2}">
                <ask:lineSketchStyleProps xmlns:ask="http://schemas.microsoft.com/office/drawing/2018/sketchyshapes" sd="4107390051">
                  <a:prstGeom prst="rect">
                    <a:avLst/>
                  </a:prstGeom>
                  <ask:type>
                    <ask:lineSketchFreehand/>
                  </ask:type>
                </ask:lineSketchStyleProps>
              </a:ext>
            </a:extLst>
          </a:ln>
        </p:spPr>
      </p:pic>
    </p:spTree>
    <p:extLst>
      <p:ext uri="{BB962C8B-B14F-4D97-AF65-F5344CB8AC3E}">
        <p14:creationId xmlns:p14="http://schemas.microsoft.com/office/powerpoint/2010/main" val="365438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966324" y="2044148"/>
            <a:ext cx="3538697" cy="3173899"/>
          </a:xfrm>
        </p:spPr>
        <p:txBody>
          <a:bodyPr/>
          <a:lstStyle/>
          <a:p>
            <a:r>
              <a:rPr lang="es-ES" sz="3200" b="1" dirty="0"/>
              <a:t>Monosacáridos </a:t>
            </a:r>
          </a:p>
          <a:p>
            <a:r>
              <a:rPr lang="es-ES" sz="3200" b="1" dirty="0"/>
              <a:t>Disacáridos </a:t>
            </a:r>
          </a:p>
          <a:p>
            <a:r>
              <a:rPr lang="es-ES" sz="3200" b="1" dirty="0"/>
              <a:t>Oligosacáridos  y </a:t>
            </a:r>
          </a:p>
          <a:p>
            <a:r>
              <a:rPr lang="es-ES" sz="3200" b="1" dirty="0"/>
              <a:t>Polisacáridos</a:t>
            </a:r>
            <a:endParaRPr lang="es-MX" sz="3200" dirty="0"/>
          </a:p>
        </p:txBody>
      </p:sp>
      <p:sp>
        <p:nvSpPr>
          <p:cNvPr id="5" name="2 Título">
            <a:extLst>
              <a:ext uri="{FF2B5EF4-FFF2-40B4-BE49-F238E27FC236}">
                <a16:creationId xmlns:a16="http://schemas.microsoft.com/office/drawing/2014/main" id="{C0FDA539-2DBF-4A45-B9E2-CBED155304CD}"/>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
        <p:nvSpPr>
          <p:cNvPr id="8" name="1 Marcador de contenido">
            <a:extLst>
              <a:ext uri="{FF2B5EF4-FFF2-40B4-BE49-F238E27FC236}">
                <a16:creationId xmlns:a16="http://schemas.microsoft.com/office/drawing/2014/main" id="{0CB8F853-7562-4D00-A048-549FDBD4CD7D}"/>
              </a:ext>
            </a:extLst>
          </p:cNvPr>
          <p:cNvSpPr txBox="1">
            <a:spLocks/>
          </p:cNvSpPr>
          <p:nvPr/>
        </p:nvSpPr>
        <p:spPr>
          <a:xfrm>
            <a:off x="1829672" y="3160641"/>
            <a:ext cx="2845166" cy="940910"/>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3200" dirty="0"/>
              <a:t>Los glúcidos se dividen en:</a:t>
            </a:r>
          </a:p>
        </p:txBody>
      </p:sp>
      <p:sp>
        <p:nvSpPr>
          <p:cNvPr id="9" name="1 Marcador de contenido">
            <a:extLst>
              <a:ext uri="{FF2B5EF4-FFF2-40B4-BE49-F238E27FC236}">
                <a16:creationId xmlns:a16="http://schemas.microsoft.com/office/drawing/2014/main" id="{A21D18F8-6C70-43EF-8EEB-9D9C498A2982}"/>
              </a:ext>
            </a:extLst>
          </p:cNvPr>
          <p:cNvSpPr txBox="1">
            <a:spLocks/>
          </p:cNvSpPr>
          <p:nvPr/>
        </p:nvSpPr>
        <p:spPr>
          <a:xfrm>
            <a:off x="4300149" y="755376"/>
            <a:ext cx="3538697" cy="72886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s-ES" sz="3200" b="1" dirty="0"/>
              <a:t>Tipos de glúcidos</a:t>
            </a:r>
            <a:endParaRPr lang="es-MX" sz="3200" b="1" dirty="0"/>
          </a:p>
        </p:txBody>
      </p:sp>
      <p:sp>
        <p:nvSpPr>
          <p:cNvPr id="10" name="Abrir llave 9">
            <a:extLst>
              <a:ext uri="{FF2B5EF4-FFF2-40B4-BE49-F238E27FC236}">
                <a16:creationId xmlns:a16="http://schemas.microsoft.com/office/drawing/2014/main" id="{9C468347-3941-4876-AE4C-1E0603389A0E}"/>
              </a:ext>
            </a:extLst>
          </p:cNvPr>
          <p:cNvSpPr/>
          <p:nvPr/>
        </p:nvSpPr>
        <p:spPr>
          <a:xfrm>
            <a:off x="4591697" y="2198207"/>
            <a:ext cx="516835" cy="2865779"/>
          </a:xfrm>
          <a:prstGeom prst="leftBrace">
            <a:avLst/>
          </a:prstGeom>
          <a:ln>
            <a:solidFill>
              <a:srgbClr val="00206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a:p>
        </p:txBody>
      </p:sp>
      <p:pic>
        <p:nvPicPr>
          <p:cNvPr id="11" name="Imagen 10">
            <a:extLst>
              <a:ext uri="{FF2B5EF4-FFF2-40B4-BE49-F238E27FC236}">
                <a16:creationId xmlns:a16="http://schemas.microsoft.com/office/drawing/2014/main" id="{F0316CA6-1D78-438A-810E-21AAB37519EE}"/>
              </a:ext>
            </a:extLst>
          </p:cNvPr>
          <p:cNvPicPr>
            <a:picLocks noChangeAspect="1"/>
          </p:cNvPicPr>
          <p:nvPr/>
        </p:nvPicPr>
        <p:blipFill>
          <a:blip r:embed="rId2"/>
          <a:stretch>
            <a:fillRect/>
          </a:stretch>
        </p:blipFill>
        <p:spPr>
          <a:xfrm>
            <a:off x="8505021" y="2279376"/>
            <a:ext cx="3538697" cy="2612750"/>
          </a:xfrm>
          <a:prstGeom prst="rect">
            <a:avLst/>
          </a:prstGeom>
          <a:ln w="57150">
            <a:solidFill>
              <a:srgbClr val="002060"/>
            </a:solidFill>
          </a:ln>
        </p:spPr>
      </p:pic>
    </p:spTree>
    <p:extLst>
      <p:ext uri="{BB962C8B-B14F-4D97-AF65-F5344CB8AC3E}">
        <p14:creationId xmlns:p14="http://schemas.microsoft.com/office/powerpoint/2010/main" val="4276024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a:extLst>
              <a:ext uri="{FF2B5EF4-FFF2-40B4-BE49-F238E27FC236}">
                <a16:creationId xmlns:a16="http://schemas.microsoft.com/office/drawing/2014/main" id="{C9264835-505D-46B5-A86E-AD12E5F01870}"/>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pic>
        <p:nvPicPr>
          <p:cNvPr id="21506" name="Picture 2" descr="BIOMOLECULAS Son las principales molculas de los seres">
            <a:extLst>
              <a:ext uri="{FF2B5EF4-FFF2-40B4-BE49-F238E27FC236}">
                <a16:creationId xmlns:a16="http://schemas.microsoft.com/office/drawing/2014/main" id="{A3364630-5B77-471E-A9FA-4952005CC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57249"/>
            <a:ext cx="9379226" cy="5881481"/>
          </a:xfrm>
          <a:custGeom>
            <a:avLst/>
            <a:gdLst>
              <a:gd name="connsiteX0" fmla="*/ 0 w 9379226"/>
              <a:gd name="connsiteY0" fmla="*/ 0 h 5881481"/>
              <a:gd name="connsiteX1" fmla="*/ 576152 w 9379226"/>
              <a:gd name="connsiteY1" fmla="*/ 0 h 5881481"/>
              <a:gd name="connsiteX2" fmla="*/ 964720 w 9379226"/>
              <a:gd name="connsiteY2" fmla="*/ 0 h 5881481"/>
              <a:gd name="connsiteX3" fmla="*/ 1447081 w 9379226"/>
              <a:gd name="connsiteY3" fmla="*/ 0 h 5881481"/>
              <a:gd name="connsiteX4" fmla="*/ 1835649 w 9379226"/>
              <a:gd name="connsiteY4" fmla="*/ 0 h 5881481"/>
              <a:gd name="connsiteX5" fmla="*/ 2318009 w 9379226"/>
              <a:gd name="connsiteY5" fmla="*/ 0 h 5881481"/>
              <a:gd name="connsiteX6" fmla="*/ 2706577 w 9379226"/>
              <a:gd name="connsiteY6" fmla="*/ 0 h 5881481"/>
              <a:gd name="connsiteX7" fmla="*/ 3188937 w 9379226"/>
              <a:gd name="connsiteY7" fmla="*/ 0 h 5881481"/>
              <a:gd name="connsiteX8" fmla="*/ 3765089 w 9379226"/>
              <a:gd name="connsiteY8" fmla="*/ 0 h 5881481"/>
              <a:gd name="connsiteX9" fmla="*/ 4622619 w 9379226"/>
              <a:gd name="connsiteY9" fmla="*/ 0 h 5881481"/>
              <a:gd name="connsiteX10" fmla="*/ 5198771 w 9379226"/>
              <a:gd name="connsiteY10" fmla="*/ 0 h 5881481"/>
              <a:gd name="connsiteX11" fmla="*/ 5868716 w 9379226"/>
              <a:gd name="connsiteY11" fmla="*/ 0 h 5881481"/>
              <a:gd name="connsiteX12" fmla="*/ 6726245 w 9379226"/>
              <a:gd name="connsiteY12" fmla="*/ 0 h 5881481"/>
              <a:gd name="connsiteX13" fmla="*/ 7114813 w 9379226"/>
              <a:gd name="connsiteY13" fmla="*/ 0 h 5881481"/>
              <a:gd name="connsiteX14" fmla="*/ 7878550 w 9379226"/>
              <a:gd name="connsiteY14" fmla="*/ 0 h 5881481"/>
              <a:gd name="connsiteX15" fmla="*/ 8454702 w 9379226"/>
              <a:gd name="connsiteY15" fmla="*/ 0 h 5881481"/>
              <a:gd name="connsiteX16" fmla="*/ 9379226 w 9379226"/>
              <a:gd name="connsiteY16" fmla="*/ 0 h 5881481"/>
              <a:gd name="connsiteX17" fmla="*/ 9379226 w 9379226"/>
              <a:gd name="connsiteY17" fmla="*/ 712313 h 5881481"/>
              <a:gd name="connsiteX18" fmla="*/ 9379226 w 9379226"/>
              <a:gd name="connsiteY18" fmla="*/ 1483440 h 5881481"/>
              <a:gd name="connsiteX19" fmla="*/ 9379226 w 9379226"/>
              <a:gd name="connsiteY19" fmla="*/ 2195753 h 5881481"/>
              <a:gd name="connsiteX20" fmla="*/ 9379226 w 9379226"/>
              <a:gd name="connsiteY20" fmla="*/ 2672806 h 5881481"/>
              <a:gd name="connsiteX21" fmla="*/ 9379226 w 9379226"/>
              <a:gd name="connsiteY21" fmla="*/ 3326304 h 5881481"/>
              <a:gd name="connsiteX22" fmla="*/ 9379226 w 9379226"/>
              <a:gd name="connsiteY22" fmla="*/ 4097432 h 5881481"/>
              <a:gd name="connsiteX23" fmla="*/ 9379226 w 9379226"/>
              <a:gd name="connsiteY23" fmla="*/ 4574485 h 5881481"/>
              <a:gd name="connsiteX24" fmla="*/ 9379226 w 9379226"/>
              <a:gd name="connsiteY24" fmla="*/ 5227983 h 5881481"/>
              <a:gd name="connsiteX25" fmla="*/ 9379226 w 9379226"/>
              <a:gd name="connsiteY25" fmla="*/ 5881481 h 5881481"/>
              <a:gd name="connsiteX26" fmla="*/ 8803074 w 9379226"/>
              <a:gd name="connsiteY26" fmla="*/ 5881481 h 5881481"/>
              <a:gd name="connsiteX27" fmla="*/ 8414506 w 9379226"/>
              <a:gd name="connsiteY27" fmla="*/ 5881481 h 5881481"/>
              <a:gd name="connsiteX28" fmla="*/ 7650769 w 9379226"/>
              <a:gd name="connsiteY28" fmla="*/ 5881481 h 5881481"/>
              <a:gd name="connsiteX29" fmla="*/ 7168408 w 9379226"/>
              <a:gd name="connsiteY29" fmla="*/ 5881481 h 5881481"/>
              <a:gd name="connsiteX30" fmla="*/ 6592256 w 9379226"/>
              <a:gd name="connsiteY30" fmla="*/ 5881481 h 5881481"/>
              <a:gd name="connsiteX31" fmla="*/ 6203688 w 9379226"/>
              <a:gd name="connsiteY31" fmla="*/ 5881481 h 5881481"/>
              <a:gd name="connsiteX32" fmla="*/ 5439951 w 9379226"/>
              <a:gd name="connsiteY32" fmla="*/ 5881481 h 5881481"/>
              <a:gd name="connsiteX33" fmla="*/ 4582422 w 9379226"/>
              <a:gd name="connsiteY33" fmla="*/ 5881481 h 5881481"/>
              <a:gd name="connsiteX34" fmla="*/ 4193854 w 9379226"/>
              <a:gd name="connsiteY34" fmla="*/ 5881481 h 5881481"/>
              <a:gd name="connsiteX35" fmla="*/ 3711494 w 9379226"/>
              <a:gd name="connsiteY35" fmla="*/ 5881481 h 5881481"/>
              <a:gd name="connsiteX36" fmla="*/ 3229134 w 9379226"/>
              <a:gd name="connsiteY36" fmla="*/ 5881481 h 5881481"/>
              <a:gd name="connsiteX37" fmla="*/ 2652981 w 9379226"/>
              <a:gd name="connsiteY37" fmla="*/ 5881481 h 5881481"/>
              <a:gd name="connsiteX38" fmla="*/ 2170621 w 9379226"/>
              <a:gd name="connsiteY38" fmla="*/ 5881481 h 5881481"/>
              <a:gd name="connsiteX39" fmla="*/ 1594468 w 9379226"/>
              <a:gd name="connsiteY39" fmla="*/ 5881481 h 5881481"/>
              <a:gd name="connsiteX40" fmla="*/ 1018316 w 9379226"/>
              <a:gd name="connsiteY40" fmla="*/ 5881481 h 5881481"/>
              <a:gd name="connsiteX41" fmla="*/ 0 w 9379226"/>
              <a:gd name="connsiteY41" fmla="*/ 5881481 h 5881481"/>
              <a:gd name="connsiteX42" fmla="*/ 0 w 9379226"/>
              <a:gd name="connsiteY42" fmla="*/ 5345613 h 5881481"/>
              <a:gd name="connsiteX43" fmla="*/ 0 w 9379226"/>
              <a:gd name="connsiteY43" fmla="*/ 4574485 h 5881481"/>
              <a:gd name="connsiteX44" fmla="*/ 0 w 9379226"/>
              <a:gd name="connsiteY44" fmla="*/ 3862173 h 5881481"/>
              <a:gd name="connsiteX45" fmla="*/ 0 w 9379226"/>
              <a:gd name="connsiteY45" fmla="*/ 3149860 h 5881481"/>
              <a:gd name="connsiteX46" fmla="*/ 0 w 9379226"/>
              <a:gd name="connsiteY46" fmla="*/ 2613992 h 5881481"/>
              <a:gd name="connsiteX47" fmla="*/ 0 w 9379226"/>
              <a:gd name="connsiteY47" fmla="*/ 2078123 h 5881481"/>
              <a:gd name="connsiteX48" fmla="*/ 0 w 9379226"/>
              <a:gd name="connsiteY48" fmla="*/ 1365811 h 5881481"/>
              <a:gd name="connsiteX49" fmla="*/ 0 w 9379226"/>
              <a:gd name="connsiteY49" fmla="*/ 771128 h 5881481"/>
              <a:gd name="connsiteX50" fmla="*/ 0 w 9379226"/>
              <a:gd name="connsiteY50" fmla="*/ 0 h 588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379226" h="5881481" extrusionOk="0">
                <a:moveTo>
                  <a:pt x="0" y="0"/>
                </a:moveTo>
                <a:cubicBezTo>
                  <a:pt x="284384" y="-756"/>
                  <a:pt x="449690" y="5663"/>
                  <a:pt x="576152" y="0"/>
                </a:cubicBezTo>
                <a:cubicBezTo>
                  <a:pt x="702614" y="-5663"/>
                  <a:pt x="859915" y="-13376"/>
                  <a:pt x="964720" y="0"/>
                </a:cubicBezTo>
                <a:cubicBezTo>
                  <a:pt x="1069525" y="13376"/>
                  <a:pt x="1268789" y="-13835"/>
                  <a:pt x="1447081" y="0"/>
                </a:cubicBezTo>
                <a:cubicBezTo>
                  <a:pt x="1625373" y="13835"/>
                  <a:pt x="1690984" y="455"/>
                  <a:pt x="1835649" y="0"/>
                </a:cubicBezTo>
                <a:cubicBezTo>
                  <a:pt x="1980314" y="-455"/>
                  <a:pt x="2084975" y="11157"/>
                  <a:pt x="2318009" y="0"/>
                </a:cubicBezTo>
                <a:cubicBezTo>
                  <a:pt x="2551043" y="-11157"/>
                  <a:pt x="2566993" y="-14548"/>
                  <a:pt x="2706577" y="0"/>
                </a:cubicBezTo>
                <a:cubicBezTo>
                  <a:pt x="2846161" y="14548"/>
                  <a:pt x="3045284" y="5276"/>
                  <a:pt x="3188937" y="0"/>
                </a:cubicBezTo>
                <a:cubicBezTo>
                  <a:pt x="3332590" y="-5276"/>
                  <a:pt x="3509278" y="18074"/>
                  <a:pt x="3765089" y="0"/>
                </a:cubicBezTo>
                <a:cubicBezTo>
                  <a:pt x="4020900" y="-18074"/>
                  <a:pt x="4360995" y="-17192"/>
                  <a:pt x="4622619" y="0"/>
                </a:cubicBezTo>
                <a:cubicBezTo>
                  <a:pt x="4884243" y="17192"/>
                  <a:pt x="5007185" y="23553"/>
                  <a:pt x="5198771" y="0"/>
                </a:cubicBezTo>
                <a:cubicBezTo>
                  <a:pt x="5390357" y="-23553"/>
                  <a:pt x="5540485" y="32745"/>
                  <a:pt x="5868716" y="0"/>
                </a:cubicBezTo>
                <a:cubicBezTo>
                  <a:pt x="6196947" y="-32745"/>
                  <a:pt x="6514583" y="33683"/>
                  <a:pt x="6726245" y="0"/>
                </a:cubicBezTo>
                <a:cubicBezTo>
                  <a:pt x="6937907" y="-33683"/>
                  <a:pt x="6957858" y="-15637"/>
                  <a:pt x="7114813" y="0"/>
                </a:cubicBezTo>
                <a:cubicBezTo>
                  <a:pt x="7271768" y="15637"/>
                  <a:pt x="7688247" y="9929"/>
                  <a:pt x="7878550" y="0"/>
                </a:cubicBezTo>
                <a:cubicBezTo>
                  <a:pt x="8068853" y="-9929"/>
                  <a:pt x="8322048" y="26819"/>
                  <a:pt x="8454702" y="0"/>
                </a:cubicBezTo>
                <a:cubicBezTo>
                  <a:pt x="8587356" y="-26819"/>
                  <a:pt x="8998573" y="-21576"/>
                  <a:pt x="9379226" y="0"/>
                </a:cubicBezTo>
                <a:cubicBezTo>
                  <a:pt x="9354035" y="327171"/>
                  <a:pt x="9414719" y="399803"/>
                  <a:pt x="9379226" y="712313"/>
                </a:cubicBezTo>
                <a:cubicBezTo>
                  <a:pt x="9343733" y="1024823"/>
                  <a:pt x="9360736" y="1125218"/>
                  <a:pt x="9379226" y="1483440"/>
                </a:cubicBezTo>
                <a:cubicBezTo>
                  <a:pt x="9397716" y="1841662"/>
                  <a:pt x="9367381" y="1862908"/>
                  <a:pt x="9379226" y="2195753"/>
                </a:cubicBezTo>
                <a:cubicBezTo>
                  <a:pt x="9391071" y="2528598"/>
                  <a:pt x="9388131" y="2577037"/>
                  <a:pt x="9379226" y="2672806"/>
                </a:cubicBezTo>
                <a:cubicBezTo>
                  <a:pt x="9370321" y="2768575"/>
                  <a:pt x="9348880" y="3072206"/>
                  <a:pt x="9379226" y="3326304"/>
                </a:cubicBezTo>
                <a:cubicBezTo>
                  <a:pt x="9409572" y="3580402"/>
                  <a:pt x="9398228" y="3740382"/>
                  <a:pt x="9379226" y="4097432"/>
                </a:cubicBezTo>
                <a:cubicBezTo>
                  <a:pt x="9360224" y="4454482"/>
                  <a:pt x="9366013" y="4394250"/>
                  <a:pt x="9379226" y="4574485"/>
                </a:cubicBezTo>
                <a:cubicBezTo>
                  <a:pt x="9392439" y="4754720"/>
                  <a:pt x="9389708" y="5001699"/>
                  <a:pt x="9379226" y="5227983"/>
                </a:cubicBezTo>
                <a:cubicBezTo>
                  <a:pt x="9368744" y="5454267"/>
                  <a:pt x="9368211" y="5585322"/>
                  <a:pt x="9379226" y="5881481"/>
                </a:cubicBezTo>
                <a:cubicBezTo>
                  <a:pt x="9157199" y="5897808"/>
                  <a:pt x="9086519" y="5895474"/>
                  <a:pt x="8803074" y="5881481"/>
                </a:cubicBezTo>
                <a:cubicBezTo>
                  <a:pt x="8519629" y="5867488"/>
                  <a:pt x="8499545" y="5863894"/>
                  <a:pt x="8414506" y="5881481"/>
                </a:cubicBezTo>
                <a:cubicBezTo>
                  <a:pt x="8329467" y="5899068"/>
                  <a:pt x="7920319" y="5900212"/>
                  <a:pt x="7650769" y="5881481"/>
                </a:cubicBezTo>
                <a:cubicBezTo>
                  <a:pt x="7381219" y="5862750"/>
                  <a:pt x="7375510" y="5862344"/>
                  <a:pt x="7168408" y="5881481"/>
                </a:cubicBezTo>
                <a:cubicBezTo>
                  <a:pt x="6961306" y="5900618"/>
                  <a:pt x="6745097" y="5853692"/>
                  <a:pt x="6592256" y="5881481"/>
                </a:cubicBezTo>
                <a:cubicBezTo>
                  <a:pt x="6439415" y="5909270"/>
                  <a:pt x="6364439" y="5865170"/>
                  <a:pt x="6203688" y="5881481"/>
                </a:cubicBezTo>
                <a:cubicBezTo>
                  <a:pt x="6042937" y="5897792"/>
                  <a:pt x="5715773" y="5875442"/>
                  <a:pt x="5439951" y="5881481"/>
                </a:cubicBezTo>
                <a:cubicBezTo>
                  <a:pt x="5164129" y="5887520"/>
                  <a:pt x="4833266" y="5923305"/>
                  <a:pt x="4582422" y="5881481"/>
                </a:cubicBezTo>
                <a:cubicBezTo>
                  <a:pt x="4331578" y="5839657"/>
                  <a:pt x="4368548" y="5862588"/>
                  <a:pt x="4193854" y="5881481"/>
                </a:cubicBezTo>
                <a:cubicBezTo>
                  <a:pt x="4019160" y="5900374"/>
                  <a:pt x="3904338" y="5893401"/>
                  <a:pt x="3711494" y="5881481"/>
                </a:cubicBezTo>
                <a:cubicBezTo>
                  <a:pt x="3518650" y="5869561"/>
                  <a:pt x="3388647" y="5890881"/>
                  <a:pt x="3229134" y="5881481"/>
                </a:cubicBezTo>
                <a:cubicBezTo>
                  <a:pt x="3069621" y="5872081"/>
                  <a:pt x="2811314" y="5883928"/>
                  <a:pt x="2652981" y="5881481"/>
                </a:cubicBezTo>
                <a:cubicBezTo>
                  <a:pt x="2494648" y="5879034"/>
                  <a:pt x="2411432" y="5861505"/>
                  <a:pt x="2170621" y="5881481"/>
                </a:cubicBezTo>
                <a:cubicBezTo>
                  <a:pt x="1929810" y="5901457"/>
                  <a:pt x="1745922" y="5908951"/>
                  <a:pt x="1594468" y="5881481"/>
                </a:cubicBezTo>
                <a:cubicBezTo>
                  <a:pt x="1443014" y="5854011"/>
                  <a:pt x="1301992" y="5876023"/>
                  <a:pt x="1018316" y="5881481"/>
                </a:cubicBezTo>
                <a:cubicBezTo>
                  <a:pt x="734640" y="5886939"/>
                  <a:pt x="494625" y="5917306"/>
                  <a:pt x="0" y="5881481"/>
                </a:cubicBezTo>
                <a:cubicBezTo>
                  <a:pt x="-22029" y="5730915"/>
                  <a:pt x="21443" y="5465118"/>
                  <a:pt x="0" y="5345613"/>
                </a:cubicBezTo>
                <a:cubicBezTo>
                  <a:pt x="-21443" y="5226108"/>
                  <a:pt x="-17070" y="4816820"/>
                  <a:pt x="0" y="4574485"/>
                </a:cubicBezTo>
                <a:cubicBezTo>
                  <a:pt x="17070" y="4332150"/>
                  <a:pt x="-29974" y="4104262"/>
                  <a:pt x="0" y="3862173"/>
                </a:cubicBezTo>
                <a:cubicBezTo>
                  <a:pt x="29974" y="3620084"/>
                  <a:pt x="26745" y="3485908"/>
                  <a:pt x="0" y="3149860"/>
                </a:cubicBezTo>
                <a:cubicBezTo>
                  <a:pt x="-26745" y="2813812"/>
                  <a:pt x="-26020" y="2773893"/>
                  <a:pt x="0" y="2613992"/>
                </a:cubicBezTo>
                <a:cubicBezTo>
                  <a:pt x="26020" y="2454091"/>
                  <a:pt x="10609" y="2271082"/>
                  <a:pt x="0" y="2078123"/>
                </a:cubicBezTo>
                <a:cubicBezTo>
                  <a:pt x="-10609" y="1885164"/>
                  <a:pt x="-20519" y="1608001"/>
                  <a:pt x="0" y="1365811"/>
                </a:cubicBezTo>
                <a:cubicBezTo>
                  <a:pt x="20519" y="1123621"/>
                  <a:pt x="-9116" y="950929"/>
                  <a:pt x="0" y="771128"/>
                </a:cubicBezTo>
                <a:cubicBezTo>
                  <a:pt x="9116" y="591327"/>
                  <a:pt x="16244" y="255849"/>
                  <a:pt x="0" y="0"/>
                </a:cubicBezTo>
                <a:close/>
              </a:path>
            </a:pathLst>
          </a:custGeom>
          <a:noFill/>
          <a:ln w="57150">
            <a:solidFill>
              <a:srgbClr val="002060"/>
            </a:solidFill>
            <a:extLst>
              <a:ext uri="{C807C97D-BFC1-408E-A445-0C87EB9F89A2}">
                <ask:lineSketchStyleProps xmlns:ask="http://schemas.microsoft.com/office/drawing/2018/sketchyshapes" sd="2580867387">
                  <a:prstGeom prst="rect">
                    <a:avLst/>
                  </a:prstGeom>
                  <ask:type>
                    <ask:lineSketchFreehand/>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57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019525" y="1022903"/>
            <a:ext cx="9324336" cy="1534767"/>
          </a:xfrm>
          <a:ln w="57150">
            <a:solidFill>
              <a:srgbClr val="0070C0"/>
            </a:solidFill>
          </a:ln>
        </p:spPr>
        <p:txBody>
          <a:bodyPr/>
          <a:lstStyle/>
          <a:p>
            <a:pPr marL="0" indent="0" algn="ctr">
              <a:buNone/>
            </a:pPr>
            <a:r>
              <a:rPr lang="es-MX" b="1" dirty="0"/>
              <a:t>MONOSACÁRIDOS</a:t>
            </a:r>
          </a:p>
          <a:p>
            <a:pPr algn="just"/>
            <a:r>
              <a:rPr lang="es-ES" b="1" dirty="0"/>
              <a:t>Los glúcidos más simples, son los monosacáridos, están formados por una sola molécula. </a:t>
            </a:r>
            <a:endParaRPr lang="es-MX" b="1" dirty="0"/>
          </a:p>
        </p:txBody>
      </p:sp>
      <p:sp>
        <p:nvSpPr>
          <p:cNvPr id="5" name="2 Título">
            <a:extLst>
              <a:ext uri="{FF2B5EF4-FFF2-40B4-BE49-F238E27FC236}">
                <a16:creationId xmlns:a16="http://schemas.microsoft.com/office/drawing/2014/main" id="{7BEB822C-C72C-4BCD-9316-090462594F54}"/>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pic>
        <p:nvPicPr>
          <p:cNvPr id="20482" name="Picture 2" descr="Monosacáridos: características, funciones y ejemplos">
            <a:extLst>
              <a:ext uri="{FF2B5EF4-FFF2-40B4-BE49-F238E27FC236}">
                <a16:creationId xmlns:a16="http://schemas.microsoft.com/office/drawing/2014/main" id="{DDFB7AF0-B4BD-4C47-BF14-B4C2ED5FA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998" y="2851704"/>
            <a:ext cx="5698002" cy="2680117"/>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Monosacáridos | La guía de Biología">
            <a:extLst>
              <a:ext uri="{FF2B5EF4-FFF2-40B4-BE49-F238E27FC236}">
                <a16:creationId xmlns:a16="http://schemas.microsoft.com/office/drawing/2014/main" id="{DA40A953-3F14-49C4-B167-FDF1F6173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942" y="2851704"/>
            <a:ext cx="4999740" cy="268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377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235946" y="498307"/>
            <a:ext cx="8049346" cy="2561864"/>
          </a:xfrm>
        </p:spPr>
        <p:txBody>
          <a:bodyPr>
            <a:noAutofit/>
          </a:bodyPr>
          <a:lstStyle/>
          <a:p>
            <a:pPr marL="0" indent="0" algn="ctr">
              <a:buNone/>
            </a:pPr>
            <a:r>
              <a:rPr lang="es-MX" sz="2600" b="1" dirty="0">
                <a:solidFill>
                  <a:srgbClr val="FF0000"/>
                </a:solidFill>
              </a:rPr>
              <a:t>MONOSACÁRIDOS</a:t>
            </a:r>
          </a:p>
          <a:p>
            <a:pPr algn="just"/>
            <a:r>
              <a:rPr lang="es-ES" sz="2800" u="sng" dirty="0"/>
              <a:t>Si el grupo carbonilo </a:t>
            </a:r>
            <a:r>
              <a:rPr lang="es-ES" sz="2800" dirty="0"/>
              <a:t>es un </a:t>
            </a:r>
            <a:r>
              <a:rPr lang="es-ES" sz="2800" b="1" u="sng" dirty="0"/>
              <a:t>aldehído</a:t>
            </a:r>
            <a:r>
              <a:rPr lang="es-ES" sz="2800" dirty="0"/>
              <a:t>, el monosacárido es una </a:t>
            </a:r>
            <a:r>
              <a:rPr lang="es-ES" sz="2800" b="1" u="sng" dirty="0"/>
              <a:t>aldosa</a:t>
            </a:r>
            <a:r>
              <a:rPr lang="es-ES" sz="2800" dirty="0"/>
              <a:t>; </a:t>
            </a:r>
            <a:r>
              <a:rPr lang="es-ES" sz="2800" u="sng" dirty="0"/>
              <a:t>si el grupo carbonilo </a:t>
            </a:r>
            <a:r>
              <a:rPr lang="es-ES" sz="2800" dirty="0"/>
              <a:t>es una </a:t>
            </a:r>
            <a:r>
              <a:rPr lang="es-ES" sz="2800" b="1" u="sng" dirty="0"/>
              <a:t>cetona</a:t>
            </a:r>
            <a:r>
              <a:rPr lang="es-ES" sz="2800" dirty="0"/>
              <a:t>, el monosacárido es una </a:t>
            </a:r>
            <a:r>
              <a:rPr lang="es-ES" sz="2800" b="1" u="sng" dirty="0" err="1"/>
              <a:t>cetosa</a:t>
            </a:r>
            <a:r>
              <a:rPr lang="es-ES" sz="2800" dirty="0"/>
              <a:t>.</a:t>
            </a:r>
            <a:endParaRPr lang="es-MX" sz="2800" dirty="0"/>
          </a:p>
        </p:txBody>
      </p:sp>
      <p:pic>
        <p:nvPicPr>
          <p:cNvPr id="5" name="Picture 2" descr="http://ts3.mm.bing.net/images/thumbnail.aspx?q=1303785644734&amp;id=20adb1bb070e9cac9ec5539334583b2e&amp;url=http%3a%2f%2fwww.bionova.org.es%2fbiocast%2fdocumentos%2ffigura%2ffigtem07%2ffigura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865" y="3290733"/>
            <a:ext cx="7586636" cy="3068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imagenes de sueros glucosados">
            <a:extLst>
              <a:ext uri="{FF2B5EF4-FFF2-40B4-BE49-F238E27FC236}">
                <a16:creationId xmlns:a16="http://schemas.microsoft.com/office/drawing/2014/main" id="{454BED9B-F35A-4077-9F55-912A8B530D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5946" y="3290733"/>
            <a:ext cx="1687928" cy="3068960"/>
          </a:xfrm>
          <a:custGeom>
            <a:avLst/>
            <a:gdLst>
              <a:gd name="connsiteX0" fmla="*/ 0 w 1687928"/>
              <a:gd name="connsiteY0" fmla="*/ 0 h 3068960"/>
              <a:gd name="connsiteX1" fmla="*/ 528884 w 1687928"/>
              <a:gd name="connsiteY1" fmla="*/ 0 h 3068960"/>
              <a:gd name="connsiteX2" fmla="*/ 1091527 w 1687928"/>
              <a:gd name="connsiteY2" fmla="*/ 0 h 3068960"/>
              <a:gd name="connsiteX3" fmla="*/ 1687928 w 1687928"/>
              <a:gd name="connsiteY3" fmla="*/ 0 h 3068960"/>
              <a:gd name="connsiteX4" fmla="*/ 1687928 w 1687928"/>
              <a:gd name="connsiteY4" fmla="*/ 675171 h 3068960"/>
              <a:gd name="connsiteX5" fmla="*/ 1687928 w 1687928"/>
              <a:gd name="connsiteY5" fmla="*/ 1288963 h 3068960"/>
              <a:gd name="connsiteX6" fmla="*/ 1687928 w 1687928"/>
              <a:gd name="connsiteY6" fmla="*/ 1810686 h 3068960"/>
              <a:gd name="connsiteX7" fmla="*/ 1687928 w 1687928"/>
              <a:gd name="connsiteY7" fmla="*/ 2393789 h 3068960"/>
              <a:gd name="connsiteX8" fmla="*/ 1687928 w 1687928"/>
              <a:gd name="connsiteY8" fmla="*/ 3068960 h 3068960"/>
              <a:gd name="connsiteX9" fmla="*/ 1175923 w 1687928"/>
              <a:gd name="connsiteY9" fmla="*/ 3068960 h 3068960"/>
              <a:gd name="connsiteX10" fmla="*/ 613281 w 1687928"/>
              <a:gd name="connsiteY10" fmla="*/ 3068960 h 3068960"/>
              <a:gd name="connsiteX11" fmla="*/ 0 w 1687928"/>
              <a:gd name="connsiteY11" fmla="*/ 3068960 h 3068960"/>
              <a:gd name="connsiteX12" fmla="*/ 0 w 1687928"/>
              <a:gd name="connsiteY12" fmla="*/ 2424478 h 3068960"/>
              <a:gd name="connsiteX13" fmla="*/ 0 w 1687928"/>
              <a:gd name="connsiteY13" fmla="*/ 1872066 h 3068960"/>
              <a:gd name="connsiteX14" fmla="*/ 0 w 1687928"/>
              <a:gd name="connsiteY14" fmla="*/ 1350342 h 3068960"/>
              <a:gd name="connsiteX15" fmla="*/ 0 w 1687928"/>
              <a:gd name="connsiteY15" fmla="*/ 736550 h 3068960"/>
              <a:gd name="connsiteX16" fmla="*/ 0 w 1687928"/>
              <a:gd name="connsiteY16" fmla="*/ 0 h 30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7928" h="3068960" extrusionOk="0">
                <a:moveTo>
                  <a:pt x="0" y="0"/>
                </a:moveTo>
                <a:cubicBezTo>
                  <a:pt x="250499" y="20123"/>
                  <a:pt x="353832" y="-16987"/>
                  <a:pt x="528884" y="0"/>
                </a:cubicBezTo>
                <a:cubicBezTo>
                  <a:pt x="703936" y="16987"/>
                  <a:pt x="883672" y="21895"/>
                  <a:pt x="1091527" y="0"/>
                </a:cubicBezTo>
                <a:cubicBezTo>
                  <a:pt x="1299382" y="-21895"/>
                  <a:pt x="1457312" y="13713"/>
                  <a:pt x="1687928" y="0"/>
                </a:cubicBezTo>
                <a:cubicBezTo>
                  <a:pt x="1719842" y="185233"/>
                  <a:pt x="1685554" y="502168"/>
                  <a:pt x="1687928" y="675171"/>
                </a:cubicBezTo>
                <a:cubicBezTo>
                  <a:pt x="1690302" y="848174"/>
                  <a:pt x="1675262" y="1012872"/>
                  <a:pt x="1687928" y="1288963"/>
                </a:cubicBezTo>
                <a:cubicBezTo>
                  <a:pt x="1700594" y="1565054"/>
                  <a:pt x="1667005" y="1637718"/>
                  <a:pt x="1687928" y="1810686"/>
                </a:cubicBezTo>
                <a:cubicBezTo>
                  <a:pt x="1708851" y="1983654"/>
                  <a:pt x="1697806" y="2137473"/>
                  <a:pt x="1687928" y="2393789"/>
                </a:cubicBezTo>
                <a:cubicBezTo>
                  <a:pt x="1678050" y="2650105"/>
                  <a:pt x="1713045" y="2928475"/>
                  <a:pt x="1687928" y="3068960"/>
                </a:cubicBezTo>
                <a:cubicBezTo>
                  <a:pt x="1532128" y="3044327"/>
                  <a:pt x="1380710" y="3090643"/>
                  <a:pt x="1175923" y="3068960"/>
                </a:cubicBezTo>
                <a:cubicBezTo>
                  <a:pt x="971136" y="3047277"/>
                  <a:pt x="865604" y="3046092"/>
                  <a:pt x="613281" y="3068960"/>
                </a:cubicBezTo>
                <a:cubicBezTo>
                  <a:pt x="360958" y="3091828"/>
                  <a:pt x="251639" y="3058042"/>
                  <a:pt x="0" y="3068960"/>
                </a:cubicBezTo>
                <a:cubicBezTo>
                  <a:pt x="20004" y="2872426"/>
                  <a:pt x="19101" y="2662461"/>
                  <a:pt x="0" y="2424478"/>
                </a:cubicBezTo>
                <a:cubicBezTo>
                  <a:pt x="-19101" y="2186495"/>
                  <a:pt x="-18457" y="2139396"/>
                  <a:pt x="0" y="1872066"/>
                </a:cubicBezTo>
                <a:cubicBezTo>
                  <a:pt x="18457" y="1604736"/>
                  <a:pt x="-19023" y="1471720"/>
                  <a:pt x="0" y="1350342"/>
                </a:cubicBezTo>
                <a:cubicBezTo>
                  <a:pt x="19023" y="1228964"/>
                  <a:pt x="-20993" y="942393"/>
                  <a:pt x="0" y="736550"/>
                </a:cubicBezTo>
                <a:cubicBezTo>
                  <a:pt x="20993" y="530707"/>
                  <a:pt x="-20527" y="311957"/>
                  <a:pt x="0" y="0"/>
                </a:cubicBezTo>
                <a:close/>
              </a:path>
            </a:pathLst>
          </a:custGeom>
          <a:noFill/>
          <a:ln w="38100">
            <a:solidFill>
              <a:srgbClr val="0070C0"/>
            </a:solidFill>
            <a:extLst>
              <a:ext uri="{C807C97D-BFC1-408E-A445-0C87EB9F89A2}">
                <ask:lineSketchStyleProps xmlns:ask="http://schemas.microsoft.com/office/drawing/2018/sketchyshapes" sd="2805705407">
                  <a:prstGeom prst="rect">
                    <a:avLst/>
                  </a:prstGeom>
                  <ask:type>
                    <ask:lineSketchFreehand/>
                  </ask:type>
                </ask:lineSketchStyleProps>
              </a:ext>
            </a:extLst>
          </a:ln>
          <a:extLst>
            <a:ext uri="{909E8E84-426E-40DD-AFC4-6F175D3DCCD1}">
              <a14:hiddenFill xmlns:a14="http://schemas.microsoft.com/office/drawing/2010/main">
                <a:solidFill>
                  <a:srgbClr val="FFFFFF"/>
                </a:solidFill>
              </a14:hiddenFill>
            </a:ext>
          </a:extLst>
        </p:spPr>
      </p:pic>
      <p:sp>
        <p:nvSpPr>
          <p:cNvPr id="6" name="2 Título">
            <a:extLst>
              <a:ext uri="{FF2B5EF4-FFF2-40B4-BE49-F238E27FC236}">
                <a16:creationId xmlns:a16="http://schemas.microsoft.com/office/drawing/2014/main" id="{4C4D10B4-1E91-462E-93EC-DCCDABF30F21}"/>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Tree>
    <p:extLst>
      <p:ext uri="{BB962C8B-B14F-4D97-AF65-F5344CB8AC3E}">
        <p14:creationId xmlns:p14="http://schemas.microsoft.com/office/powerpoint/2010/main" val="270929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85497" y="1148924"/>
            <a:ext cx="6767660" cy="3423075"/>
          </a:xfrm>
          <a:ln w="38100">
            <a:solidFill>
              <a:srgbClr val="002060"/>
            </a:solidFill>
          </a:ln>
        </p:spPr>
        <p:txBody>
          <a:bodyPr>
            <a:noAutofit/>
          </a:bodyPr>
          <a:lstStyle/>
          <a:p>
            <a:pPr algn="just"/>
            <a:r>
              <a:rPr lang="es-ES" sz="2600" dirty="0"/>
              <a:t>Los monosacáridos más pequeños son los que poseen tres átomos de carbono, y son llamados </a:t>
            </a:r>
            <a:r>
              <a:rPr lang="es-ES" sz="2600" u="sng" dirty="0">
                <a:hlinkClick r:id="rId2" tooltip="Triosa"/>
              </a:rPr>
              <a:t>triosas</a:t>
            </a:r>
            <a:r>
              <a:rPr lang="es-ES" sz="2600" dirty="0"/>
              <a:t>; aquellos con cuatro son llamados </a:t>
            </a:r>
            <a:r>
              <a:rPr lang="es-ES" sz="2600" u="sng" dirty="0">
                <a:hlinkClick r:id="rId3" tooltip="Tetrosa"/>
              </a:rPr>
              <a:t>tetrosas</a:t>
            </a:r>
            <a:r>
              <a:rPr lang="es-ES" sz="2600" dirty="0"/>
              <a:t>, lo que poseen cinco son llamados </a:t>
            </a:r>
            <a:r>
              <a:rPr lang="es-ES" sz="2600" u="sng" dirty="0">
                <a:hlinkClick r:id="rId4" tooltip="Pentosa"/>
              </a:rPr>
              <a:t>pentosas</a:t>
            </a:r>
            <a:r>
              <a:rPr lang="es-ES" sz="2600" u="sng" dirty="0"/>
              <a:t> </a:t>
            </a:r>
            <a:r>
              <a:rPr lang="es-ES" sz="2600" dirty="0"/>
              <a:t>y los de seis son llamados </a:t>
            </a:r>
            <a:r>
              <a:rPr lang="es-ES" sz="2600" u="sng" dirty="0">
                <a:hlinkClick r:id="rId5" tooltip="Hexosa"/>
              </a:rPr>
              <a:t>hexosas</a:t>
            </a:r>
            <a:r>
              <a:rPr lang="es-ES" sz="2600" u="sng" dirty="0"/>
              <a:t>.</a:t>
            </a:r>
            <a:endParaRPr lang="es-MX" sz="2600" dirty="0"/>
          </a:p>
        </p:txBody>
      </p:sp>
      <p:sp>
        <p:nvSpPr>
          <p:cNvPr id="5" name="2 Título">
            <a:extLst>
              <a:ext uri="{FF2B5EF4-FFF2-40B4-BE49-F238E27FC236}">
                <a16:creationId xmlns:a16="http://schemas.microsoft.com/office/drawing/2014/main" id="{F611503C-A242-427A-91A2-FC37E058F339}"/>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pic>
        <p:nvPicPr>
          <p:cNvPr id="9" name="Imagen 8">
            <a:extLst>
              <a:ext uri="{FF2B5EF4-FFF2-40B4-BE49-F238E27FC236}">
                <a16:creationId xmlns:a16="http://schemas.microsoft.com/office/drawing/2014/main" id="{A5BF9A31-F89E-4252-9E15-CB11C92C692E}"/>
              </a:ext>
            </a:extLst>
          </p:cNvPr>
          <p:cNvPicPr>
            <a:picLocks noChangeAspect="1"/>
          </p:cNvPicPr>
          <p:nvPr/>
        </p:nvPicPr>
        <p:blipFill>
          <a:blip r:embed="rId6"/>
          <a:stretch>
            <a:fillRect/>
          </a:stretch>
        </p:blipFill>
        <p:spPr>
          <a:xfrm>
            <a:off x="5509995" y="3841894"/>
            <a:ext cx="5533465" cy="2839329"/>
          </a:xfrm>
          <a:prstGeom prst="rect">
            <a:avLst/>
          </a:prstGeom>
          <a:ln w="38100">
            <a:solidFill>
              <a:srgbClr val="002060"/>
            </a:solidFill>
          </a:ln>
        </p:spPr>
      </p:pic>
    </p:spTree>
    <p:extLst>
      <p:ext uri="{BB962C8B-B14F-4D97-AF65-F5344CB8AC3E}">
        <p14:creationId xmlns:p14="http://schemas.microsoft.com/office/powerpoint/2010/main" val="3438147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497191" y="1040532"/>
            <a:ext cx="8097384" cy="1331607"/>
          </a:xfrm>
          <a:ln w="57150">
            <a:solidFill>
              <a:schemeClr val="tx1">
                <a:lumMod val="85000"/>
                <a:lumOff val="15000"/>
              </a:schemeClr>
            </a:solidFill>
          </a:ln>
        </p:spPr>
        <p:txBody>
          <a:bodyPr/>
          <a:lstStyle/>
          <a:p>
            <a:r>
              <a:rPr lang="es-MX" dirty="0"/>
              <a:t>Las </a:t>
            </a:r>
            <a:r>
              <a:rPr lang="es-MX" b="1" dirty="0"/>
              <a:t>triosas</a:t>
            </a:r>
            <a:r>
              <a:rPr lang="es-MX" dirty="0"/>
              <a:t> son monosacáridos formados por una cadena de tres átomos de </a:t>
            </a:r>
            <a:r>
              <a:rPr lang="es-MX" dirty="0">
                <a:hlinkClick r:id="rId2"/>
              </a:rPr>
              <a:t>carbono</a:t>
            </a:r>
            <a:r>
              <a:rPr lang="es-MX" dirty="0"/>
              <a:t>. Su fórmula empírica es C</a:t>
            </a:r>
            <a:r>
              <a:rPr lang="es-MX" baseline="-25000" dirty="0"/>
              <a:t>3</a:t>
            </a:r>
            <a:r>
              <a:rPr lang="es-MX" dirty="0"/>
              <a:t>H</a:t>
            </a:r>
            <a:r>
              <a:rPr lang="es-MX" baseline="-25000" dirty="0"/>
              <a:t>6</a:t>
            </a:r>
            <a:r>
              <a:rPr lang="es-MX" dirty="0"/>
              <a:t>O</a:t>
            </a:r>
            <a:r>
              <a:rPr lang="es-MX" baseline="-25000" dirty="0"/>
              <a:t>3</a:t>
            </a:r>
            <a:r>
              <a:rPr lang="es-MX" dirty="0"/>
              <a:t>.</a:t>
            </a:r>
          </a:p>
        </p:txBody>
      </p:sp>
      <p:pic>
        <p:nvPicPr>
          <p:cNvPr id="4" name="4 Imagen" descr="TRIOSA.jpg"/>
          <p:cNvPicPr>
            <a:picLocks noChangeAspect="1"/>
          </p:cNvPicPr>
          <p:nvPr/>
        </p:nvPicPr>
        <p:blipFill>
          <a:blip r:embed="rId3" cstate="print"/>
          <a:stretch>
            <a:fillRect/>
          </a:stretch>
        </p:blipFill>
        <p:spPr>
          <a:xfrm>
            <a:off x="6363478" y="2721124"/>
            <a:ext cx="4953503" cy="3096344"/>
          </a:xfrm>
          <a:prstGeom prst="rect">
            <a:avLst/>
          </a:prstGeom>
          <a:ln w="57150">
            <a:solidFill>
              <a:srgbClr val="002060"/>
            </a:solidFill>
          </a:ln>
        </p:spPr>
      </p:pic>
      <p:sp>
        <p:nvSpPr>
          <p:cNvPr id="5" name="2 Título">
            <a:extLst>
              <a:ext uri="{FF2B5EF4-FFF2-40B4-BE49-F238E27FC236}">
                <a16:creationId xmlns:a16="http://schemas.microsoft.com/office/drawing/2014/main" id="{C73B22A9-89E8-459F-91BA-7503FB84CC43}"/>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Tree>
    <p:extLst>
      <p:ext uri="{BB962C8B-B14F-4D97-AF65-F5344CB8AC3E}">
        <p14:creationId xmlns:p14="http://schemas.microsoft.com/office/powerpoint/2010/main" val="2313747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585042" y="1354604"/>
            <a:ext cx="7002367" cy="1448660"/>
          </a:xfrm>
          <a:ln w="57150">
            <a:solidFill>
              <a:srgbClr val="002060"/>
            </a:solidFill>
          </a:ln>
        </p:spPr>
        <p:txBody>
          <a:bodyPr/>
          <a:lstStyle/>
          <a:p>
            <a:pPr algn="just"/>
            <a:r>
              <a:rPr lang="es-MX" dirty="0"/>
              <a:t>Las </a:t>
            </a:r>
            <a:r>
              <a:rPr lang="es-MX" b="1" dirty="0"/>
              <a:t>tetrosas</a:t>
            </a:r>
            <a:r>
              <a:rPr lang="es-MX" dirty="0"/>
              <a:t> son monosacáridos (glúcidos </a:t>
            </a:r>
            <a:r>
              <a:rPr lang="es-MX" u="sng" dirty="0"/>
              <a:t>simples</a:t>
            </a:r>
            <a:r>
              <a:rPr lang="es-MX" dirty="0"/>
              <a:t>) formados por una cadena de cuatro átomos de </a:t>
            </a:r>
            <a:r>
              <a:rPr lang="es-MX" dirty="0">
                <a:hlinkClick r:id="rId2"/>
              </a:rPr>
              <a:t>carbono</a:t>
            </a:r>
            <a:r>
              <a:rPr lang="es-MX" dirty="0"/>
              <a:t>.</a:t>
            </a:r>
          </a:p>
        </p:txBody>
      </p:sp>
      <p:pic>
        <p:nvPicPr>
          <p:cNvPr id="5" name="3 Imagen" descr="TETROSA.jpg"/>
          <p:cNvPicPr>
            <a:picLocks noChangeAspect="1"/>
          </p:cNvPicPr>
          <p:nvPr/>
        </p:nvPicPr>
        <p:blipFill>
          <a:blip r:embed="rId3" cstate="print"/>
          <a:stretch>
            <a:fillRect/>
          </a:stretch>
        </p:blipFill>
        <p:spPr>
          <a:xfrm>
            <a:off x="5635081" y="3084444"/>
            <a:ext cx="5904656" cy="3168352"/>
          </a:xfrm>
          <a:prstGeom prst="rect">
            <a:avLst/>
          </a:prstGeom>
          <a:ln w="57150">
            <a:solidFill>
              <a:srgbClr val="002060"/>
            </a:solidFill>
          </a:ln>
        </p:spPr>
      </p:pic>
      <p:sp>
        <p:nvSpPr>
          <p:cNvPr id="6" name="2 Título">
            <a:extLst>
              <a:ext uri="{FF2B5EF4-FFF2-40B4-BE49-F238E27FC236}">
                <a16:creationId xmlns:a16="http://schemas.microsoft.com/office/drawing/2014/main" id="{E4FF1016-C1C6-4F9E-8D14-2A96F3876925}"/>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Tree>
    <p:extLst>
      <p:ext uri="{BB962C8B-B14F-4D97-AF65-F5344CB8AC3E}">
        <p14:creationId xmlns:p14="http://schemas.microsoft.com/office/powerpoint/2010/main" val="300745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997292" y="142379"/>
            <a:ext cx="7438256" cy="1998719"/>
          </a:xfrm>
          <a:ln w="57150">
            <a:solidFill>
              <a:schemeClr val="bg2">
                <a:lumMod val="50000"/>
              </a:schemeClr>
            </a:solidFill>
          </a:ln>
        </p:spPr>
        <p:txBody>
          <a:bodyPr>
            <a:normAutofit lnSpcReduction="10000"/>
          </a:bodyPr>
          <a:lstStyle/>
          <a:p>
            <a:pPr algn="just"/>
            <a:r>
              <a:rPr lang="es-MX" sz="3200" dirty="0"/>
              <a:t>La mayoría de los </a:t>
            </a:r>
            <a:r>
              <a:rPr lang="es-MX" sz="3200" u="sng" dirty="0"/>
              <a:t>compuestos orgánicos </a:t>
            </a:r>
            <a:r>
              <a:rPr lang="es-MX" sz="3200" dirty="0"/>
              <a:t>de interés biológico son grandes y complejos, a los que se les da el nombre de </a:t>
            </a:r>
            <a:r>
              <a:rPr lang="es-MX" sz="3200" b="1" u="sng" dirty="0"/>
              <a:t>BIOMOLÉCULAS</a:t>
            </a:r>
            <a:r>
              <a:rPr lang="es-MX" sz="3200" dirty="0"/>
              <a:t>. </a:t>
            </a:r>
          </a:p>
        </p:txBody>
      </p:sp>
      <p:pic>
        <p:nvPicPr>
          <p:cNvPr id="2050" name="Picture 2" descr="http://2.bp.blogspot.com/-QJOWEdhOZac/Ta7nagtE-9I/AAAAAAAAAAQ/wTRsTK4GzIY/s1600/Biomole_ima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299" y="2496558"/>
            <a:ext cx="4003364" cy="1479699"/>
          </a:xfrm>
          <a:custGeom>
            <a:avLst/>
            <a:gdLst>
              <a:gd name="connsiteX0" fmla="*/ 0 w 4003364"/>
              <a:gd name="connsiteY0" fmla="*/ 0 h 1479699"/>
              <a:gd name="connsiteX1" fmla="*/ 4003364 w 4003364"/>
              <a:gd name="connsiteY1" fmla="*/ 0 h 1479699"/>
              <a:gd name="connsiteX2" fmla="*/ 4003364 w 4003364"/>
              <a:gd name="connsiteY2" fmla="*/ 1479699 h 1479699"/>
              <a:gd name="connsiteX3" fmla="*/ 0 w 4003364"/>
              <a:gd name="connsiteY3" fmla="*/ 1479699 h 1479699"/>
              <a:gd name="connsiteX4" fmla="*/ 0 w 4003364"/>
              <a:gd name="connsiteY4" fmla="*/ 0 h 147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3364" h="1479699" extrusionOk="0">
                <a:moveTo>
                  <a:pt x="0" y="0"/>
                </a:moveTo>
                <a:cubicBezTo>
                  <a:pt x="1947302" y="-47985"/>
                  <a:pt x="3276170" y="148337"/>
                  <a:pt x="4003364" y="0"/>
                </a:cubicBezTo>
                <a:cubicBezTo>
                  <a:pt x="3991862" y="234748"/>
                  <a:pt x="4111203" y="817431"/>
                  <a:pt x="4003364" y="1479699"/>
                </a:cubicBezTo>
                <a:cubicBezTo>
                  <a:pt x="3391196" y="1478266"/>
                  <a:pt x="631614" y="1554546"/>
                  <a:pt x="0" y="1479699"/>
                </a:cubicBezTo>
                <a:cubicBezTo>
                  <a:pt x="-24822" y="768161"/>
                  <a:pt x="9443" y="377393"/>
                  <a:pt x="0" y="0"/>
                </a:cubicBezTo>
                <a:close/>
              </a:path>
            </a:pathLst>
          </a:custGeom>
          <a:noFill/>
          <a:ln w="57150">
            <a:solidFill>
              <a:schemeClr val="accent1">
                <a:lumMod val="75000"/>
              </a:schemeClr>
            </a:solidFill>
            <a:extLst>
              <a:ext uri="{C807C97D-BFC1-408E-A445-0C87EB9F89A2}">
                <ask:lineSketchStyleProps xmlns:ask="http://schemas.microsoft.com/office/drawing/2018/sketchyshapes" sd="3764021472">
                  <a:prstGeom prst="rect">
                    <a:avLst/>
                  </a:prstGeom>
                  <ask:type>
                    <ask:lineSketchCurved/>
                  </ask:type>
                </ask:lineSketchStyleProps>
              </a:ext>
            </a:extLst>
          </a:ln>
          <a:extLst>
            <a:ext uri="{909E8E84-426E-40DD-AFC4-6F175D3DCCD1}">
              <a14:hiddenFill xmlns:a14="http://schemas.microsoft.com/office/drawing/2010/main">
                <a:solidFill>
                  <a:srgbClr val="FFFFFF"/>
                </a:solidFill>
              </a14:hiddenFill>
            </a:ext>
          </a:extLst>
        </p:spPr>
      </p:pic>
      <p:sp>
        <p:nvSpPr>
          <p:cNvPr id="4" name="1 Marcador de contenido">
            <a:extLst>
              <a:ext uri="{FF2B5EF4-FFF2-40B4-BE49-F238E27FC236}">
                <a16:creationId xmlns:a16="http://schemas.microsoft.com/office/drawing/2014/main" id="{4B63200B-8D8A-44C4-9891-59C4E7DA3BD0}"/>
              </a:ext>
            </a:extLst>
          </p:cNvPr>
          <p:cNvSpPr txBox="1">
            <a:spLocks/>
          </p:cNvSpPr>
          <p:nvPr/>
        </p:nvSpPr>
        <p:spPr>
          <a:xfrm>
            <a:off x="4112907" y="4331717"/>
            <a:ext cx="7964626" cy="2383904"/>
          </a:xfrm>
          <a:prstGeom prst="rect">
            <a:avLst/>
          </a:prstGeom>
          <a:ln w="57150">
            <a:solidFill>
              <a:schemeClr val="bg2">
                <a:lumMod val="50000"/>
              </a:schemeClr>
            </a:solidFill>
          </a:ln>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r>
              <a:rPr lang="es-MX" sz="3200" dirty="0"/>
              <a:t>Los principales compuestos orgánicos que constituyen a los seres vivos son: </a:t>
            </a:r>
            <a:r>
              <a:rPr lang="es-MX" sz="3200" b="1" i="1" dirty="0">
                <a:solidFill>
                  <a:schemeClr val="accent1">
                    <a:lumMod val="50000"/>
                  </a:schemeClr>
                </a:solidFill>
              </a:rPr>
              <a:t>CARBOHIDRATOS, LÍPIDOS, VITAMINAS, PROTEÍNAS Y ÁCIDOS NUCLÉICOS</a:t>
            </a:r>
            <a:r>
              <a:rPr lang="es-MX" sz="3200" dirty="0"/>
              <a:t>.</a:t>
            </a:r>
          </a:p>
        </p:txBody>
      </p:sp>
    </p:spTree>
    <p:extLst>
      <p:ext uri="{BB962C8B-B14F-4D97-AF65-F5344CB8AC3E}">
        <p14:creationId xmlns:p14="http://schemas.microsoft.com/office/powerpoint/2010/main" val="305494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754767" y="1156978"/>
            <a:ext cx="7981661" cy="1307926"/>
          </a:xfrm>
          <a:ln w="38100">
            <a:solidFill>
              <a:srgbClr val="002060"/>
            </a:solidFill>
          </a:ln>
        </p:spPr>
        <p:txBody>
          <a:bodyPr/>
          <a:lstStyle/>
          <a:p>
            <a:pPr algn="just"/>
            <a:r>
              <a:rPr lang="es-MX" dirty="0"/>
              <a:t>Las </a:t>
            </a:r>
            <a:r>
              <a:rPr lang="es-MX" b="1" dirty="0"/>
              <a:t>pentosas</a:t>
            </a:r>
            <a:r>
              <a:rPr lang="es-MX" dirty="0"/>
              <a:t> son monosacáridos (glúcidos simples) formados por una cadena de Cinco átomos de carbono. </a:t>
            </a:r>
          </a:p>
        </p:txBody>
      </p:sp>
      <p:pic>
        <p:nvPicPr>
          <p:cNvPr id="6" name="3 Imagen" descr="PENTOSA.jpg"/>
          <p:cNvPicPr>
            <a:picLocks noChangeAspect="1"/>
          </p:cNvPicPr>
          <p:nvPr/>
        </p:nvPicPr>
        <p:blipFill>
          <a:blip r:embed="rId2" cstate="print"/>
          <a:stretch>
            <a:fillRect/>
          </a:stretch>
        </p:blipFill>
        <p:spPr>
          <a:xfrm>
            <a:off x="5602182" y="2928980"/>
            <a:ext cx="6122072" cy="3326118"/>
          </a:xfrm>
          <a:prstGeom prst="rect">
            <a:avLst/>
          </a:prstGeom>
          <a:ln w="38100">
            <a:solidFill>
              <a:srgbClr val="002060"/>
            </a:solidFill>
          </a:ln>
        </p:spPr>
      </p:pic>
      <p:sp>
        <p:nvSpPr>
          <p:cNvPr id="5" name="2 Título">
            <a:extLst>
              <a:ext uri="{FF2B5EF4-FFF2-40B4-BE49-F238E27FC236}">
                <a16:creationId xmlns:a16="http://schemas.microsoft.com/office/drawing/2014/main" id="{BEFD5952-C6CD-4EE8-BA35-D64509DB5462}"/>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Tree>
    <p:extLst>
      <p:ext uri="{BB962C8B-B14F-4D97-AF65-F5344CB8AC3E}">
        <p14:creationId xmlns:p14="http://schemas.microsoft.com/office/powerpoint/2010/main" val="86140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599476" y="1143329"/>
            <a:ext cx="7213220" cy="1295071"/>
          </a:xfrm>
          <a:ln w="38100">
            <a:solidFill>
              <a:srgbClr val="0070C0"/>
            </a:solidFill>
          </a:ln>
        </p:spPr>
        <p:txBody>
          <a:bodyPr/>
          <a:lstStyle/>
          <a:p>
            <a:pPr algn="just"/>
            <a:r>
              <a:rPr lang="es-MX" dirty="0"/>
              <a:t>Las </a:t>
            </a:r>
            <a:r>
              <a:rPr lang="es-MX" b="1" dirty="0"/>
              <a:t>hexosas</a:t>
            </a:r>
            <a:r>
              <a:rPr lang="es-MX" dirty="0"/>
              <a:t> son monosacáridos (glúcidos </a:t>
            </a:r>
            <a:r>
              <a:rPr lang="es-MX" u="sng" dirty="0"/>
              <a:t>simples</a:t>
            </a:r>
            <a:r>
              <a:rPr lang="es-MX" dirty="0"/>
              <a:t>) formados por una cadena de seis átomos de </a:t>
            </a:r>
            <a:r>
              <a:rPr lang="es-MX" dirty="0">
                <a:hlinkClick r:id="rId2"/>
              </a:rPr>
              <a:t>carbono</a:t>
            </a:r>
            <a:r>
              <a:rPr lang="es-MX" dirty="0"/>
              <a:t>. </a:t>
            </a:r>
          </a:p>
        </p:txBody>
      </p:sp>
      <p:pic>
        <p:nvPicPr>
          <p:cNvPr id="5" name="3 Imagen" descr="HEXOSAS.jpg"/>
          <p:cNvPicPr>
            <a:picLocks noChangeAspect="1"/>
          </p:cNvPicPr>
          <p:nvPr/>
        </p:nvPicPr>
        <p:blipFill>
          <a:blip r:embed="rId3" cstate="print"/>
          <a:stretch>
            <a:fillRect/>
          </a:stretch>
        </p:blipFill>
        <p:spPr>
          <a:xfrm>
            <a:off x="3746720" y="2852860"/>
            <a:ext cx="8071556" cy="3509786"/>
          </a:xfrm>
          <a:prstGeom prst="rect">
            <a:avLst/>
          </a:prstGeom>
          <a:ln w="38100">
            <a:solidFill>
              <a:srgbClr val="002060"/>
            </a:solidFill>
          </a:ln>
        </p:spPr>
      </p:pic>
      <p:sp>
        <p:nvSpPr>
          <p:cNvPr id="6" name="2 Título">
            <a:extLst>
              <a:ext uri="{FF2B5EF4-FFF2-40B4-BE49-F238E27FC236}">
                <a16:creationId xmlns:a16="http://schemas.microsoft.com/office/drawing/2014/main" id="{B586338C-538B-4C96-ACCA-B3523020481F}"/>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Tree>
    <p:extLst>
      <p:ext uri="{BB962C8B-B14F-4D97-AF65-F5344CB8AC3E}">
        <p14:creationId xmlns:p14="http://schemas.microsoft.com/office/powerpoint/2010/main" val="1626328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685129" y="278162"/>
            <a:ext cx="11124798" cy="6254645"/>
          </a:xfrm>
          <a:prstGeom prst="rect">
            <a:avLst/>
          </a:prstGeom>
        </p:spPr>
      </p:pic>
    </p:spTree>
    <p:extLst>
      <p:ext uri="{BB962C8B-B14F-4D97-AF65-F5344CB8AC3E}">
        <p14:creationId xmlns:p14="http://schemas.microsoft.com/office/powerpoint/2010/main" val="1326488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879008" y="728869"/>
            <a:ext cx="9027531" cy="2406175"/>
          </a:xfrm>
          <a:ln w="57150">
            <a:solidFill>
              <a:srgbClr val="002060"/>
            </a:solidFill>
          </a:ln>
        </p:spPr>
        <p:txBody>
          <a:bodyPr>
            <a:normAutofit/>
          </a:bodyPr>
          <a:lstStyle/>
          <a:p>
            <a:pPr marL="0" indent="0" algn="ctr">
              <a:buNone/>
            </a:pPr>
            <a:r>
              <a:rPr lang="es-MX" sz="3600" b="1" dirty="0">
                <a:solidFill>
                  <a:srgbClr val="FF0000"/>
                </a:solidFill>
              </a:rPr>
              <a:t>DISACARIDOS</a:t>
            </a:r>
          </a:p>
          <a:p>
            <a:pPr marL="0" indent="0" algn="just">
              <a:buNone/>
            </a:pPr>
            <a:r>
              <a:rPr lang="es-ES" dirty="0"/>
              <a:t>Los </a:t>
            </a:r>
            <a:r>
              <a:rPr lang="es-ES" b="1" dirty="0"/>
              <a:t>disacáridos</a:t>
            </a:r>
            <a:r>
              <a:rPr lang="es-ES" dirty="0"/>
              <a:t> son un tipo de </a:t>
            </a:r>
            <a:r>
              <a:rPr lang="es-ES" u="sng" dirty="0"/>
              <a:t>glúcidos</a:t>
            </a:r>
            <a:r>
              <a:rPr lang="es-ES" dirty="0"/>
              <a:t> formados por la unión de dos azúcares </a:t>
            </a:r>
            <a:r>
              <a:rPr lang="es-ES" u="sng" dirty="0"/>
              <a:t>monosacáridos</a:t>
            </a:r>
            <a:r>
              <a:rPr lang="es-ES" dirty="0"/>
              <a:t> iguales o distintos mediante un enlace </a:t>
            </a:r>
            <a:r>
              <a:rPr lang="es-ES" dirty="0" err="1"/>
              <a:t>glucosídico</a:t>
            </a:r>
            <a:r>
              <a:rPr lang="es-ES" dirty="0"/>
              <a:t>.  Los disacáridos más comunes son:</a:t>
            </a:r>
            <a:endParaRPr lang="es-MX" dirty="0"/>
          </a:p>
        </p:txBody>
      </p:sp>
      <p:sp>
        <p:nvSpPr>
          <p:cNvPr id="5" name="2 Título">
            <a:extLst>
              <a:ext uri="{FF2B5EF4-FFF2-40B4-BE49-F238E27FC236}">
                <a16:creationId xmlns:a16="http://schemas.microsoft.com/office/drawing/2014/main" id="{7C6D043E-F3A3-4896-AEA8-8EEFA29CD7B5}"/>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pic>
        <p:nvPicPr>
          <p:cNvPr id="13314" name="Picture 2" descr="Disacáridos: [Concepto, Clasificación, Fórmula y Alimentos]">
            <a:extLst>
              <a:ext uri="{FF2B5EF4-FFF2-40B4-BE49-F238E27FC236}">
                <a16:creationId xmlns:a16="http://schemas.microsoft.com/office/drawing/2014/main" id="{D5E70698-5FD1-44B2-896E-D2254E052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378" y="3429000"/>
            <a:ext cx="6002789" cy="3119941"/>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003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a:extLst>
              <a:ext uri="{FF2B5EF4-FFF2-40B4-BE49-F238E27FC236}">
                <a16:creationId xmlns:a16="http://schemas.microsoft.com/office/drawing/2014/main" id="{7C6D043E-F3A3-4896-AEA8-8EEFA29CD7B5}"/>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pic>
        <p:nvPicPr>
          <p:cNvPr id="13314" name="Picture 2" descr="Disacáridos: [Concepto, Clasificación, Fórmula y Alimentos]">
            <a:extLst>
              <a:ext uri="{FF2B5EF4-FFF2-40B4-BE49-F238E27FC236}">
                <a16:creationId xmlns:a16="http://schemas.microsoft.com/office/drawing/2014/main" id="{D5E70698-5FD1-44B2-896E-D2254E052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187" y="728869"/>
            <a:ext cx="10147918" cy="5459896"/>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767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05993" y="850796"/>
            <a:ext cx="9704129" cy="2009777"/>
          </a:xfrm>
          <a:ln w="57150">
            <a:solidFill>
              <a:srgbClr val="0070C0"/>
            </a:solidFill>
          </a:ln>
        </p:spPr>
        <p:txBody>
          <a:bodyPr>
            <a:normAutofit lnSpcReduction="10000"/>
          </a:bodyPr>
          <a:lstStyle/>
          <a:p>
            <a:pPr marL="0" indent="0" algn="ctr">
              <a:buNone/>
            </a:pPr>
            <a:r>
              <a:rPr lang="es-MX" b="1" dirty="0">
                <a:solidFill>
                  <a:srgbClr val="FF0000"/>
                </a:solidFill>
              </a:rPr>
              <a:t>DISACARIDOS</a:t>
            </a:r>
          </a:p>
          <a:p>
            <a:pPr algn="just"/>
            <a:r>
              <a:rPr lang="es-ES" dirty="0"/>
              <a:t>El azúcar de mesa es el más utilizado para endulzar los alimentos y suele ser sacarosa. En la naturaleza se encuentra en un 20% del peso en la caña de azúcar, de la que se obtiene el </a:t>
            </a:r>
            <a:r>
              <a:rPr lang="es-ES" b="1" dirty="0"/>
              <a:t>azúcar de mesa</a:t>
            </a:r>
            <a:r>
              <a:rPr lang="es-ES" dirty="0"/>
              <a:t>. La miel también es un fluido que contiene gran cantidad de sacarosa parcialmente hidrolizada.</a:t>
            </a:r>
            <a:endParaRPr lang="es-MX" dirty="0"/>
          </a:p>
        </p:txBody>
      </p:sp>
      <p:sp>
        <p:nvSpPr>
          <p:cNvPr id="6" name="2 Título">
            <a:extLst>
              <a:ext uri="{FF2B5EF4-FFF2-40B4-BE49-F238E27FC236}">
                <a16:creationId xmlns:a16="http://schemas.microsoft.com/office/drawing/2014/main" id="{6C4BB049-8D8C-494E-B4B3-D38E0B1B3108}"/>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pic>
        <p:nvPicPr>
          <p:cNvPr id="12290" name="Picture 2" descr="gominolasdepetroleo: Que no te líen con el azúcar">
            <a:extLst>
              <a:ext uri="{FF2B5EF4-FFF2-40B4-BE49-F238E27FC236}">
                <a16:creationId xmlns:a16="http://schemas.microsoft.com/office/drawing/2014/main" id="{D850E6E5-FB30-482F-A6BE-166596252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1895" y="3429000"/>
            <a:ext cx="4108227" cy="2759488"/>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pic>
        <p:nvPicPr>
          <p:cNvPr id="12292" name="Picture 4" descr="Azúcar de Nicaragua - A través de la fotosíntesis se produce de manera  natural la sacarosa en las plantas 🍃 , gracias a ello se obtiene azúcar de  la caña 👌 | Facebook">
            <a:extLst>
              <a:ext uri="{FF2B5EF4-FFF2-40B4-BE49-F238E27FC236}">
                <a16:creationId xmlns:a16="http://schemas.microsoft.com/office/drawing/2014/main" id="{64A23281-0EAA-4FBB-BDD0-228DD6073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354" y="3429000"/>
            <a:ext cx="3224326" cy="2736646"/>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877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968602" y="1126675"/>
            <a:ext cx="9242737" cy="1676701"/>
          </a:xfrm>
          <a:ln w="57150">
            <a:solidFill>
              <a:srgbClr val="002060"/>
            </a:solidFill>
          </a:ln>
        </p:spPr>
        <p:txBody>
          <a:bodyPr>
            <a:normAutofit lnSpcReduction="10000"/>
          </a:bodyPr>
          <a:lstStyle/>
          <a:p>
            <a:pPr marL="0" indent="0" algn="ctr">
              <a:buNone/>
            </a:pPr>
            <a:r>
              <a:rPr lang="es-MX" sz="3200" b="1" dirty="0">
                <a:solidFill>
                  <a:srgbClr val="FF0000"/>
                </a:solidFill>
              </a:rPr>
              <a:t>DISACÁRIDOS</a:t>
            </a:r>
          </a:p>
          <a:p>
            <a:pPr algn="just"/>
            <a:r>
              <a:rPr lang="es-ES" sz="3200" u="sng" dirty="0">
                <a:hlinkClick r:id="rId2" tooltip="Lactosa"/>
              </a:rPr>
              <a:t>Lactosa</a:t>
            </a:r>
            <a:r>
              <a:rPr lang="es-ES" sz="3200" dirty="0"/>
              <a:t>: formada por la unión de una glucosa y una </a:t>
            </a:r>
            <a:r>
              <a:rPr lang="es-ES" sz="3200" u="sng" dirty="0">
                <a:hlinkClick r:id="rId3" tooltip="Galactosa"/>
              </a:rPr>
              <a:t>galactosa</a:t>
            </a:r>
            <a:r>
              <a:rPr lang="es-ES" sz="3200" dirty="0"/>
              <a:t>. Es el azúcar de la leche.</a:t>
            </a:r>
          </a:p>
        </p:txBody>
      </p:sp>
      <p:pic>
        <p:nvPicPr>
          <p:cNvPr id="16386" name="Picture 2" descr="http://agrega.educacion.es/repositorio/11122009/61/es_2009121112_9094209/contenido/dibujos/actividad5/lecheentetrabric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3517" y="2990549"/>
            <a:ext cx="19050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2909" y="3187329"/>
            <a:ext cx="489654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Título">
            <a:extLst>
              <a:ext uri="{FF2B5EF4-FFF2-40B4-BE49-F238E27FC236}">
                <a16:creationId xmlns:a16="http://schemas.microsoft.com/office/drawing/2014/main" id="{639C27EE-C683-4E12-8DFF-B9921B981F46}"/>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Tree>
    <p:extLst>
      <p:ext uri="{BB962C8B-B14F-4D97-AF65-F5344CB8AC3E}">
        <p14:creationId xmlns:p14="http://schemas.microsoft.com/office/powerpoint/2010/main" val="4250544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423942" y="777349"/>
            <a:ext cx="10193348" cy="2651651"/>
          </a:xfrm>
        </p:spPr>
        <p:txBody>
          <a:bodyPr>
            <a:normAutofit/>
          </a:bodyPr>
          <a:lstStyle/>
          <a:p>
            <a:pPr marL="0" indent="0" algn="ctr">
              <a:buNone/>
            </a:pPr>
            <a:r>
              <a:rPr lang="es-ES" sz="3200" b="1" dirty="0">
                <a:solidFill>
                  <a:srgbClr val="FF0000"/>
                </a:solidFill>
              </a:rPr>
              <a:t>OLIGOSACÁRIDOS</a:t>
            </a:r>
          </a:p>
          <a:p>
            <a:pPr algn="just"/>
            <a:r>
              <a:rPr lang="es-ES" sz="2800" dirty="0"/>
              <a:t>Los </a:t>
            </a:r>
            <a:r>
              <a:rPr lang="es-ES" sz="2800" b="1" dirty="0"/>
              <a:t>oligosacáridos</a:t>
            </a:r>
            <a:r>
              <a:rPr lang="es-ES" sz="2800" dirty="0"/>
              <a:t> son polímeros formados a base de monosacáridos unidos por enlaces </a:t>
            </a:r>
            <a:r>
              <a:rPr lang="es-ES" sz="2800" dirty="0" err="1"/>
              <a:t>glucosídicos</a:t>
            </a:r>
            <a:r>
              <a:rPr lang="es-ES" sz="2800" dirty="0"/>
              <a:t>, con un número de unidades </a:t>
            </a:r>
            <a:r>
              <a:rPr lang="es-ES" sz="2800" dirty="0" err="1"/>
              <a:t>monoméricas</a:t>
            </a:r>
            <a:r>
              <a:rPr lang="es-ES" sz="2800" dirty="0"/>
              <a:t> entre 2 y 10.</a:t>
            </a:r>
            <a:endParaRPr lang="es-MX" sz="2800" dirty="0"/>
          </a:p>
          <a:p>
            <a:endParaRPr lang="es-MX" dirty="0"/>
          </a:p>
        </p:txBody>
      </p:sp>
      <p:sp>
        <p:nvSpPr>
          <p:cNvPr id="4" name="2 Título">
            <a:extLst>
              <a:ext uri="{FF2B5EF4-FFF2-40B4-BE49-F238E27FC236}">
                <a16:creationId xmlns:a16="http://schemas.microsoft.com/office/drawing/2014/main" id="{965F2FE4-EBFE-4409-A55B-1BA7B48A8A30}"/>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pic>
        <p:nvPicPr>
          <p:cNvPr id="8" name="Imagen 7">
            <a:extLst>
              <a:ext uri="{FF2B5EF4-FFF2-40B4-BE49-F238E27FC236}">
                <a16:creationId xmlns:a16="http://schemas.microsoft.com/office/drawing/2014/main" id="{9585FB01-7ACC-4454-A9DF-4E541730F413}"/>
              </a:ext>
            </a:extLst>
          </p:cNvPr>
          <p:cNvPicPr>
            <a:picLocks noChangeAspect="1"/>
          </p:cNvPicPr>
          <p:nvPr/>
        </p:nvPicPr>
        <p:blipFill>
          <a:blip r:embed="rId2"/>
          <a:stretch>
            <a:fillRect/>
          </a:stretch>
        </p:blipFill>
        <p:spPr>
          <a:xfrm>
            <a:off x="1311964" y="3417764"/>
            <a:ext cx="7082597" cy="2335204"/>
          </a:xfrm>
          <a:prstGeom prst="rect">
            <a:avLst/>
          </a:prstGeom>
        </p:spPr>
      </p:pic>
      <p:pic>
        <p:nvPicPr>
          <p:cNvPr id="1026" name="Picture 2" descr="Membrana celular ilustración del vector. Ilustración de vector - 66657789">
            <a:extLst>
              <a:ext uri="{FF2B5EF4-FFF2-40B4-BE49-F238E27FC236}">
                <a16:creationId xmlns:a16="http://schemas.microsoft.com/office/drawing/2014/main" id="{E6247C92-51E8-407D-B822-DDF938A1CA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562" y="3101317"/>
            <a:ext cx="3797438" cy="381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353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s4.mm.bing.net/images/thumbnail.aspx?q=1201724987791&amp;id=3765be8a8b8e6fc4688ea4cbc2a9034c&amp;url=http%3a%2f%2fcdn.patazas.com%2fmx%2fpictures%2fphotos%2f000%2f023%2f946%2fvga_frasco%2520INULINA%252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182" y="3998036"/>
            <a:ext cx="3173035" cy="234888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2289943" y="1032861"/>
            <a:ext cx="9214274" cy="2131095"/>
          </a:xfrm>
          <a:ln w="38100">
            <a:solidFill>
              <a:srgbClr val="002060"/>
            </a:solidFill>
          </a:ln>
        </p:spPr>
        <p:txBody>
          <a:bodyPr>
            <a:normAutofit/>
          </a:bodyPr>
          <a:lstStyle/>
          <a:p>
            <a:pPr algn="just"/>
            <a:r>
              <a:rPr lang="es-ES" dirty="0"/>
              <a:t>Los </a:t>
            </a:r>
            <a:r>
              <a:rPr lang="es-ES" b="1" i="1" dirty="0">
                <a:solidFill>
                  <a:srgbClr val="C00000"/>
                </a:solidFill>
              </a:rPr>
              <a:t>oligosacáridos</a:t>
            </a:r>
            <a:r>
              <a:rPr lang="es-ES" dirty="0"/>
              <a:t> más abundantes en la naturaleza son la </a:t>
            </a:r>
            <a:r>
              <a:rPr lang="es-ES" u="sng" dirty="0"/>
              <a:t>inulina</a:t>
            </a:r>
            <a:r>
              <a:rPr lang="es-ES" dirty="0"/>
              <a:t>, la </a:t>
            </a:r>
            <a:r>
              <a:rPr lang="es-ES" u="sng" dirty="0" err="1">
                <a:hlinkClick r:id="rId3" tooltip="Oligofructosa"/>
              </a:rPr>
              <a:t>oligofructosa</a:t>
            </a:r>
            <a:r>
              <a:rPr lang="es-ES" dirty="0"/>
              <a:t> (</a:t>
            </a:r>
            <a:r>
              <a:rPr lang="es-ES" i="1" dirty="0"/>
              <a:t>fructooligosacárido</a:t>
            </a:r>
            <a:r>
              <a:rPr lang="es-ES" dirty="0"/>
              <a:t>s) y los </a:t>
            </a:r>
            <a:r>
              <a:rPr lang="es-ES" u="sng" dirty="0" err="1">
                <a:hlinkClick r:id="rId4" tooltip="Galactooligosacárido (aún no redactado)"/>
              </a:rPr>
              <a:t>galactooligosacáridos</a:t>
            </a:r>
            <a:r>
              <a:rPr lang="es-ES" dirty="0"/>
              <a:t>.</a:t>
            </a:r>
          </a:p>
          <a:p>
            <a:pPr algn="just"/>
            <a:r>
              <a:rPr lang="es-ES" dirty="0"/>
              <a:t>La </a:t>
            </a:r>
            <a:r>
              <a:rPr lang="es-ES" b="1" i="1" dirty="0">
                <a:solidFill>
                  <a:schemeClr val="accent1">
                    <a:lumMod val="75000"/>
                  </a:schemeClr>
                </a:solidFill>
              </a:rPr>
              <a:t>inulina</a:t>
            </a:r>
            <a:r>
              <a:rPr lang="es-ES" dirty="0"/>
              <a:t> y </a:t>
            </a:r>
            <a:r>
              <a:rPr lang="es-ES" b="1" i="1" dirty="0" err="1">
                <a:solidFill>
                  <a:schemeClr val="accent1">
                    <a:lumMod val="75000"/>
                  </a:schemeClr>
                </a:solidFill>
              </a:rPr>
              <a:t>oligofructosa</a:t>
            </a:r>
            <a:r>
              <a:rPr lang="es-ES" dirty="0"/>
              <a:t> están formados por cadenas de </a:t>
            </a:r>
            <a:r>
              <a:rPr lang="es-ES" u="sng" dirty="0"/>
              <a:t>fructosa</a:t>
            </a:r>
            <a:r>
              <a:rPr lang="es-ES" dirty="0"/>
              <a:t> que pueden terminar en </a:t>
            </a:r>
            <a:r>
              <a:rPr lang="es-ES" u="sng" dirty="0"/>
              <a:t>glucosa</a:t>
            </a:r>
            <a:r>
              <a:rPr lang="es-ES" dirty="0"/>
              <a:t> o fructosa. Están presentes en muchos vegetales: </a:t>
            </a:r>
            <a:r>
              <a:rPr lang="es-ES" u="sng" dirty="0"/>
              <a:t>cebolla</a:t>
            </a:r>
            <a:r>
              <a:rPr lang="es-ES" dirty="0"/>
              <a:t>, </a:t>
            </a:r>
            <a:r>
              <a:rPr lang="es-ES" u="sng" dirty="0"/>
              <a:t>ajo</a:t>
            </a:r>
            <a:r>
              <a:rPr lang="es-ES" dirty="0"/>
              <a:t>, </a:t>
            </a:r>
            <a:r>
              <a:rPr lang="es-ES" u="sng" dirty="0"/>
              <a:t>plátano</a:t>
            </a:r>
            <a:r>
              <a:rPr lang="es-ES" dirty="0"/>
              <a:t>, </a:t>
            </a:r>
            <a:r>
              <a:rPr lang="es-ES" u="sng" dirty="0"/>
              <a:t>alcachofa</a:t>
            </a:r>
            <a:r>
              <a:rPr lang="es-ES" dirty="0"/>
              <a:t>, etc.</a:t>
            </a:r>
            <a:endParaRPr lang="es-MX" b="1" dirty="0"/>
          </a:p>
        </p:txBody>
      </p:sp>
      <p:sp>
        <p:nvSpPr>
          <p:cNvPr id="5" name="2 Título">
            <a:extLst>
              <a:ext uri="{FF2B5EF4-FFF2-40B4-BE49-F238E27FC236}">
                <a16:creationId xmlns:a16="http://schemas.microsoft.com/office/drawing/2014/main" id="{CFC8B63D-47E8-4DF0-9F9E-3EDB5D38689F}"/>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pic>
        <p:nvPicPr>
          <p:cNvPr id="8" name="Imagen 7">
            <a:extLst>
              <a:ext uri="{FF2B5EF4-FFF2-40B4-BE49-F238E27FC236}">
                <a16:creationId xmlns:a16="http://schemas.microsoft.com/office/drawing/2014/main" id="{0F05DBC0-BC43-4AAF-A74F-377552A0FE6A}"/>
              </a:ext>
            </a:extLst>
          </p:cNvPr>
          <p:cNvPicPr>
            <a:picLocks noChangeAspect="1"/>
          </p:cNvPicPr>
          <p:nvPr/>
        </p:nvPicPr>
        <p:blipFill>
          <a:blip r:embed="rId5"/>
          <a:stretch>
            <a:fillRect/>
          </a:stretch>
        </p:blipFill>
        <p:spPr>
          <a:xfrm>
            <a:off x="4071937" y="3998036"/>
            <a:ext cx="4048125" cy="2348879"/>
          </a:xfrm>
          <a:prstGeom prst="rect">
            <a:avLst/>
          </a:prstGeom>
          <a:ln w="38100">
            <a:solidFill>
              <a:srgbClr val="002060"/>
            </a:solidFill>
          </a:ln>
        </p:spPr>
      </p:pic>
      <p:pic>
        <p:nvPicPr>
          <p:cNvPr id="9220" name="Picture 4" descr="Quién dice que el plátano engorda? | El Correo">
            <a:extLst>
              <a:ext uri="{FF2B5EF4-FFF2-40B4-BE49-F238E27FC236}">
                <a16:creationId xmlns:a16="http://schemas.microsoft.com/office/drawing/2014/main" id="{3E22C9CB-6FE6-4A67-A9FF-032CF94017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6667" y="3883695"/>
            <a:ext cx="2724150" cy="1676400"/>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35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332383" y="699051"/>
            <a:ext cx="8435675" cy="2992796"/>
          </a:xfrm>
          <a:ln w="38100">
            <a:solidFill>
              <a:srgbClr val="0070C0"/>
            </a:solidFill>
          </a:ln>
        </p:spPr>
        <p:txBody>
          <a:bodyPr>
            <a:normAutofit lnSpcReduction="10000"/>
          </a:bodyPr>
          <a:lstStyle/>
          <a:p>
            <a:pPr marL="0" indent="0" algn="ctr">
              <a:buNone/>
            </a:pPr>
            <a:r>
              <a:rPr lang="es-ES" sz="3600" b="1" dirty="0">
                <a:solidFill>
                  <a:srgbClr val="FF0000"/>
                </a:solidFill>
              </a:rPr>
              <a:t>POLISACÁRIDOS</a:t>
            </a:r>
            <a:endParaRPr lang="es-MX" sz="3600" b="1" dirty="0">
              <a:solidFill>
                <a:srgbClr val="FF0000"/>
              </a:solidFill>
            </a:endParaRPr>
          </a:p>
          <a:p>
            <a:pPr algn="just"/>
            <a:r>
              <a:rPr lang="es-ES" dirty="0"/>
              <a:t>Son </a:t>
            </a:r>
            <a:r>
              <a:rPr lang="es-ES" u="sng" dirty="0" err="1">
                <a:hlinkClick r:id="rId2" tooltip="Biomolécula"/>
              </a:rPr>
              <a:t>biomoléculas</a:t>
            </a:r>
            <a:r>
              <a:rPr lang="es-ES" dirty="0"/>
              <a:t> formadas por la unión de una gran cantidad de </a:t>
            </a:r>
            <a:r>
              <a:rPr lang="es-ES" u="sng" dirty="0"/>
              <a:t>monosacáridos</a:t>
            </a:r>
            <a:r>
              <a:rPr lang="es-ES" dirty="0"/>
              <a:t>. Cumplen funciones diversas, sobre todo de reservas energéticas y estructurales.</a:t>
            </a:r>
            <a:endParaRPr lang="es-MX" dirty="0"/>
          </a:p>
          <a:p>
            <a:pPr algn="just"/>
            <a:r>
              <a:rPr lang="es-ES" dirty="0"/>
              <a:t>Estos compuestos llegan a tener un </a:t>
            </a:r>
            <a:r>
              <a:rPr lang="es-ES" u="sng" dirty="0"/>
              <a:t>peso molecular</a:t>
            </a:r>
            <a:r>
              <a:rPr lang="es-ES" dirty="0"/>
              <a:t> muy elevado, que depende del número de unidades de monosacáridos que participen en su estructura.</a:t>
            </a:r>
            <a:endParaRPr lang="es-MX" dirty="0"/>
          </a:p>
        </p:txBody>
      </p:sp>
      <p:sp>
        <p:nvSpPr>
          <p:cNvPr id="5" name="2 Título">
            <a:extLst>
              <a:ext uri="{FF2B5EF4-FFF2-40B4-BE49-F238E27FC236}">
                <a16:creationId xmlns:a16="http://schemas.microsoft.com/office/drawing/2014/main" id="{97D6A6E8-DD53-4ACF-980C-069FB0C67F77}"/>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pic>
        <p:nvPicPr>
          <p:cNvPr id="8194" name="Picture 2" descr="Los polisacáridos » EcoEduca">
            <a:extLst>
              <a:ext uri="{FF2B5EF4-FFF2-40B4-BE49-F238E27FC236}">
                <a16:creationId xmlns:a16="http://schemas.microsoft.com/office/drawing/2014/main" id="{FA0A6956-EC16-4FC9-8990-2D93E95FD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557" y="3790950"/>
            <a:ext cx="679132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11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919536" y="332658"/>
            <a:ext cx="9941160" cy="3024336"/>
          </a:xfrm>
          <a:ln w="76200">
            <a:solidFill>
              <a:srgbClr val="0070C0"/>
            </a:solidFill>
          </a:ln>
        </p:spPr>
        <p:txBody>
          <a:bodyPr>
            <a:normAutofit/>
          </a:bodyPr>
          <a:lstStyle/>
          <a:p>
            <a:pPr algn="just"/>
            <a:r>
              <a:rPr lang="es-MX" sz="3200" dirty="0"/>
              <a:t>Los </a:t>
            </a:r>
            <a:r>
              <a:rPr lang="es-MX" sz="3200" b="1" i="1" dirty="0">
                <a:solidFill>
                  <a:schemeClr val="accent1">
                    <a:lumMod val="50000"/>
                  </a:schemeClr>
                </a:solidFill>
              </a:rPr>
              <a:t>CARBOHIDRATOS, LÍPIDOS </a:t>
            </a:r>
            <a:r>
              <a:rPr lang="es-MX" sz="3200" b="1" i="1" dirty="0"/>
              <a:t>y</a:t>
            </a:r>
            <a:r>
              <a:rPr lang="es-MX" sz="3200" b="1" i="1" dirty="0">
                <a:solidFill>
                  <a:schemeClr val="accent1">
                    <a:lumMod val="50000"/>
                  </a:schemeClr>
                </a:solidFill>
              </a:rPr>
              <a:t> PROTEÍNAS</a:t>
            </a:r>
            <a:r>
              <a:rPr lang="es-MX" sz="3200" dirty="0"/>
              <a:t>, no solo constituyen los tres tipos principales de alimentos del ser humano, sino que son, los dos primeros, las principales </a:t>
            </a:r>
            <a:r>
              <a:rPr lang="es-MX" sz="3200" i="1" u="sng" dirty="0">
                <a:solidFill>
                  <a:schemeClr val="accent1">
                    <a:lumMod val="75000"/>
                  </a:schemeClr>
                </a:solidFill>
              </a:rPr>
              <a:t>fuentes de energía química de prácticamente todas las formas de vida</a:t>
            </a:r>
            <a:r>
              <a:rPr lang="es-MX" sz="3200" dirty="0"/>
              <a:t>.</a:t>
            </a:r>
          </a:p>
        </p:txBody>
      </p:sp>
      <p:pic>
        <p:nvPicPr>
          <p:cNvPr id="3074" name="Picture 2" descr="http://1.bp.blogspot.com/_-UD78IO7Ja0/S-lz_KQZzoI/AAAAAAAAABw/naTDh9a8mrY/s1600/piramide_nutrici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934" y="3657903"/>
            <a:ext cx="6840762" cy="3024336"/>
          </a:xfrm>
          <a:custGeom>
            <a:avLst/>
            <a:gdLst>
              <a:gd name="connsiteX0" fmla="*/ 0 w 6840762"/>
              <a:gd name="connsiteY0" fmla="*/ 0 h 3024336"/>
              <a:gd name="connsiteX1" fmla="*/ 638471 w 6840762"/>
              <a:gd name="connsiteY1" fmla="*/ 0 h 3024336"/>
              <a:gd name="connsiteX2" fmla="*/ 1140127 w 6840762"/>
              <a:gd name="connsiteY2" fmla="*/ 0 h 3024336"/>
              <a:gd name="connsiteX3" fmla="*/ 1641783 w 6840762"/>
              <a:gd name="connsiteY3" fmla="*/ 0 h 3024336"/>
              <a:gd name="connsiteX4" fmla="*/ 2075031 w 6840762"/>
              <a:gd name="connsiteY4" fmla="*/ 0 h 3024336"/>
              <a:gd name="connsiteX5" fmla="*/ 2645095 w 6840762"/>
              <a:gd name="connsiteY5" fmla="*/ 0 h 3024336"/>
              <a:gd name="connsiteX6" fmla="*/ 3283566 w 6840762"/>
              <a:gd name="connsiteY6" fmla="*/ 0 h 3024336"/>
              <a:gd name="connsiteX7" fmla="*/ 3922037 w 6840762"/>
              <a:gd name="connsiteY7" fmla="*/ 0 h 3024336"/>
              <a:gd name="connsiteX8" fmla="*/ 4492100 w 6840762"/>
              <a:gd name="connsiteY8" fmla="*/ 0 h 3024336"/>
              <a:gd name="connsiteX9" fmla="*/ 5062164 w 6840762"/>
              <a:gd name="connsiteY9" fmla="*/ 0 h 3024336"/>
              <a:gd name="connsiteX10" fmla="*/ 5769043 w 6840762"/>
              <a:gd name="connsiteY10" fmla="*/ 0 h 3024336"/>
              <a:gd name="connsiteX11" fmla="*/ 6270699 w 6840762"/>
              <a:gd name="connsiteY11" fmla="*/ 0 h 3024336"/>
              <a:gd name="connsiteX12" fmla="*/ 6840762 w 6840762"/>
              <a:gd name="connsiteY12" fmla="*/ 0 h 3024336"/>
              <a:gd name="connsiteX13" fmla="*/ 6840762 w 6840762"/>
              <a:gd name="connsiteY13" fmla="*/ 473813 h 3024336"/>
              <a:gd name="connsiteX14" fmla="*/ 6840762 w 6840762"/>
              <a:gd name="connsiteY14" fmla="*/ 1008112 h 3024336"/>
              <a:gd name="connsiteX15" fmla="*/ 6840762 w 6840762"/>
              <a:gd name="connsiteY15" fmla="*/ 1572655 h 3024336"/>
              <a:gd name="connsiteX16" fmla="*/ 6840762 w 6840762"/>
              <a:gd name="connsiteY16" fmla="*/ 2137197 h 3024336"/>
              <a:gd name="connsiteX17" fmla="*/ 6840762 w 6840762"/>
              <a:gd name="connsiteY17" fmla="*/ 3024336 h 3024336"/>
              <a:gd name="connsiteX18" fmla="*/ 6339106 w 6840762"/>
              <a:gd name="connsiteY18" fmla="*/ 3024336 h 3024336"/>
              <a:gd name="connsiteX19" fmla="*/ 5632227 w 6840762"/>
              <a:gd name="connsiteY19" fmla="*/ 3024336 h 3024336"/>
              <a:gd name="connsiteX20" fmla="*/ 5130572 w 6840762"/>
              <a:gd name="connsiteY20" fmla="*/ 3024336 h 3024336"/>
              <a:gd name="connsiteX21" fmla="*/ 4697323 w 6840762"/>
              <a:gd name="connsiteY21" fmla="*/ 3024336 h 3024336"/>
              <a:gd name="connsiteX22" fmla="*/ 4332483 w 6840762"/>
              <a:gd name="connsiteY22" fmla="*/ 3024336 h 3024336"/>
              <a:gd name="connsiteX23" fmla="*/ 3830827 w 6840762"/>
              <a:gd name="connsiteY23" fmla="*/ 3024336 h 3024336"/>
              <a:gd name="connsiteX24" fmla="*/ 3123948 w 6840762"/>
              <a:gd name="connsiteY24" fmla="*/ 3024336 h 3024336"/>
              <a:gd name="connsiteX25" fmla="*/ 2690700 w 6840762"/>
              <a:gd name="connsiteY25" fmla="*/ 3024336 h 3024336"/>
              <a:gd name="connsiteX26" fmla="*/ 1983821 w 6840762"/>
              <a:gd name="connsiteY26" fmla="*/ 3024336 h 3024336"/>
              <a:gd name="connsiteX27" fmla="*/ 1413757 w 6840762"/>
              <a:gd name="connsiteY27" fmla="*/ 3024336 h 3024336"/>
              <a:gd name="connsiteX28" fmla="*/ 843694 w 6840762"/>
              <a:gd name="connsiteY28" fmla="*/ 3024336 h 3024336"/>
              <a:gd name="connsiteX29" fmla="*/ 0 w 6840762"/>
              <a:gd name="connsiteY29" fmla="*/ 3024336 h 3024336"/>
              <a:gd name="connsiteX30" fmla="*/ 0 w 6840762"/>
              <a:gd name="connsiteY30" fmla="*/ 2550523 h 3024336"/>
              <a:gd name="connsiteX31" fmla="*/ 0 w 6840762"/>
              <a:gd name="connsiteY31" fmla="*/ 2016224 h 3024336"/>
              <a:gd name="connsiteX32" fmla="*/ 0 w 6840762"/>
              <a:gd name="connsiteY32" fmla="*/ 1602898 h 3024336"/>
              <a:gd name="connsiteX33" fmla="*/ 0 w 6840762"/>
              <a:gd name="connsiteY33" fmla="*/ 1159329 h 3024336"/>
              <a:gd name="connsiteX34" fmla="*/ 0 w 6840762"/>
              <a:gd name="connsiteY34" fmla="*/ 625029 h 3024336"/>
              <a:gd name="connsiteX35" fmla="*/ 0 w 6840762"/>
              <a:gd name="connsiteY35"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40762" h="3024336" extrusionOk="0">
                <a:moveTo>
                  <a:pt x="0" y="0"/>
                </a:moveTo>
                <a:cubicBezTo>
                  <a:pt x="130330" y="-57154"/>
                  <a:pt x="378495" y="44951"/>
                  <a:pt x="638471" y="0"/>
                </a:cubicBezTo>
                <a:cubicBezTo>
                  <a:pt x="898447" y="-44951"/>
                  <a:pt x="950354" y="13359"/>
                  <a:pt x="1140127" y="0"/>
                </a:cubicBezTo>
                <a:cubicBezTo>
                  <a:pt x="1329900" y="-13359"/>
                  <a:pt x="1449956" y="47308"/>
                  <a:pt x="1641783" y="0"/>
                </a:cubicBezTo>
                <a:cubicBezTo>
                  <a:pt x="1833610" y="-47308"/>
                  <a:pt x="1894233" y="1024"/>
                  <a:pt x="2075031" y="0"/>
                </a:cubicBezTo>
                <a:cubicBezTo>
                  <a:pt x="2255829" y="-1024"/>
                  <a:pt x="2417903" y="2095"/>
                  <a:pt x="2645095" y="0"/>
                </a:cubicBezTo>
                <a:cubicBezTo>
                  <a:pt x="2872287" y="-2095"/>
                  <a:pt x="3113765" y="26185"/>
                  <a:pt x="3283566" y="0"/>
                </a:cubicBezTo>
                <a:cubicBezTo>
                  <a:pt x="3453367" y="-26185"/>
                  <a:pt x="3730837" y="5758"/>
                  <a:pt x="3922037" y="0"/>
                </a:cubicBezTo>
                <a:cubicBezTo>
                  <a:pt x="4113237" y="-5758"/>
                  <a:pt x="4374293" y="52814"/>
                  <a:pt x="4492100" y="0"/>
                </a:cubicBezTo>
                <a:cubicBezTo>
                  <a:pt x="4609907" y="-52814"/>
                  <a:pt x="4779285" y="30378"/>
                  <a:pt x="5062164" y="0"/>
                </a:cubicBezTo>
                <a:cubicBezTo>
                  <a:pt x="5345043" y="-30378"/>
                  <a:pt x="5552511" y="43284"/>
                  <a:pt x="5769043" y="0"/>
                </a:cubicBezTo>
                <a:cubicBezTo>
                  <a:pt x="5985575" y="-43284"/>
                  <a:pt x="6122900" y="41652"/>
                  <a:pt x="6270699" y="0"/>
                </a:cubicBezTo>
                <a:cubicBezTo>
                  <a:pt x="6418498" y="-41652"/>
                  <a:pt x="6593234" y="5559"/>
                  <a:pt x="6840762" y="0"/>
                </a:cubicBezTo>
                <a:cubicBezTo>
                  <a:pt x="6842636" y="113995"/>
                  <a:pt x="6840371" y="377727"/>
                  <a:pt x="6840762" y="473813"/>
                </a:cubicBezTo>
                <a:cubicBezTo>
                  <a:pt x="6841153" y="569899"/>
                  <a:pt x="6778125" y="876056"/>
                  <a:pt x="6840762" y="1008112"/>
                </a:cubicBezTo>
                <a:cubicBezTo>
                  <a:pt x="6903399" y="1140168"/>
                  <a:pt x="6807638" y="1421322"/>
                  <a:pt x="6840762" y="1572655"/>
                </a:cubicBezTo>
                <a:cubicBezTo>
                  <a:pt x="6873886" y="1723988"/>
                  <a:pt x="6792138" y="1891364"/>
                  <a:pt x="6840762" y="2137197"/>
                </a:cubicBezTo>
                <a:cubicBezTo>
                  <a:pt x="6889386" y="2383030"/>
                  <a:pt x="6838635" y="2598756"/>
                  <a:pt x="6840762" y="3024336"/>
                </a:cubicBezTo>
                <a:cubicBezTo>
                  <a:pt x="6710094" y="3061918"/>
                  <a:pt x="6587472" y="3015701"/>
                  <a:pt x="6339106" y="3024336"/>
                </a:cubicBezTo>
                <a:cubicBezTo>
                  <a:pt x="6090740" y="3032971"/>
                  <a:pt x="5937741" y="2977568"/>
                  <a:pt x="5632227" y="3024336"/>
                </a:cubicBezTo>
                <a:cubicBezTo>
                  <a:pt x="5326713" y="3071104"/>
                  <a:pt x="5252970" y="3009538"/>
                  <a:pt x="5130572" y="3024336"/>
                </a:cubicBezTo>
                <a:cubicBezTo>
                  <a:pt x="5008174" y="3039134"/>
                  <a:pt x="4815122" y="2999632"/>
                  <a:pt x="4697323" y="3024336"/>
                </a:cubicBezTo>
                <a:cubicBezTo>
                  <a:pt x="4579524" y="3049040"/>
                  <a:pt x="4411245" y="3023254"/>
                  <a:pt x="4332483" y="3024336"/>
                </a:cubicBezTo>
                <a:cubicBezTo>
                  <a:pt x="4253721" y="3025418"/>
                  <a:pt x="3951510" y="2998439"/>
                  <a:pt x="3830827" y="3024336"/>
                </a:cubicBezTo>
                <a:cubicBezTo>
                  <a:pt x="3710144" y="3050233"/>
                  <a:pt x="3301249" y="3007185"/>
                  <a:pt x="3123948" y="3024336"/>
                </a:cubicBezTo>
                <a:cubicBezTo>
                  <a:pt x="2946647" y="3041487"/>
                  <a:pt x="2822971" y="2994443"/>
                  <a:pt x="2690700" y="3024336"/>
                </a:cubicBezTo>
                <a:cubicBezTo>
                  <a:pt x="2558429" y="3054229"/>
                  <a:pt x="2174805" y="2965591"/>
                  <a:pt x="1983821" y="3024336"/>
                </a:cubicBezTo>
                <a:cubicBezTo>
                  <a:pt x="1792837" y="3083081"/>
                  <a:pt x="1632502" y="3004407"/>
                  <a:pt x="1413757" y="3024336"/>
                </a:cubicBezTo>
                <a:cubicBezTo>
                  <a:pt x="1195012" y="3044265"/>
                  <a:pt x="1025175" y="3004120"/>
                  <a:pt x="843694" y="3024336"/>
                </a:cubicBezTo>
                <a:cubicBezTo>
                  <a:pt x="662213" y="3044552"/>
                  <a:pt x="334307" y="2991584"/>
                  <a:pt x="0" y="3024336"/>
                </a:cubicBezTo>
                <a:cubicBezTo>
                  <a:pt x="-33982" y="2883029"/>
                  <a:pt x="47069" y="2681805"/>
                  <a:pt x="0" y="2550523"/>
                </a:cubicBezTo>
                <a:cubicBezTo>
                  <a:pt x="-47069" y="2419241"/>
                  <a:pt x="2443" y="2195613"/>
                  <a:pt x="0" y="2016224"/>
                </a:cubicBezTo>
                <a:cubicBezTo>
                  <a:pt x="-2443" y="1836835"/>
                  <a:pt x="25500" y="1720810"/>
                  <a:pt x="0" y="1602898"/>
                </a:cubicBezTo>
                <a:cubicBezTo>
                  <a:pt x="-25500" y="1484986"/>
                  <a:pt x="1208" y="1318208"/>
                  <a:pt x="0" y="1159329"/>
                </a:cubicBezTo>
                <a:cubicBezTo>
                  <a:pt x="-1208" y="1000450"/>
                  <a:pt x="24707" y="848034"/>
                  <a:pt x="0" y="625029"/>
                </a:cubicBezTo>
                <a:cubicBezTo>
                  <a:pt x="-24707" y="402024"/>
                  <a:pt x="19291" y="136747"/>
                  <a:pt x="0" y="0"/>
                </a:cubicBezTo>
                <a:close/>
              </a:path>
            </a:pathLst>
          </a:custGeom>
          <a:noFill/>
          <a:ln w="57150">
            <a:solidFill>
              <a:schemeClr val="bg2">
                <a:lumMod val="50000"/>
              </a:schemeClr>
            </a:solidFill>
            <a:extLst>
              <a:ext uri="{C807C97D-BFC1-408E-A445-0C87EB9F89A2}">
                <ask:lineSketchStyleProps xmlns:ask="http://schemas.microsoft.com/office/drawing/2018/sketchyshapes" sd="2037633631">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176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a:extLst>
              <a:ext uri="{FF2B5EF4-FFF2-40B4-BE49-F238E27FC236}">
                <a16:creationId xmlns:a16="http://schemas.microsoft.com/office/drawing/2014/main" id="{5F2AE8C1-896E-4FCA-A6B3-1DE639AA5367}"/>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pic>
        <p:nvPicPr>
          <p:cNvPr id="10" name="Imagen 9">
            <a:extLst>
              <a:ext uri="{FF2B5EF4-FFF2-40B4-BE49-F238E27FC236}">
                <a16:creationId xmlns:a16="http://schemas.microsoft.com/office/drawing/2014/main" id="{B3F93CBF-66A3-4E28-9072-9B7D78681F8C}"/>
              </a:ext>
            </a:extLst>
          </p:cNvPr>
          <p:cNvPicPr>
            <a:picLocks noChangeAspect="1"/>
          </p:cNvPicPr>
          <p:nvPr/>
        </p:nvPicPr>
        <p:blipFill>
          <a:blip r:embed="rId2"/>
          <a:stretch>
            <a:fillRect/>
          </a:stretch>
        </p:blipFill>
        <p:spPr>
          <a:xfrm>
            <a:off x="1563090" y="980660"/>
            <a:ext cx="6790414" cy="4251094"/>
          </a:xfrm>
          <a:custGeom>
            <a:avLst/>
            <a:gdLst>
              <a:gd name="connsiteX0" fmla="*/ 0 w 6790414"/>
              <a:gd name="connsiteY0" fmla="*/ 0 h 4251094"/>
              <a:gd name="connsiteX1" fmla="*/ 611137 w 6790414"/>
              <a:gd name="connsiteY1" fmla="*/ 0 h 4251094"/>
              <a:gd name="connsiteX2" fmla="*/ 1222275 w 6790414"/>
              <a:gd name="connsiteY2" fmla="*/ 0 h 4251094"/>
              <a:gd name="connsiteX3" fmla="*/ 1901316 w 6790414"/>
              <a:gd name="connsiteY3" fmla="*/ 0 h 4251094"/>
              <a:gd name="connsiteX4" fmla="*/ 2580357 w 6790414"/>
              <a:gd name="connsiteY4" fmla="*/ 0 h 4251094"/>
              <a:gd name="connsiteX5" fmla="*/ 3055686 w 6790414"/>
              <a:gd name="connsiteY5" fmla="*/ 0 h 4251094"/>
              <a:gd name="connsiteX6" fmla="*/ 3802632 w 6790414"/>
              <a:gd name="connsiteY6" fmla="*/ 0 h 4251094"/>
              <a:gd name="connsiteX7" fmla="*/ 4617482 w 6790414"/>
              <a:gd name="connsiteY7" fmla="*/ 0 h 4251094"/>
              <a:gd name="connsiteX8" fmla="*/ 5228619 w 6790414"/>
              <a:gd name="connsiteY8" fmla="*/ 0 h 4251094"/>
              <a:gd name="connsiteX9" fmla="*/ 5771852 w 6790414"/>
              <a:gd name="connsiteY9" fmla="*/ 0 h 4251094"/>
              <a:gd name="connsiteX10" fmla="*/ 6790414 w 6790414"/>
              <a:gd name="connsiteY10" fmla="*/ 0 h 4251094"/>
              <a:gd name="connsiteX11" fmla="*/ 6790414 w 6790414"/>
              <a:gd name="connsiteY11" fmla="*/ 522277 h 4251094"/>
              <a:gd name="connsiteX12" fmla="*/ 6790414 w 6790414"/>
              <a:gd name="connsiteY12" fmla="*/ 1044555 h 4251094"/>
              <a:gd name="connsiteX13" fmla="*/ 6790414 w 6790414"/>
              <a:gd name="connsiteY13" fmla="*/ 1524321 h 4251094"/>
              <a:gd name="connsiteX14" fmla="*/ 6790414 w 6790414"/>
              <a:gd name="connsiteY14" fmla="*/ 2216642 h 4251094"/>
              <a:gd name="connsiteX15" fmla="*/ 6790414 w 6790414"/>
              <a:gd name="connsiteY15" fmla="*/ 2738919 h 4251094"/>
              <a:gd name="connsiteX16" fmla="*/ 6790414 w 6790414"/>
              <a:gd name="connsiteY16" fmla="*/ 3303707 h 4251094"/>
              <a:gd name="connsiteX17" fmla="*/ 6790414 w 6790414"/>
              <a:gd name="connsiteY17" fmla="*/ 4251094 h 4251094"/>
              <a:gd name="connsiteX18" fmla="*/ 6315085 w 6790414"/>
              <a:gd name="connsiteY18" fmla="*/ 4251094 h 4251094"/>
              <a:gd name="connsiteX19" fmla="*/ 5771852 w 6790414"/>
              <a:gd name="connsiteY19" fmla="*/ 4251094 h 4251094"/>
              <a:gd name="connsiteX20" fmla="*/ 5296523 w 6790414"/>
              <a:gd name="connsiteY20" fmla="*/ 4251094 h 4251094"/>
              <a:gd name="connsiteX21" fmla="*/ 4549577 w 6790414"/>
              <a:gd name="connsiteY21" fmla="*/ 4251094 h 4251094"/>
              <a:gd name="connsiteX22" fmla="*/ 3802632 w 6790414"/>
              <a:gd name="connsiteY22" fmla="*/ 4251094 h 4251094"/>
              <a:gd name="connsiteX23" fmla="*/ 2987782 w 6790414"/>
              <a:gd name="connsiteY23" fmla="*/ 4251094 h 4251094"/>
              <a:gd name="connsiteX24" fmla="*/ 2172932 w 6790414"/>
              <a:gd name="connsiteY24" fmla="*/ 4251094 h 4251094"/>
              <a:gd name="connsiteX25" fmla="*/ 1697604 w 6790414"/>
              <a:gd name="connsiteY25" fmla="*/ 4251094 h 4251094"/>
              <a:gd name="connsiteX26" fmla="*/ 1222275 w 6790414"/>
              <a:gd name="connsiteY26" fmla="*/ 4251094 h 4251094"/>
              <a:gd name="connsiteX27" fmla="*/ 0 w 6790414"/>
              <a:gd name="connsiteY27" fmla="*/ 4251094 h 4251094"/>
              <a:gd name="connsiteX28" fmla="*/ 0 w 6790414"/>
              <a:gd name="connsiteY28" fmla="*/ 3558773 h 4251094"/>
              <a:gd name="connsiteX29" fmla="*/ 0 w 6790414"/>
              <a:gd name="connsiteY29" fmla="*/ 2951474 h 4251094"/>
              <a:gd name="connsiteX30" fmla="*/ 0 w 6790414"/>
              <a:gd name="connsiteY30" fmla="*/ 2429197 h 4251094"/>
              <a:gd name="connsiteX31" fmla="*/ 0 w 6790414"/>
              <a:gd name="connsiteY31" fmla="*/ 1779386 h 4251094"/>
              <a:gd name="connsiteX32" fmla="*/ 0 w 6790414"/>
              <a:gd name="connsiteY32" fmla="*/ 1299620 h 4251094"/>
              <a:gd name="connsiteX33" fmla="*/ 0 w 6790414"/>
              <a:gd name="connsiteY33" fmla="*/ 692321 h 4251094"/>
              <a:gd name="connsiteX34" fmla="*/ 0 w 6790414"/>
              <a:gd name="connsiteY34" fmla="*/ 0 h 42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790414" h="4251094" fill="none" extrusionOk="0">
                <a:moveTo>
                  <a:pt x="0" y="0"/>
                </a:moveTo>
                <a:cubicBezTo>
                  <a:pt x="300501" y="-15977"/>
                  <a:pt x="384706" y="-14084"/>
                  <a:pt x="611137" y="0"/>
                </a:cubicBezTo>
                <a:cubicBezTo>
                  <a:pt x="837568" y="14084"/>
                  <a:pt x="1023301" y="9715"/>
                  <a:pt x="1222275" y="0"/>
                </a:cubicBezTo>
                <a:cubicBezTo>
                  <a:pt x="1421249" y="-9715"/>
                  <a:pt x="1628365" y="22047"/>
                  <a:pt x="1901316" y="0"/>
                </a:cubicBezTo>
                <a:cubicBezTo>
                  <a:pt x="2174267" y="-22047"/>
                  <a:pt x="2348585" y="-28907"/>
                  <a:pt x="2580357" y="0"/>
                </a:cubicBezTo>
                <a:cubicBezTo>
                  <a:pt x="2812129" y="28907"/>
                  <a:pt x="2947394" y="-21106"/>
                  <a:pt x="3055686" y="0"/>
                </a:cubicBezTo>
                <a:cubicBezTo>
                  <a:pt x="3163978" y="21106"/>
                  <a:pt x="3507819" y="28536"/>
                  <a:pt x="3802632" y="0"/>
                </a:cubicBezTo>
                <a:cubicBezTo>
                  <a:pt x="4097445" y="-28536"/>
                  <a:pt x="4377391" y="-13901"/>
                  <a:pt x="4617482" y="0"/>
                </a:cubicBezTo>
                <a:cubicBezTo>
                  <a:pt x="4857573" y="13901"/>
                  <a:pt x="5023954" y="15960"/>
                  <a:pt x="5228619" y="0"/>
                </a:cubicBezTo>
                <a:cubicBezTo>
                  <a:pt x="5433284" y="-15960"/>
                  <a:pt x="5618857" y="-13505"/>
                  <a:pt x="5771852" y="0"/>
                </a:cubicBezTo>
                <a:cubicBezTo>
                  <a:pt x="5924847" y="13505"/>
                  <a:pt x="6498223" y="41764"/>
                  <a:pt x="6790414" y="0"/>
                </a:cubicBezTo>
                <a:cubicBezTo>
                  <a:pt x="6777753" y="199784"/>
                  <a:pt x="6790572" y="295548"/>
                  <a:pt x="6790414" y="522277"/>
                </a:cubicBezTo>
                <a:cubicBezTo>
                  <a:pt x="6790256" y="749006"/>
                  <a:pt x="6794992" y="923032"/>
                  <a:pt x="6790414" y="1044555"/>
                </a:cubicBezTo>
                <a:cubicBezTo>
                  <a:pt x="6785836" y="1166078"/>
                  <a:pt x="6801594" y="1416309"/>
                  <a:pt x="6790414" y="1524321"/>
                </a:cubicBezTo>
                <a:cubicBezTo>
                  <a:pt x="6779234" y="1632333"/>
                  <a:pt x="6782554" y="2008754"/>
                  <a:pt x="6790414" y="2216642"/>
                </a:cubicBezTo>
                <a:cubicBezTo>
                  <a:pt x="6798274" y="2424530"/>
                  <a:pt x="6796712" y="2555551"/>
                  <a:pt x="6790414" y="2738919"/>
                </a:cubicBezTo>
                <a:cubicBezTo>
                  <a:pt x="6784116" y="2922287"/>
                  <a:pt x="6786060" y="3146821"/>
                  <a:pt x="6790414" y="3303707"/>
                </a:cubicBezTo>
                <a:cubicBezTo>
                  <a:pt x="6794768" y="3460593"/>
                  <a:pt x="6837017" y="4041799"/>
                  <a:pt x="6790414" y="4251094"/>
                </a:cubicBezTo>
                <a:cubicBezTo>
                  <a:pt x="6555480" y="4273257"/>
                  <a:pt x="6525780" y="4266806"/>
                  <a:pt x="6315085" y="4251094"/>
                </a:cubicBezTo>
                <a:cubicBezTo>
                  <a:pt x="6104390" y="4235382"/>
                  <a:pt x="5924286" y="4235471"/>
                  <a:pt x="5771852" y="4251094"/>
                </a:cubicBezTo>
                <a:cubicBezTo>
                  <a:pt x="5619418" y="4266717"/>
                  <a:pt x="5455189" y="4272801"/>
                  <a:pt x="5296523" y="4251094"/>
                </a:cubicBezTo>
                <a:cubicBezTo>
                  <a:pt x="5137857" y="4229387"/>
                  <a:pt x="4767234" y="4221981"/>
                  <a:pt x="4549577" y="4251094"/>
                </a:cubicBezTo>
                <a:cubicBezTo>
                  <a:pt x="4331920" y="4280207"/>
                  <a:pt x="4065528" y="4272624"/>
                  <a:pt x="3802632" y="4251094"/>
                </a:cubicBezTo>
                <a:cubicBezTo>
                  <a:pt x="3539736" y="4229564"/>
                  <a:pt x="3315656" y="4283353"/>
                  <a:pt x="2987782" y="4251094"/>
                </a:cubicBezTo>
                <a:cubicBezTo>
                  <a:pt x="2659908" y="4218836"/>
                  <a:pt x="2464582" y="4271251"/>
                  <a:pt x="2172932" y="4251094"/>
                </a:cubicBezTo>
                <a:cubicBezTo>
                  <a:pt x="1881282" y="4230938"/>
                  <a:pt x="1902719" y="4263639"/>
                  <a:pt x="1697604" y="4251094"/>
                </a:cubicBezTo>
                <a:cubicBezTo>
                  <a:pt x="1492489" y="4238549"/>
                  <a:pt x="1455723" y="4234103"/>
                  <a:pt x="1222275" y="4251094"/>
                </a:cubicBezTo>
                <a:cubicBezTo>
                  <a:pt x="988827" y="4268085"/>
                  <a:pt x="519736" y="4229652"/>
                  <a:pt x="0" y="4251094"/>
                </a:cubicBezTo>
                <a:cubicBezTo>
                  <a:pt x="26007" y="4061738"/>
                  <a:pt x="9647" y="3739324"/>
                  <a:pt x="0" y="3558773"/>
                </a:cubicBezTo>
                <a:cubicBezTo>
                  <a:pt x="-9647" y="3378222"/>
                  <a:pt x="20337" y="3092956"/>
                  <a:pt x="0" y="2951474"/>
                </a:cubicBezTo>
                <a:cubicBezTo>
                  <a:pt x="-20337" y="2809992"/>
                  <a:pt x="-3603" y="2593617"/>
                  <a:pt x="0" y="2429197"/>
                </a:cubicBezTo>
                <a:cubicBezTo>
                  <a:pt x="3603" y="2264777"/>
                  <a:pt x="-8355" y="2035807"/>
                  <a:pt x="0" y="1779386"/>
                </a:cubicBezTo>
                <a:cubicBezTo>
                  <a:pt x="8355" y="1522965"/>
                  <a:pt x="-12205" y="1405399"/>
                  <a:pt x="0" y="1299620"/>
                </a:cubicBezTo>
                <a:cubicBezTo>
                  <a:pt x="12205" y="1193841"/>
                  <a:pt x="-6790" y="856416"/>
                  <a:pt x="0" y="692321"/>
                </a:cubicBezTo>
                <a:cubicBezTo>
                  <a:pt x="6790" y="528226"/>
                  <a:pt x="-24149" y="316959"/>
                  <a:pt x="0" y="0"/>
                </a:cubicBezTo>
                <a:close/>
              </a:path>
              <a:path w="6790414" h="4251094" stroke="0" extrusionOk="0">
                <a:moveTo>
                  <a:pt x="0" y="0"/>
                </a:moveTo>
                <a:cubicBezTo>
                  <a:pt x="218435" y="14736"/>
                  <a:pt x="453215" y="-27641"/>
                  <a:pt x="814850" y="0"/>
                </a:cubicBezTo>
                <a:cubicBezTo>
                  <a:pt x="1176485" y="27641"/>
                  <a:pt x="1366968" y="7512"/>
                  <a:pt x="1629699" y="0"/>
                </a:cubicBezTo>
                <a:cubicBezTo>
                  <a:pt x="1892430" y="-7512"/>
                  <a:pt x="2097331" y="20943"/>
                  <a:pt x="2240837" y="0"/>
                </a:cubicBezTo>
                <a:cubicBezTo>
                  <a:pt x="2384343" y="-20943"/>
                  <a:pt x="2731411" y="-26013"/>
                  <a:pt x="2919878" y="0"/>
                </a:cubicBezTo>
                <a:cubicBezTo>
                  <a:pt x="3108345" y="26013"/>
                  <a:pt x="3384396" y="18173"/>
                  <a:pt x="3598919" y="0"/>
                </a:cubicBezTo>
                <a:cubicBezTo>
                  <a:pt x="3813442" y="-18173"/>
                  <a:pt x="3905163" y="-8982"/>
                  <a:pt x="4142153" y="0"/>
                </a:cubicBezTo>
                <a:cubicBezTo>
                  <a:pt x="4379143" y="8982"/>
                  <a:pt x="4532580" y="17946"/>
                  <a:pt x="4889098" y="0"/>
                </a:cubicBezTo>
                <a:cubicBezTo>
                  <a:pt x="5245616" y="-17946"/>
                  <a:pt x="5347703" y="-26303"/>
                  <a:pt x="5568139" y="0"/>
                </a:cubicBezTo>
                <a:cubicBezTo>
                  <a:pt x="5788575" y="26303"/>
                  <a:pt x="5871755" y="5409"/>
                  <a:pt x="6043468" y="0"/>
                </a:cubicBezTo>
                <a:cubicBezTo>
                  <a:pt x="6215181" y="-5409"/>
                  <a:pt x="6585963" y="16114"/>
                  <a:pt x="6790414" y="0"/>
                </a:cubicBezTo>
                <a:cubicBezTo>
                  <a:pt x="6796801" y="116058"/>
                  <a:pt x="6799066" y="286818"/>
                  <a:pt x="6790414" y="479766"/>
                </a:cubicBezTo>
                <a:cubicBezTo>
                  <a:pt x="6781762" y="672714"/>
                  <a:pt x="6783035" y="839146"/>
                  <a:pt x="6790414" y="1172087"/>
                </a:cubicBezTo>
                <a:cubicBezTo>
                  <a:pt x="6797793" y="1505028"/>
                  <a:pt x="6796902" y="1425595"/>
                  <a:pt x="6790414" y="1651854"/>
                </a:cubicBezTo>
                <a:cubicBezTo>
                  <a:pt x="6783926" y="1878113"/>
                  <a:pt x="6820496" y="1995739"/>
                  <a:pt x="6790414" y="2301664"/>
                </a:cubicBezTo>
                <a:cubicBezTo>
                  <a:pt x="6760333" y="2607589"/>
                  <a:pt x="6808316" y="2579329"/>
                  <a:pt x="6790414" y="2781430"/>
                </a:cubicBezTo>
                <a:cubicBezTo>
                  <a:pt x="6772512" y="2983531"/>
                  <a:pt x="6807892" y="3176402"/>
                  <a:pt x="6790414" y="3388729"/>
                </a:cubicBezTo>
                <a:cubicBezTo>
                  <a:pt x="6772936" y="3601056"/>
                  <a:pt x="6827971" y="3840756"/>
                  <a:pt x="6790414" y="4251094"/>
                </a:cubicBezTo>
                <a:cubicBezTo>
                  <a:pt x="6607772" y="4236355"/>
                  <a:pt x="6481001" y="4225225"/>
                  <a:pt x="6179277" y="4251094"/>
                </a:cubicBezTo>
                <a:cubicBezTo>
                  <a:pt x="5877553" y="4276963"/>
                  <a:pt x="5800420" y="4254564"/>
                  <a:pt x="5703948" y="4251094"/>
                </a:cubicBezTo>
                <a:cubicBezTo>
                  <a:pt x="5607476" y="4247624"/>
                  <a:pt x="5271391" y="4233329"/>
                  <a:pt x="4957002" y="4251094"/>
                </a:cubicBezTo>
                <a:cubicBezTo>
                  <a:pt x="4642613" y="4268859"/>
                  <a:pt x="4691187" y="4268031"/>
                  <a:pt x="4481673" y="4251094"/>
                </a:cubicBezTo>
                <a:cubicBezTo>
                  <a:pt x="4272159" y="4234157"/>
                  <a:pt x="4118846" y="4276609"/>
                  <a:pt x="3938440" y="4251094"/>
                </a:cubicBezTo>
                <a:cubicBezTo>
                  <a:pt x="3758034" y="4225579"/>
                  <a:pt x="3539941" y="4245179"/>
                  <a:pt x="3191495" y="4251094"/>
                </a:cubicBezTo>
                <a:cubicBezTo>
                  <a:pt x="2843050" y="4257009"/>
                  <a:pt x="2820822" y="4243574"/>
                  <a:pt x="2580357" y="4251094"/>
                </a:cubicBezTo>
                <a:cubicBezTo>
                  <a:pt x="2339892" y="4258614"/>
                  <a:pt x="2230779" y="4255992"/>
                  <a:pt x="2037124" y="4251094"/>
                </a:cubicBezTo>
                <a:cubicBezTo>
                  <a:pt x="1843469" y="4246196"/>
                  <a:pt x="1577974" y="4216623"/>
                  <a:pt x="1290179" y="4251094"/>
                </a:cubicBezTo>
                <a:cubicBezTo>
                  <a:pt x="1002384" y="4285565"/>
                  <a:pt x="363418" y="4202230"/>
                  <a:pt x="0" y="4251094"/>
                </a:cubicBezTo>
                <a:cubicBezTo>
                  <a:pt x="20953" y="4020971"/>
                  <a:pt x="21710" y="3883913"/>
                  <a:pt x="0" y="3686306"/>
                </a:cubicBezTo>
                <a:cubicBezTo>
                  <a:pt x="-21710" y="3488699"/>
                  <a:pt x="-2994" y="3291084"/>
                  <a:pt x="0" y="3164029"/>
                </a:cubicBezTo>
                <a:cubicBezTo>
                  <a:pt x="2994" y="3036974"/>
                  <a:pt x="-20030" y="2833198"/>
                  <a:pt x="0" y="2684262"/>
                </a:cubicBezTo>
                <a:cubicBezTo>
                  <a:pt x="20030" y="2535326"/>
                  <a:pt x="13909" y="2249178"/>
                  <a:pt x="0" y="1991941"/>
                </a:cubicBezTo>
                <a:cubicBezTo>
                  <a:pt x="-13909" y="1734704"/>
                  <a:pt x="-7428" y="1581597"/>
                  <a:pt x="0" y="1299620"/>
                </a:cubicBezTo>
                <a:cubicBezTo>
                  <a:pt x="7428" y="1017643"/>
                  <a:pt x="-10292" y="822022"/>
                  <a:pt x="0" y="649810"/>
                </a:cubicBezTo>
                <a:cubicBezTo>
                  <a:pt x="10292" y="477598"/>
                  <a:pt x="-1158" y="137931"/>
                  <a:pt x="0" y="0"/>
                </a:cubicBezTo>
                <a:close/>
              </a:path>
            </a:pathLst>
          </a:custGeom>
          <a:ln w="57150">
            <a:solidFill>
              <a:srgbClr val="0070C0"/>
            </a:solidFill>
            <a:extLst>
              <a:ext uri="{C807C97D-BFC1-408E-A445-0C87EB9F89A2}">
                <ask:lineSketchStyleProps xmlns:ask="http://schemas.microsoft.com/office/drawing/2018/sketchyshapes" sd="1665338605">
                  <a:prstGeom prst="rect">
                    <a:avLst/>
                  </a:prstGeom>
                  <ask:type>
                    <ask:lineSketchFreehand/>
                  </ask:type>
                </ask:lineSketchStyleProps>
              </a:ext>
            </a:extLst>
          </a:ln>
        </p:spPr>
      </p:pic>
      <p:pic>
        <p:nvPicPr>
          <p:cNvPr id="7172" name="Picture 4" descr="Almidones: Almidones">
            <a:extLst>
              <a:ext uri="{FF2B5EF4-FFF2-40B4-BE49-F238E27FC236}">
                <a16:creationId xmlns:a16="http://schemas.microsoft.com/office/drawing/2014/main" id="{C0B61336-6C62-4674-A256-554FCA866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064" y="2147887"/>
            <a:ext cx="3333750" cy="2562225"/>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38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981200" y="116632"/>
            <a:ext cx="8229600" cy="1252728"/>
          </a:xfrm>
        </p:spPr>
        <p:txBody>
          <a:bodyPr>
            <a:normAutofit fontScale="90000"/>
          </a:bodyPr>
          <a:lstStyle/>
          <a:p>
            <a:r>
              <a:rPr lang="es-MX" b="1" dirty="0">
                <a:solidFill>
                  <a:schemeClr val="tx2"/>
                </a:solidFill>
              </a:rPr>
              <a:t>ALIMENTOS RICOS EN CARBOHIDRATOS</a:t>
            </a:r>
          </a:p>
        </p:txBody>
      </p:sp>
      <p:pic>
        <p:nvPicPr>
          <p:cNvPr id="5"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1" y="1268760"/>
            <a:ext cx="7848873" cy="5589240"/>
          </a:xfrm>
          <a:prstGeom prst="rect">
            <a:avLst/>
          </a:prstGeom>
        </p:spPr>
      </p:pic>
      <p:sp>
        <p:nvSpPr>
          <p:cNvPr id="4" name="2 Título">
            <a:extLst>
              <a:ext uri="{FF2B5EF4-FFF2-40B4-BE49-F238E27FC236}">
                <a16:creationId xmlns:a16="http://schemas.microsoft.com/office/drawing/2014/main" id="{0DB8EC74-17FD-41E0-B8F8-B7919CE7CF7B}"/>
              </a:ext>
            </a:extLst>
          </p:cNvPr>
          <p:cNvSpPr txBox="1">
            <a:spLocks/>
          </p:cNvSpPr>
          <p:nvPr/>
        </p:nvSpPr>
        <p:spPr>
          <a:xfrm>
            <a:off x="8204995" y="-128938"/>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b="1" i="1" dirty="0">
                <a:solidFill>
                  <a:schemeClr val="accent1">
                    <a:lumMod val="50000"/>
                  </a:schemeClr>
                </a:solidFill>
                <a:latin typeface="Bradley Hand ITC" panose="03070402050302030203" pitchFamily="66" charset="0"/>
              </a:rPr>
              <a:t>CARBOHIDRATOS</a:t>
            </a:r>
          </a:p>
        </p:txBody>
      </p:sp>
    </p:spTree>
    <p:extLst>
      <p:ext uri="{BB962C8B-B14F-4D97-AF65-F5344CB8AC3E}">
        <p14:creationId xmlns:p14="http://schemas.microsoft.com/office/powerpoint/2010/main" val="2942361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338328"/>
            <a:ext cx="8229600" cy="1804796"/>
          </a:xfrm>
        </p:spPr>
        <p:txBody>
          <a:bodyPr>
            <a:normAutofit/>
          </a:bodyPr>
          <a:lstStyle/>
          <a:p>
            <a:pPr algn="ctr">
              <a:defRPr/>
            </a:pPr>
            <a:r>
              <a:rPr lang="es-MX" sz="4000" b="1" dirty="0">
                <a:solidFill>
                  <a:schemeClr val="tx2"/>
                </a:solidFill>
              </a:rPr>
              <a:t>PATOLOGIAS POR ALTO </a:t>
            </a:r>
            <a:br>
              <a:rPr lang="es-MX" sz="4000" b="1" dirty="0">
                <a:solidFill>
                  <a:schemeClr val="tx2"/>
                </a:solidFill>
              </a:rPr>
            </a:br>
            <a:r>
              <a:rPr lang="es-MX" sz="4000" b="1" dirty="0">
                <a:solidFill>
                  <a:schemeClr val="tx2"/>
                </a:solidFill>
              </a:rPr>
              <a:t>CONSUMO DE CARBOHIDRATOS</a:t>
            </a:r>
            <a:endParaRPr lang="es-ES" sz="4000" b="1" dirty="0">
              <a:solidFill>
                <a:schemeClr val="tx2"/>
              </a:solidFill>
            </a:endParaRPr>
          </a:p>
        </p:txBody>
      </p:sp>
      <p:sp>
        <p:nvSpPr>
          <p:cNvPr id="15363" name="Rectangle 3"/>
          <p:cNvSpPr>
            <a:spLocks noGrp="1" noChangeArrowheads="1"/>
          </p:cNvSpPr>
          <p:nvPr>
            <p:ph idx="1"/>
          </p:nvPr>
        </p:nvSpPr>
        <p:spPr>
          <a:xfrm>
            <a:off x="3801349" y="2143124"/>
            <a:ext cx="8226425" cy="4382219"/>
          </a:xfrm>
        </p:spPr>
        <p:txBody>
          <a:bodyPr>
            <a:normAutofit fontScale="85000" lnSpcReduction="20000"/>
          </a:bodyPr>
          <a:lstStyle/>
          <a:p>
            <a:pPr algn="ctr">
              <a:lnSpc>
                <a:spcPct val="90000"/>
              </a:lnSpc>
              <a:buFont typeface="Wingdings" panose="05000000000000000000" pitchFamily="2" charset="2"/>
              <a:buChar char="Ø"/>
            </a:pPr>
            <a:endParaRPr lang="es-MX" dirty="0"/>
          </a:p>
          <a:p>
            <a:pPr>
              <a:lnSpc>
                <a:spcPct val="90000"/>
              </a:lnSpc>
              <a:buFont typeface="Wingdings" panose="05000000000000000000" pitchFamily="2" charset="2"/>
              <a:buChar char="Ø"/>
            </a:pPr>
            <a:r>
              <a:rPr lang="es-MX" dirty="0"/>
              <a:t>   </a:t>
            </a:r>
            <a:r>
              <a:rPr lang="es-MX" sz="3000" dirty="0">
                <a:latin typeface="Comic Sans MS" panose="030F0702030302020204" pitchFamily="66" charset="0"/>
              </a:rPr>
              <a:t>Diabetes</a:t>
            </a:r>
            <a:br>
              <a:rPr lang="es-MX" sz="3000" dirty="0">
                <a:latin typeface="Comic Sans MS" panose="030F0702030302020204" pitchFamily="66" charset="0"/>
              </a:rPr>
            </a:br>
            <a:endParaRPr lang="es-MX" sz="3000" dirty="0">
              <a:latin typeface="Comic Sans MS" panose="030F0702030302020204" pitchFamily="66" charset="0"/>
            </a:endParaRPr>
          </a:p>
          <a:p>
            <a:pPr>
              <a:lnSpc>
                <a:spcPct val="90000"/>
              </a:lnSpc>
              <a:buFont typeface="Wingdings" panose="05000000000000000000" pitchFamily="2" charset="2"/>
              <a:buChar char="Ø"/>
            </a:pPr>
            <a:r>
              <a:rPr lang="es-MX" sz="3000" dirty="0">
                <a:latin typeface="Comic Sans MS" panose="030F0702030302020204" pitchFamily="66" charset="0"/>
              </a:rPr>
              <a:t> Obesidad</a:t>
            </a:r>
          </a:p>
          <a:p>
            <a:pPr>
              <a:lnSpc>
                <a:spcPct val="90000"/>
              </a:lnSpc>
              <a:buFont typeface="Wingdings 2" panose="05020102010507070707" pitchFamily="18" charset="2"/>
              <a:buNone/>
            </a:pPr>
            <a:r>
              <a:rPr lang="es-MX" sz="3000" dirty="0">
                <a:latin typeface="Comic Sans MS" panose="030F0702030302020204" pitchFamily="66" charset="0"/>
              </a:rPr>
              <a:t>  </a:t>
            </a:r>
          </a:p>
          <a:p>
            <a:pPr>
              <a:lnSpc>
                <a:spcPct val="90000"/>
              </a:lnSpc>
              <a:buFont typeface="Wingdings" panose="05000000000000000000" pitchFamily="2" charset="2"/>
              <a:buChar char="Ø"/>
            </a:pPr>
            <a:r>
              <a:rPr lang="es-MX" sz="3000" dirty="0">
                <a:latin typeface="Comic Sans MS" panose="030F0702030302020204" pitchFamily="66" charset="0"/>
              </a:rPr>
              <a:t>Cardiovasculares</a:t>
            </a:r>
          </a:p>
          <a:p>
            <a:pPr>
              <a:lnSpc>
                <a:spcPct val="90000"/>
              </a:lnSpc>
              <a:buFont typeface="Wingdings 2" panose="05020102010507070707" pitchFamily="18" charset="2"/>
              <a:buNone/>
            </a:pPr>
            <a:r>
              <a:rPr lang="es-MX" sz="3000" dirty="0">
                <a:latin typeface="Comic Sans MS" panose="030F0702030302020204" pitchFamily="66" charset="0"/>
              </a:rPr>
              <a:t> </a:t>
            </a:r>
          </a:p>
          <a:p>
            <a:pPr>
              <a:lnSpc>
                <a:spcPct val="90000"/>
              </a:lnSpc>
              <a:buFont typeface="Wingdings" panose="05000000000000000000" pitchFamily="2" charset="2"/>
              <a:buChar char="Ø"/>
            </a:pPr>
            <a:r>
              <a:rPr lang="es-MX" sz="3000" dirty="0">
                <a:latin typeface="Comic Sans MS" panose="030F0702030302020204" pitchFamily="66" charset="0"/>
              </a:rPr>
              <a:t> Caries</a:t>
            </a:r>
          </a:p>
          <a:p>
            <a:pPr>
              <a:lnSpc>
                <a:spcPct val="90000"/>
              </a:lnSpc>
              <a:buFont typeface="Wingdings" panose="05000000000000000000" pitchFamily="2" charset="2"/>
              <a:buChar char="Ø"/>
            </a:pPr>
            <a:endParaRPr lang="es-MX" sz="3000" dirty="0">
              <a:latin typeface="Comic Sans MS" panose="030F0702030302020204" pitchFamily="66" charset="0"/>
            </a:endParaRPr>
          </a:p>
          <a:p>
            <a:pPr>
              <a:lnSpc>
                <a:spcPct val="90000"/>
              </a:lnSpc>
              <a:buFont typeface="Wingdings" panose="05000000000000000000" pitchFamily="2" charset="2"/>
              <a:buChar char="Ø"/>
            </a:pPr>
            <a:r>
              <a:rPr lang="es-MX" sz="3000" dirty="0">
                <a:latin typeface="Comic Sans MS" panose="030F0702030302020204" pitchFamily="66" charset="0"/>
              </a:rPr>
              <a:t>Artritis</a:t>
            </a:r>
            <a:br>
              <a:rPr lang="es-MX" dirty="0">
                <a:latin typeface="Comic Sans MS" panose="030F0702030302020204" pitchFamily="66" charset="0"/>
              </a:rPr>
            </a:br>
            <a:endParaRPr lang="es-ES" dirty="0"/>
          </a:p>
        </p:txBody>
      </p:sp>
      <p:sp>
        <p:nvSpPr>
          <p:cNvPr id="4" name="2 Título">
            <a:extLst>
              <a:ext uri="{FF2B5EF4-FFF2-40B4-BE49-F238E27FC236}">
                <a16:creationId xmlns:a16="http://schemas.microsoft.com/office/drawing/2014/main" id="{353496A7-07DB-4970-BDD8-C472E59917FC}"/>
              </a:ext>
            </a:extLst>
          </p:cNvPr>
          <p:cNvSpPr txBox="1">
            <a:spLocks/>
          </p:cNvSpPr>
          <p:nvPr/>
        </p:nvSpPr>
        <p:spPr>
          <a:xfrm>
            <a:off x="7546444" y="6155237"/>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Tree>
    <p:extLst>
      <p:ext uri="{BB962C8B-B14F-4D97-AF65-F5344CB8AC3E}">
        <p14:creationId xmlns:p14="http://schemas.microsoft.com/office/powerpoint/2010/main" val="41712640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1510069" y="0"/>
            <a:ext cx="10018713" cy="1752599"/>
          </a:xfrm>
        </p:spPr>
        <p:txBody>
          <a:bodyPr/>
          <a:lstStyle/>
          <a:p>
            <a:pPr algn="ctr">
              <a:defRPr/>
            </a:pPr>
            <a:r>
              <a:rPr lang="es-MX" b="1" dirty="0">
                <a:solidFill>
                  <a:schemeClr val="tx2"/>
                </a:solidFill>
                <a:latin typeface="+mn-lt"/>
                <a:cs typeface="Tahoma" pitchFamily="34" charset="0"/>
              </a:rPr>
              <a:t>OBESIDAD</a:t>
            </a:r>
            <a:endParaRPr lang="es-ES" b="1" dirty="0">
              <a:solidFill>
                <a:schemeClr val="tx2"/>
              </a:solidFill>
              <a:latin typeface="+mn-lt"/>
              <a:cs typeface="Tahoma" pitchFamily="34" charset="0"/>
            </a:endParaRPr>
          </a:p>
        </p:txBody>
      </p:sp>
      <p:sp>
        <p:nvSpPr>
          <p:cNvPr id="16387" name="Rectangle 5"/>
          <p:cNvSpPr>
            <a:spLocks noChangeArrowheads="1"/>
          </p:cNvSpPr>
          <p:nvPr/>
        </p:nvSpPr>
        <p:spPr bwMode="auto">
          <a:xfrm>
            <a:off x="1510069" y="1278155"/>
            <a:ext cx="100187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sz="2400" dirty="0">
                <a:latin typeface="Tahoma" panose="020B0604030504040204" pitchFamily="34" charset="0"/>
                <a:cs typeface="Tahoma" panose="020B0604030504040204" pitchFamily="34" charset="0"/>
              </a:rPr>
              <a:t>Se produce, generalmente por el consumo en exceso de los carbohidratos llamados refinados que son los </a:t>
            </a:r>
            <a:r>
              <a:rPr lang="es-ES" sz="2400" i="1" dirty="0">
                <a:latin typeface="Tahoma" panose="020B0604030504040204" pitchFamily="34" charset="0"/>
                <a:cs typeface="Tahoma" panose="020B0604030504040204" pitchFamily="34" charset="0"/>
              </a:rPr>
              <a:t>azúcares, almidones y sus combinaciones manufacturadas</a:t>
            </a:r>
            <a:r>
              <a:rPr lang="es-ES" sz="2400" dirty="0">
                <a:latin typeface="Tahoma" panose="020B0604030504040204" pitchFamily="34" charset="0"/>
                <a:cs typeface="Tahoma" panose="020B0604030504040204" pitchFamily="34" charset="0"/>
              </a:rPr>
              <a:t>, por ejemplo: golosinas, productos de confitería, panes y pastas. El organismo simplemente, recibe más energía de la que necesita y comienza a acumularla en el cuerpo.</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462" y="3827477"/>
            <a:ext cx="3272028" cy="2376264"/>
          </a:xfrm>
          <a:prstGeom prst="rect">
            <a:avLst/>
          </a:prstGeom>
        </p:spPr>
      </p:pic>
      <p:pic>
        <p:nvPicPr>
          <p:cNvPr id="5"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192" y="3644609"/>
            <a:ext cx="3570889" cy="2376264"/>
          </a:xfrm>
          <a:prstGeom prst="rect">
            <a:avLst/>
          </a:prstGeom>
        </p:spPr>
      </p:pic>
      <p:sp>
        <p:nvSpPr>
          <p:cNvPr id="6" name="2 Título">
            <a:extLst>
              <a:ext uri="{FF2B5EF4-FFF2-40B4-BE49-F238E27FC236}">
                <a16:creationId xmlns:a16="http://schemas.microsoft.com/office/drawing/2014/main" id="{8602FE87-DBD8-4AE8-9A3A-E5A6A02A3D55}"/>
              </a:ext>
            </a:extLst>
          </p:cNvPr>
          <p:cNvSpPr txBox="1">
            <a:spLocks/>
          </p:cNvSpPr>
          <p:nvPr/>
        </p:nvSpPr>
        <p:spPr>
          <a:xfrm>
            <a:off x="7546444" y="-126939"/>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Tree>
    <p:extLst>
      <p:ext uri="{BB962C8B-B14F-4D97-AF65-F5344CB8AC3E}">
        <p14:creationId xmlns:p14="http://schemas.microsoft.com/office/powerpoint/2010/main" val="335271756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1561584" y="-125569"/>
            <a:ext cx="10018713" cy="1752599"/>
          </a:xfrm>
        </p:spPr>
        <p:txBody>
          <a:bodyPr/>
          <a:lstStyle/>
          <a:p>
            <a:pPr>
              <a:defRPr/>
            </a:pPr>
            <a:r>
              <a:rPr lang="es-MX" sz="4000" b="1" dirty="0">
                <a:solidFill>
                  <a:schemeClr val="tx2"/>
                </a:solidFill>
                <a:latin typeface="+mn-lt"/>
              </a:rPr>
              <a:t>DIABETES &amp; CARDIOVASCULARES</a:t>
            </a:r>
            <a:endParaRPr lang="es-ES" sz="4000" b="1" dirty="0">
              <a:solidFill>
                <a:schemeClr val="tx2"/>
              </a:solidFill>
              <a:latin typeface="+mn-lt"/>
            </a:endParaRPr>
          </a:p>
        </p:txBody>
      </p:sp>
      <p:sp>
        <p:nvSpPr>
          <p:cNvPr id="17411" name="Rectangle 5"/>
          <p:cNvSpPr>
            <a:spLocks noChangeArrowheads="1"/>
          </p:cNvSpPr>
          <p:nvPr/>
        </p:nvSpPr>
        <p:spPr bwMode="auto">
          <a:xfrm>
            <a:off x="1561583" y="1484784"/>
            <a:ext cx="10018713"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sz="2400" dirty="0"/>
              <a:t>La diabetes o del tipo cardiovasculares porque el organismo recibe, en el primer caso</a:t>
            </a:r>
            <a:r>
              <a:rPr lang="es-ES" sz="2400" i="1" dirty="0"/>
              <a:t> demasiada glucosa</a:t>
            </a:r>
            <a:r>
              <a:rPr lang="es-ES" sz="2400" dirty="0"/>
              <a:t> y en el segundo</a:t>
            </a:r>
            <a:r>
              <a:rPr lang="es-ES" sz="2400" i="1" dirty="0"/>
              <a:t> las arterias tapadas y el sobrepeso</a:t>
            </a:r>
            <a:r>
              <a:rPr lang="es-ES" sz="2400" dirty="0"/>
              <a:t> exige a los órganos mayor trabajo con el aporte de pocas energías.</a:t>
            </a:r>
          </a:p>
          <a:p>
            <a:pPr algn="just" eaLnBrk="1" hangingPunct="1"/>
            <a:r>
              <a:rPr lang="es-ES" sz="2400" dirty="0"/>
              <a:t>Otra enfermedad provocada por el exceso de carbohidratos es la diabetes, como se dijo, también es provocada por la </a:t>
            </a:r>
            <a:r>
              <a:rPr lang="es-ES" sz="2400" i="1" dirty="0"/>
              <a:t>obesidad</a:t>
            </a:r>
            <a:r>
              <a:rPr lang="es-ES" sz="2400" dirty="0"/>
              <a:t>. El metabolismo de carbohidratos es el que se encarga de convertir los carbohidratos que consumimos en energía. La mayoría de los carbohidratos refinados provocan un aumento del índice de glucosa en el organismo</a:t>
            </a:r>
          </a:p>
        </p:txBody>
      </p:sp>
      <p:pic>
        <p:nvPicPr>
          <p:cNvPr id="4"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351" y="4834057"/>
            <a:ext cx="3429175" cy="2071103"/>
          </a:xfrm>
          <a:prstGeom prst="rect">
            <a:avLst/>
          </a:prstGeom>
        </p:spPr>
      </p:pic>
      <p:sp>
        <p:nvSpPr>
          <p:cNvPr id="5" name="2 Título">
            <a:extLst>
              <a:ext uri="{FF2B5EF4-FFF2-40B4-BE49-F238E27FC236}">
                <a16:creationId xmlns:a16="http://schemas.microsoft.com/office/drawing/2014/main" id="{06F89EAC-9372-4490-86E9-3A3CAF227A1F}"/>
              </a:ext>
            </a:extLst>
          </p:cNvPr>
          <p:cNvSpPr txBox="1">
            <a:spLocks/>
          </p:cNvSpPr>
          <p:nvPr/>
        </p:nvSpPr>
        <p:spPr>
          <a:xfrm>
            <a:off x="7546444" y="-126939"/>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Tree>
    <p:extLst>
      <p:ext uri="{BB962C8B-B14F-4D97-AF65-F5344CB8AC3E}">
        <p14:creationId xmlns:p14="http://schemas.microsoft.com/office/powerpoint/2010/main" val="423504988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lstStyle/>
          <a:p>
            <a:pPr algn="ctr">
              <a:defRPr/>
            </a:pPr>
            <a:r>
              <a:rPr lang="es-MX" b="1" dirty="0">
                <a:solidFill>
                  <a:schemeClr val="tx2"/>
                </a:solidFill>
                <a:latin typeface="+mn-lt"/>
              </a:rPr>
              <a:t>CARIES</a:t>
            </a:r>
            <a:endParaRPr lang="es-ES" b="1" dirty="0">
              <a:solidFill>
                <a:schemeClr val="tx2"/>
              </a:solidFill>
              <a:latin typeface="+mn-lt"/>
            </a:endParaRPr>
          </a:p>
        </p:txBody>
      </p:sp>
      <p:sp>
        <p:nvSpPr>
          <p:cNvPr id="18435" name="Rectangle 5"/>
          <p:cNvSpPr>
            <a:spLocks noChangeArrowheads="1"/>
          </p:cNvSpPr>
          <p:nvPr/>
        </p:nvSpPr>
        <p:spPr bwMode="auto">
          <a:xfrm>
            <a:off x="1952626" y="2286001"/>
            <a:ext cx="84248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sz="2400" b="1" dirty="0">
                <a:latin typeface="Tahoma" panose="020B0604030504040204" pitchFamily="34" charset="0"/>
                <a:cs typeface="Tahoma" panose="020B0604030504040204" pitchFamily="34" charset="0"/>
              </a:rPr>
              <a:t>Caries</a:t>
            </a:r>
            <a:r>
              <a:rPr lang="es-ES" sz="2400" dirty="0">
                <a:latin typeface="Tahoma" panose="020B0604030504040204" pitchFamily="34" charset="0"/>
                <a:cs typeface="Tahoma" panose="020B0604030504040204" pitchFamily="34" charset="0"/>
              </a:rPr>
              <a:t>, especialmente en los niños. Por lo que lo más importantes es mantener una dieta equilibrada y comer sano, siempre eligiendo los alimentos naturales e integrales a los fabricados o comunes</a:t>
            </a:r>
            <a:r>
              <a:rPr lang="es-ES" dirty="0">
                <a:latin typeface="Tahoma" panose="020B0604030504040204" pitchFamily="34" charset="0"/>
                <a:cs typeface="Tahoma" panose="020B0604030504040204" pitchFamily="34" charset="0"/>
              </a:rPr>
              <a:t>.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815" y="4437112"/>
            <a:ext cx="3255451" cy="1800200"/>
          </a:xfrm>
          <a:prstGeom prst="rect">
            <a:avLst/>
          </a:prstGeom>
        </p:spPr>
      </p:pic>
      <p:sp>
        <p:nvSpPr>
          <p:cNvPr id="5" name="2 Título">
            <a:extLst>
              <a:ext uri="{FF2B5EF4-FFF2-40B4-BE49-F238E27FC236}">
                <a16:creationId xmlns:a16="http://schemas.microsoft.com/office/drawing/2014/main" id="{4A25A8C7-2DB4-4DBF-8C9B-6A5AB4E3BF7D}"/>
              </a:ext>
            </a:extLst>
          </p:cNvPr>
          <p:cNvSpPr txBox="1">
            <a:spLocks/>
          </p:cNvSpPr>
          <p:nvPr/>
        </p:nvSpPr>
        <p:spPr>
          <a:xfrm>
            <a:off x="7546444" y="-126939"/>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Tree>
    <p:extLst>
      <p:ext uri="{BB962C8B-B14F-4D97-AF65-F5344CB8AC3E}">
        <p14:creationId xmlns:p14="http://schemas.microsoft.com/office/powerpoint/2010/main" val="2405090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1837184" y="404664"/>
            <a:ext cx="8229600" cy="1252728"/>
          </a:xfrm>
        </p:spPr>
        <p:txBody>
          <a:bodyPr/>
          <a:lstStyle/>
          <a:p>
            <a:pPr algn="ctr">
              <a:defRPr/>
            </a:pPr>
            <a:r>
              <a:rPr lang="es-MX" b="1" dirty="0">
                <a:solidFill>
                  <a:schemeClr val="tx2"/>
                </a:solidFill>
                <a:latin typeface="+mn-lt"/>
              </a:rPr>
              <a:t>ARTRITIS</a:t>
            </a:r>
            <a:endParaRPr lang="es-ES" b="1" dirty="0">
              <a:solidFill>
                <a:schemeClr val="tx2"/>
              </a:solidFill>
              <a:latin typeface="+mn-lt"/>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815" y="4437112"/>
            <a:ext cx="3255451" cy="1800200"/>
          </a:xfrm>
          <a:prstGeom prst="rect">
            <a:avLst/>
          </a:prstGeom>
        </p:spPr>
      </p:pic>
      <p:pic>
        <p:nvPicPr>
          <p:cNvPr id="5"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340" y="3849641"/>
            <a:ext cx="4026654" cy="3060257"/>
          </a:xfrm>
          <a:prstGeom prst="rect">
            <a:avLst/>
          </a:prstGeom>
        </p:spPr>
      </p:pic>
      <p:sp>
        <p:nvSpPr>
          <p:cNvPr id="6" name="Rectangle 5"/>
          <p:cNvSpPr>
            <a:spLocks noChangeArrowheads="1"/>
          </p:cNvSpPr>
          <p:nvPr/>
        </p:nvSpPr>
        <p:spPr bwMode="auto">
          <a:xfrm>
            <a:off x="1739552" y="1650893"/>
            <a:ext cx="949082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sz="2400" b="1" dirty="0">
                <a:latin typeface="Tahoma" panose="020B0604030504040204" pitchFamily="34" charset="0"/>
                <a:cs typeface="Tahoma" panose="020B0604030504040204" pitchFamily="34" charset="0"/>
              </a:rPr>
              <a:t>Artritis</a:t>
            </a:r>
            <a:r>
              <a:rPr lang="es-ES" sz="2400" dirty="0">
                <a:latin typeface="Tahoma" panose="020B0604030504040204" pitchFamily="34" charset="0"/>
                <a:cs typeface="Tahoma" panose="020B0604030504040204" pitchFamily="34" charset="0"/>
              </a:rPr>
              <a:t>, éste se presenta a cualquier edad pero principalmente en personas de edad avanzada y que han tenido problemas de sobrepeso en el transcurso de su vida, y esto se manifiesta con una deformación de los hueso principalmente en las articulaciones por la tolerancia excesiva del sobrepeso. </a:t>
            </a:r>
            <a:endParaRPr lang="es-ES" dirty="0">
              <a:latin typeface="Tahoma" panose="020B0604030504040204" pitchFamily="34" charset="0"/>
              <a:cs typeface="Tahoma" panose="020B0604030504040204" pitchFamily="34" charset="0"/>
            </a:endParaRPr>
          </a:p>
        </p:txBody>
      </p:sp>
      <p:sp>
        <p:nvSpPr>
          <p:cNvPr id="7" name="2 Título">
            <a:extLst>
              <a:ext uri="{FF2B5EF4-FFF2-40B4-BE49-F238E27FC236}">
                <a16:creationId xmlns:a16="http://schemas.microsoft.com/office/drawing/2014/main" id="{7CBD115B-9FDF-4598-9E79-51EF8CC9A123}"/>
              </a:ext>
            </a:extLst>
          </p:cNvPr>
          <p:cNvSpPr txBox="1">
            <a:spLocks/>
          </p:cNvSpPr>
          <p:nvPr/>
        </p:nvSpPr>
        <p:spPr>
          <a:xfrm>
            <a:off x="7546444" y="-126939"/>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Tree>
    <p:extLst>
      <p:ext uri="{BB962C8B-B14F-4D97-AF65-F5344CB8AC3E}">
        <p14:creationId xmlns:p14="http://schemas.microsoft.com/office/powerpoint/2010/main" val="6892990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s-MX"/>
            </a:p>
          </p:txBody>
        </p:sp>
        <p:sp>
          <p:nvSpPr>
            <p:cNvPr id="12"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s-MX"/>
            </a:p>
          </p:txBody>
        </p:sp>
        <p:sp>
          <p:nvSpPr>
            <p:cNvPr id="13"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s-MX"/>
            </a:p>
          </p:txBody>
        </p:sp>
        <p:sp>
          <p:nvSpPr>
            <p:cNvPr id="14"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s-MX"/>
            </a:p>
          </p:txBody>
        </p:sp>
        <p:sp>
          <p:nvSpPr>
            <p:cNvPr id="15"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s-MX"/>
            </a:p>
          </p:txBody>
        </p:sp>
        <p:sp>
          <p:nvSpPr>
            <p:cNvPr id="16"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s-MX"/>
            </a:p>
          </p:txBody>
        </p:sp>
      </p:grpSp>
      <p:grpSp>
        <p:nvGrpSpPr>
          <p:cNvPr id="18" name="Group 17">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9"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s-MX"/>
            </a:p>
          </p:txBody>
        </p:sp>
        <p:sp>
          <p:nvSpPr>
            <p:cNvPr id="20"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s-MX"/>
            </a:p>
          </p:txBody>
        </p:sp>
        <p:sp>
          <p:nvSpPr>
            <p:cNvPr id="21"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s-MX"/>
            </a:p>
          </p:txBody>
        </p:sp>
        <p:sp>
          <p:nvSpPr>
            <p:cNvPr id="22"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s-MX"/>
            </a:p>
          </p:txBody>
        </p:sp>
        <p:sp>
          <p:nvSpPr>
            <p:cNvPr id="23"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s-MX"/>
            </a:p>
          </p:txBody>
        </p:sp>
        <p:sp>
          <p:nvSpPr>
            <p:cNvPr id="24"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s-MX"/>
            </a:p>
          </p:txBody>
        </p:sp>
      </p:grpSp>
      <p:sp>
        <p:nvSpPr>
          <p:cNvPr id="26" name="Freeform: Shape 25">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C42E8908-6642-4DC9-B0C2-3E5248409E45}"/>
              </a:ext>
            </a:extLst>
          </p:cNvPr>
          <p:cNvPicPr>
            <a:picLocks noChangeAspect="1"/>
          </p:cNvPicPr>
          <p:nvPr/>
        </p:nvPicPr>
        <p:blipFill>
          <a:blip r:embed="rId3"/>
          <a:stretch>
            <a:fillRect/>
          </a:stretch>
        </p:blipFill>
        <p:spPr>
          <a:xfrm>
            <a:off x="2279928" y="1422374"/>
            <a:ext cx="8946872" cy="4003725"/>
          </a:xfrm>
          <a:prstGeom prst="rect">
            <a:avLst/>
          </a:prstGeom>
        </p:spPr>
      </p:pic>
    </p:spTree>
    <p:extLst>
      <p:ext uri="{BB962C8B-B14F-4D97-AF65-F5344CB8AC3E}">
        <p14:creationId xmlns:p14="http://schemas.microsoft.com/office/powerpoint/2010/main" val="3946854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450444" y="1"/>
            <a:ext cx="4645556" cy="728869"/>
          </a:xfrm>
        </p:spPr>
        <p:txBody>
          <a:bodyPr>
            <a:normAutofit/>
          </a:bodyPr>
          <a:lstStyle/>
          <a:p>
            <a:r>
              <a:rPr lang="es-MX" b="1" i="1" dirty="0">
                <a:solidFill>
                  <a:schemeClr val="accent1">
                    <a:lumMod val="50000"/>
                  </a:schemeClr>
                </a:solidFill>
                <a:latin typeface="Bradley Hand ITC" panose="03070402050302030203" pitchFamily="66" charset="0"/>
              </a:rPr>
              <a:t>CARBOHIDRATOS</a:t>
            </a:r>
          </a:p>
        </p:txBody>
      </p:sp>
      <p:sp>
        <p:nvSpPr>
          <p:cNvPr id="2" name="1 Marcador de contenido"/>
          <p:cNvSpPr>
            <a:spLocks noGrp="1"/>
          </p:cNvSpPr>
          <p:nvPr>
            <p:ph idx="1"/>
          </p:nvPr>
        </p:nvSpPr>
        <p:spPr>
          <a:xfrm>
            <a:off x="3472070" y="1097875"/>
            <a:ext cx="8531775" cy="1857359"/>
          </a:xfrm>
          <a:ln w="57150">
            <a:solidFill>
              <a:schemeClr val="bg2">
                <a:lumMod val="50000"/>
              </a:schemeClr>
            </a:solidFill>
          </a:ln>
        </p:spPr>
        <p:txBody>
          <a:bodyPr>
            <a:noAutofit/>
          </a:bodyPr>
          <a:lstStyle/>
          <a:p>
            <a:pPr algn="just"/>
            <a:r>
              <a:rPr lang="es-ES" sz="2600" dirty="0"/>
              <a:t>Los CARBOHIDRATOS también se conocen con los nombres de: </a:t>
            </a:r>
            <a:r>
              <a:rPr lang="es-ES" sz="2600" b="1" i="1" dirty="0">
                <a:solidFill>
                  <a:schemeClr val="accent1">
                    <a:lumMod val="50000"/>
                  </a:schemeClr>
                </a:solidFill>
              </a:rPr>
              <a:t>glúcidos, azucares, carbohidratos, hidratos de carbono </a:t>
            </a:r>
            <a:r>
              <a:rPr lang="es-ES" sz="2600" dirty="0"/>
              <a:t>o</a:t>
            </a:r>
            <a:r>
              <a:rPr lang="es-ES" sz="2600" b="1" i="1" dirty="0">
                <a:solidFill>
                  <a:schemeClr val="accent1">
                    <a:lumMod val="50000"/>
                  </a:schemeClr>
                </a:solidFill>
              </a:rPr>
              <a:t> sacáridos </a:t>
            </a:r>
            <a:r>
              <a:rPr lang="es-ES" sz="2600" dirty="0"/>
              <a:t>son moléculas orgánicas compuestas por carbono, hidrógeno y oxígeno. </a:t>
            </a:r>
          </a:p>
        </p:txBody>
      </p:sp>
      <p:sp>
        <p:nvSpPr>
          <p:cNvPr id="6" name="1 Marcador de contenido">
            <a:extLst>
              <a:ext uri="{FF2B5EF4-FFF2-40B4-BE49-F238E27FC236}">
                <a16:creationId xmlns:a16="http://schemas.microsoft.com/office/drawing/2014/main" id="{6C8F84C1-8CDB-4D9E-B593-BA1CFA80B4C7}"/>
              </a:ext>
            </a:extLst>
          </p:cNvPr>
          <p:cNvSpPr txBox="1">
            <a:spLocks/>
          </p:cNvSpPr>
          <p:nvPr/>
        </p:nvSpPr>
        <p:spPr>
          <a:xfrm>
            <a:off x="4714167" y="4603472"/>
            <a:ext cx="7339149" cy="1764196"/>
          </a:xfrm>
          <a:prstGeom prst="rect">
            <a:avLst/>
          </a:prstGeom>
          <a:ln w="57150">
            <a:solidFill>
              <a:srgbClr val="0070C0"/>
            </a:solidFill>
          </a:ln>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r>
              <a:rPr lang="es-ES" sz="2600" dirty="0"/>
              <a:t>Son solubles en agua y se clasifican de acuerdo a la </a:t>
            </a:r>
            <a:r>
              <a:rPr lang="es-ES" sz="2600" b="1" i="1" u="sng" dirty="0">
                <a:solidFill>
                  <a:schemeClr val="accent1">
                    <a:lumMod val="50000"/>
                  </a:schemeClr>
                </a:solidFill>
              </a:rPr>
              <a:t>cantidad de carbonos </a:t>
            </a:r>
            <a:r>
              <a:rPr lang="es-ES" sz="2600" dirty="0"/>
              <a:t>o por el </a:t>
            </a:r>
            <a:r>
              <a:rPr lang="es-ES" sz="2600" b="1" i="1" u="sng" dirty="0">
                <a:solidFill>
                  <a:schemeClr val="accent1">
                    <a:lumMod val="50000"/>
                  </a:schemeClr>
                </a:solidFill>
              </a:rPr>
              <a:t>grupo funcional </a:t>
            </a:r>
            <a:r>
              <a:rPr lang="es-ES" sz="2600" u="sng" dirty="0"/>
              <a:t>aldehído o cetona</a:t>
            </a:r>
            <a:r>
              <a:rPr lang="es-ES" sz="2600" dirty="0"/>
              <a:t>. Son la forma biológica primaria de almacenamiento y consumo de energía. </a:t>
            </a:r>
            <a:endParaRPr lang="es-MX" sz="2600" dirty="0"/>
          </a:p>
        </p:txBody>
      </p:sp>
      <p:sp>
        <p:nvSpPr>
          <p:cNvPr id="4" name="AutoShape 2" descr="Proyecto Biosfe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5" y="3170752"/>
            <a:ext cx="3384219" cy="2573226"/>
          </a:xfrm>
          <a:prstGeom prst="rect">
            <a:avLst/>
          </a:prstGeom>
        </p:spPr>
      </p:pic>
    </p:spTree>
    <p:extLst>
      <p:ext uri="{BB962C8B-B14F-4D97-AF65-F5344CB8AC3E}">
        <p14:creationId xmlns:p14="http://schemas.microsoft.com/office/powerpoint/2010/main" val="173898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346837" y="930749"/>
            <a:ext cx="8473416" cy="2177395"/>
          </a:xfrm>
          <a:ln w="57150">
            <a:solidFill>
              <a:schemeClr val="bg2">
                <a:lumMod val="50000"/>
              </a:schemeClr>
            </a:solidFill>
          </a:ln>
        </p:spPr>
        <p:txBody>
          <a:bodyPr>
            <a:normAutofit/>
          </a:bodyPr>
          <a:lstStyle/>
          <a:p>
            <a:pPr algn="just"/>
            <a:r>
              <a:rPr lang="es-MX" sz="2600" dirty="0"/>
              <a:t>Son los más abundantes y a su vez los más diversos. Se encuentran en las partes estructurales de </a:t>
            </a:r>
            <a:r>
              <a:rPr lang="es-MX" sz="2600" b="1" i="1" dirty="0">
                <a:solidFill>
                  <a:srgbClr val="0070C0"/>
                </a:solidFill>
              </a:rPr>
              <a:t>los vegetales </a:t>
            </a:r>
            <a:r>
              <a:rPr lang="es-MX" sz="2600" dirty="0"/>
              <a:t>y también en </a:t>
            </a:r>
            <a:r>
              <a:rPr lang="es-MX" sz="2600" b="1" i="1" dirty="0">
                <a:solidFill>
                  <a:srgbClr val="0070C0"/>
                </a:solidFill>
              </a:rPr>
              <a:t>los tejidos animales</a:t>
            </a:r>
            <a:r>
              <a:rPr lang="es-MX" sz="2600" dirty="0"/>
              <a:t>, como </a:t>
            </a:r>
            <a:r>
              <a:rPr lang="es-MX" sz="2600" b="1" i="1" dirty="0">
                <a:solidFill>
                  <a:srgbClr val="002060"/>
                </a:solidFill>
              </a:rPr>
              <a:t>glucosa</a:t>
            </a:r>
            <a:r>
              <a:rPr lang="es-MX" sz="2600" dirty="0"/>
              <a:t> o </a:t>
            </a:r>
            <a:r>
              <a:rPr lang="es-MX" sz="2600" b="1" i="1" dirty="0">
                <a:solidFill>
                  <a:srgbClr val="002060"/>
                </a:solidFill>
              </a:rPr>
              <a:t>glucógeno</a:t>
            </a:r>
            <a:r>
              <a:rPr lang="es-MX" sz="2600" dirty="0"/>
              <a:t>. Estos sirven como </a:t>
            </a:r>
            <a:r>
              <a:rPr lang="es-MX" sz="2600" b="1" i="1" dirty="0">
                <a:solidFill>
                  <a:schemeClr val="accent1">
                    <a:lumMod val="50000"/>
                  </a:schemeClr>
                </a:solidFill>
              </a:rPr>
              <a:t>fuente de energía para todas las actividades celulares vitales</a:t>
            </a:r>
            <a:r>
              <a:rPr lang="es-MX" sz="2600" b="1" dirty="0"/>
              <a:t>.</a:t>
            </a:r>
          </a:p>
        </p:txBody>
      </p:sp>
      <p:sp>
        <p:nvSpPr>
          <p:cNvPr id="5" name="2 Título">
            <a:extLst>
              <a:ext uri="{FF2B5EF4-FFF2-40B4-BE49-F238E27FC236}">
                <a16:creationId xmlns:a16="http://schemas.microsoft.com/office/drawing/2014/main" id="{C07E35CD-578B-4DE9-A6FE-5DFE64D01117}"/>
              </a:ext>
            </a:extLst>
          </p:cNvPr>
          <p:cNvSpPr txBox="1">
            <a:spLocks/>
          </p:cNvSpPr>
          <p:nvPr/>
        </p:nvSpPr>
        <p:spPr>
          <a:xfrm>
            <a:off x="1450444" y="1"/>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pic>
        <p:nvPicPr>
          <p:cNvPr id="8" name="Imagen 7">
            <a:extLst>
              <a:ext uri="{FF2B5EF4-FFF2-40B4-BE49-F238E27FC236}">
                <a16:creationId xmlns:a16="http://schemas.microsoft.com/office/drawing/2014/main" id="{A90DF047-4C95-4282-875D-9F39351AE1E9}"/>
              </a:ext>
            </a:extLst>
          </p:cNvPr>
          <p:cNvPicPr>
            <a:picLocks noChangeAspect="1"/>
          </p:cNvPicPr>
          <p:nvPr/>
        </p:nvPicPr>
        <p:blipFill>
          <a:blip r:embed="rId2"/>
          <a:stretch>
            <a:fillRect/>
          </a:stretch>
        </p:blipFill>
        <p:spPr>
          <a:xfrm>
            <a:off x="5261113" y="3389969"/>
            <a:ext cx="6122504" cy="3189100"/>
          </a:xfrm>
          <a:custGeom>
            <a:avLst/>
            <a:gdLst>
              <a:gd name="connsiteX0" fmla="*/ 0 w 6122504"/>
              <a:gd name="connsiteY0" fmla="*/ 0 h 3189100"/>
              <a:gd name="connsiteX1" fmla="*/ 557828 w 6122504"/>
              <a:gd name="connsiteY1" fmla="*/ 0 h 3189100"/>
              <a:gd name="connsiteX2" fmla="*/ 1115656 w 6122504"/>
              <a:gd name="connsiteY2" fmla="*/ 0 h 3189100"/>
              <a:gd name="connsiteX3" fmla="*/ 1612259 w 6122504"/>
              <a:gd name="connsiteY3" fmla="*/ 0 h 3189100"/>
              <a:gd name="connsiteX4" fmla="*/ 2231313 w 6122504"/>
              <a:gd name="connsiteY4" fmla="*/ 0 h 3189100"/>
              <a:gd name="connsiteX5" fmla="*/ 2850366 w 6122504"/>
              <a:gd name="connsiteY5" fmla="*/ 0 h 3189100"/>
              <a:gd name="connsiteX6" fmla="*/ 3346969 w 6122504"/>
              <a:gd name="connsiteY6" fmla="*/ 0 h 3189100"/>
              <a:gd name="connsiteX7" fmla="*/ 3843572 w 6122504"/>
              <a:gd name="connsiteY7" fmla="*/ 0 h 3189100"/>
              <a:gd name="connsiteX8" fmla="*/ 4523850 w 6122504"/>
              <a:gd name="connsiteY8" fmla="*/ 0 h 3189100"/>
              <a:gd name="connsiteX9" fmla="*/ 5142903 w 6122504"/>
              <a:gd name="connsiteY9" fmla="*/ 0 h 3189100"/>
              <a:gd name="connsiteX10" fmla="*/ 6122504 w 6122504"/>
              <a:gd name="connsiteY10" fmla="*/ 0 h 3189100"/>
              <a:gd name="connsiteX11" fmla="*/ 6122504 w 6122504"/>
              <a:gd name="connsiteY11" fmla="*/ 669711 h 3189100"/>
              <a:gd name="connsiteX12" fmla="*/ 6122504 w 6122504"/>
              <a:gd name="connsiteY12" fmla="*/ 1211858 h 3189100"/>
              <a:gd name="connsiteX13" fmla="*/ 6122504 w 6122504"/>
              <a:gd name="connsiteY13" fmla="*/ 1881569 h 3189100"/>
              <a:gd name="connsiteX14" fmla="*/ 6122504 w 6122504"/>
              <a:gd name="connsiteY14" fmla="*/ 2487498 h 3189100"/>
              <a:gd name="connsiteX15" fmla="*/ 6122504 w 6122504"/>
              <a:gd name="connsiteY15" fmla="*/ 3189100 h 3189100"/>
              <a:gd name="connsiteX16" fmla="*/ 5625901 w 6122504"/>
              <a:gd name="connsiteY16" fmla="*/ 3189100 h 3189100"/>
              <a:gd name="connsiteX17" fmla="*/ 4945623 w 6122504"/>
              <a:gd name="connsiteY17" fmla="*/ 3189100 h 3189100"/>
              <a:gd name="connsiteX18" fmla="*/ 4326569 w 6122504"/>
              <a:gd name="connsiteY18" fmla="*/ 3189100 h 3189100"/>
              <a:gd name="connsiteX19" fmla="*/ 3707516 w 6122504"/>
              <a:gd name="connsiteY19" fmla="*/ 3189100 h 3189100"/>
              <a:gd name="connsiteX20" fmla="*/ 3149688 w 6122504"/>
              <a:gd name="connsiteY20" fmla="*/ 3189100 h 3189100"/>
              <a:gd name="connsiteX21" fmla="*/ 2346960 w 6122504"/>
              <a:gd name="connsiteY21" fmla="*/ 3189100 h 3189100"/>
              <a:gd name="connsiteX22" fmla="*/ 1605457 w 6122504"/>
              <a:gd name="connsiteY22" fmla="*/ 3189100 h 3189100"/>
              <a:gd name="connsiteX23" fmla="*/ 1047628 w 6122504"/>
              <a:gd name="connsiteY23" fmla="*/ 3189100 h 3189100"/>
              <a:gd name="connsiteX24" fmla="*/ 0 w 6122504"/>
              <a:gd name="connsiteY24" fmla="*/ 3189100 h 3189100"/>
              <a:gd name="connsiteX25" fmla="*/ 0 w 6122504"/>
              <a:gd name="connsiteY25" fmla="*/ 2551280 h 3189100"/>
              <a:gd name="connsiteX26" fmla="*/ 0 w 6122504"/>
              <a:gd name="connsiteY26" fmla="*/ 1849678 h 3189100"/>
              <a:gd name="connsiteX27" fmla="*/ 0 w 6122504"/>
              <a:gd name="connsiteY27" fmla="*/ 1179967 h 3189100"/>
              <a:gd name="connsiteX28" fmla="*/ 0 w 6122504"/>
              <a:gd name="connsiteY28" fmla="*/ 0 h 31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22504" h="3189100" fill="none" extrusionOk="0">
                <a:moveTo>
                  <a:pt x="0" y="0"/>
                </a:moveTo>
                <a:cubicBezTo>
                  <a:pt x="127838" y="-4424"/>
                  <a:pt x="295211" y="13330"/>
                  <a:pt x="557828" y="0"/>
                </a:cubicBezTo>
                <a:cubicBezTo>
                  <a:pt x="820445" y="-13330"/>
                  <a:pt x="848766" y="22090"/>
                  <a:pt x="1115656" y="0"/>
                </a:cubicBezTo>
                <a:cubicBezTo>
                  <a:pt x="1382546" y="-22090"/>
                  <a:pt x="1469644" y="-6679"/>
                  <a:pt x="1612259" y="0"/>
                </a:cubicBezTo>
                <a:cubicBezTo>
                  <a:pt x="1754874" y="6679"/>
                  <a:pt x="2033103" y="-20490"/>
                  <a:pt x="2231313" y="0"/>
                </a:cubicBezTo>
                <a:cubicBezTo>
                  <a:pt x="2429523" y="20490"/>
                  <a:pt x="2575651" y="185"/>
                  <a:pt x="2850366" y="0"/>
                </a:cubicBezTo>
                <a:cubicBezTo>
                  <a:pt x="3125081" y="-185"/>
                  <a:pt x="3218548" y="20725"/>
                  <a:pt x="3346969" y="0"/>
                </a:cubicBezTo>
                <a:cubicBezTo>
                  <a:pt x="3475390" y="-20725"/>
                  <a:pt x="3694986" y="3694"/>
                  <a:pt x="3843572" y="0"/>
                </a:cubicBezTo>
                <a:cubicBezTo>
                  <a:pt x="3992158" y="-3694"/>
                  <a:pt x="4362399" y="-17304"/>
                  <a:pt x="4523850" y="0"/>
                </a:cubicBezTo>
                <a:cubicBezTo>
                  <a:pt x="4685301" y="17304"/>
                  <a:pt x="4928437" y="28585"/>
                  <a:pt x="5142903" y="0"/>
                </a:cubicBezTo>
                <a:cubicBezTo>
                  <a:pt x="5357369" y="-28585"/>
                  <a:pt x="5650104" y="-37285"/>
                  <a:pt x="6122504" y="0"/>
                </a:cubicBezTo>
                <a:cubicBezTo>
                  <a:pt x="6142240" y="214303"/>
                  <a:pt x="6126746" y="404604"/>
                  <a:pt x="6122504" y="669711"/>
                </a:cubicBezTo>
                <a:cubicBezTo>
                  <a:pt x="6118262" y="934818"/>
                  <a:pt x="6146462" y="1057542"/>
                  <a:pt x="6122504" y="1211858"/>
                </a:cubicBezTo>
                <a:cubicBezTo>
                  <a:pt x="6098546" y="1366174"/>
                  <a:pt x="6150554" y="1553384"/>
                  <a:pt x="6122504" y="1881569"/>
                </a:cubicBezTo>
                <a:cubicBezTo>
                  <a:pt x="6094454" y="2209754"/>
                  <a:pt x="6107411" y="2262237"/>
                  <a:pt x="6122504" y="2487498"/>
                </a:cubicBezTo>
                <a:cubicBezTo>
                  <a:pt x="6137597" y="2712759"/>
                  <a:pt x="6105239" y="2925311"/>
                  <a:pt x="6122504" y="3189100"/>
                </a:cubicBezTo>
                <a:cubicBezTo>
                  <a:pt x="5883211" y="3209032"/>
                  <a:pt x="5736053" y="3172060"/>
                  <a:pt x="5625901" y="3189100"/>
                </a:cubicBezTo>
                <a:cubicBezTo>
                  <a:pt x="5515749" y="3206140"/>
                  <a:pt x="5105038" y="3182429"/>
                  <a:pt x="4945623" y="3189100"/>
                </a:cubicBezTo>
                <a:cubicBezTo>
                  <a:pt x="4786208" y="3195771"/>
                  <a:pt x="4504590" y="3216028"/>
                  <a:pt x="4326569" y="3189100"/>
                </a:cubicBezTo>
                <a:cubicBezTo>
                  <a:pt x="4148548" y="3162172"/>
                  <a:pt x="3944382" y="3170260"/>
                  <a:pt x="3707516" y="3189100"/>
                </a:cubicBezTo>
                <a:cubicBezTo>
                  <a:pt x="3470650" y="3207940"/>
                  <a:pt x="3364765" y="3189638"/>
                  <a:pt x="3149688" y="3189100"/>
                </a:cubicBezTo>
                <a:cubicBezTo>
                  <a:pt x="2934611" y="3188562"/>
                  <a:pt x="2737080" y="3198115"/>
                  <a:pt x="2346960" y="3189100"/>
                </a:cubicBezTo>
                <a:cubicBezTo>
                  <a:pt x="1956840" y="3180085"/>
                  <a:pt x="1849681" y="3208512"/>
                  <a:pt x="1605457" y="3189100"/>
                </a:cubicBezTo>
                <a:cubicBezTo>
                  <a:pt x="1361233" y="3169688"/>
                  <a:pt x="1224872" y="3163414"/>
                  <a:pt x="1047628" y="3189100"/>
                </a:cubicBezTo>
                <a:cubicBezTo>
                  <a:pt x="870384" y="3214786"/>
                  <a:pt x="402295" y="3201074"/>
                  <a:pt x="0" y="3189100"/>
                </a:cubicBezTo>
                <a:cubicBezTo>
                  <a:pt x="30006" y="3016140"/>
                  <a:pt x="29056" y="2860416"/>
                  <a:pt x="0" y="2551280"/>
                </a:cubicBezTo>
                <a:cubicBezTo>
                  <a:pt x="-29056" y="2242144"/>
                  <a:pt x="-30406" y="1998496"/>
                  <a:pt x="0" y="1849678"/>
                </a:cubicBezTo>
                <a:cubicBezTo>
                  <a:pt x="30406" y="1700860"/>
                  <a:pt x="-16015" y="1316154"/>
                  <a:pt x="0" y="1179967"/>
                </a:cubicBezTo>
                <a:cubicBezTo>
                  <a:pt x="16015" y="1043780"/>
                  <a:pt x="-10516" y="545891"/>
                  <a:pt x="0" y="0"/>
                </a:cubicBezTo>
                <a:close/>
              </a:path>
              <a:path w="6122504" h="3189100" stroke="0" extrusionOk="0">
                <a:moveTo>
                  <a:pt x="0" y="0"/>
                </a:moveTo>
                <a:cubicBezTo>
                  <a:pt x="199477" y="-14169"/>
                  <a:pt x="285151" y="5933"/>
                  <a:pt x="496603" y="0"/>
                </a:cubicBezTo>
                <a:cubicBezTo>
                  <a:pt x="708055" y="-5933"/>
                  <a:pt x="1006728" y="-18714"/>
                  <a:pt x="1238106" y="0"/>
                </a:cubicBezTo>
                <a:cubicBezTo>
                  <a:pt x="1469484" y="18714"/>
                  <a:pt x="1811809" y="3336"/>
                  <a:pt x="1979610" y="0"/>
                </a:cubicBezTo>
                <a:cubicBezTo>
                  <a:pt x="2147411" y="-3336"/>
                  <a:pt x="2329479" y="-25401"/>
                  <a:pt x="2537438" y="0"/>
                </a:cubicBezTo>
                <a:cubicBezTo>
                  <a:pt x="2745397" y="25401"/>
                  <a:pt x="3003827" y="-28840"/>
                  <a:pt x="3217716" y="0"/>
                </a:cubicBezTo>
                <a:cubicBezTo>
                  <a:pt x="3431605" y="28840"/>
                  <a:pt x="3512538" y="-11464"/>
                  <a:pt x="3714319" y="0"/>
                </a:cubicBezTo>
                <a:cubicBezTo>
                  <a:pt x="3916100" y="11464"/>
                  <a:pt x="4249969" y="2762"/>
                  <a:pt x="4455822" y="0"/>
                </a:cubicBezTo>
                <a:cubicBezTo>
                  <a:pt x="4661675" y="-2762"/>
                  <a:pt x="4872647" y="15773"/>
                  <a:pt x="5136101" y="0"/>
                </a:cubicBezTo>
                <a:cubicBezTo>
                  <a:pt x="5399555" y="-15773"/>
                  <a:pt x="5638704" y="-10477"/>
                  <a:pt x="6122504" y="0"/>
                </a:cubicBezTo>
                <a:cubicBezTo>
                  <a:pt x="6143840" y="167665"/>
                  <a:pt x="6138380" y="309375"/>
                  <a:pt x="6122504" y="605929"/>
                </a:cubicBezTo>
                <a:cubicBezTo>
                  <a:pt x="6106628" y="902483"/>
                  <a:pt x="6150516" y="973882"/>
                  <a:pt x="6122504" y="1307531"/>
                </a:cubicBezTo>
                <a:cubicBezTo>
                  <a:pt x="6094492" y="1641180"/>
                  <a:pt x="6148580" y="1710247"/>
                  <a:pt x="6122504" y="1881569"/>
                </a:cubicBezTo>
                <a:cubicBezTo>
                  <a:pt x="6096428" y="2052891"/>
                  <a:pt x="6131780" y="2323378"/>
                  <a:pt x="6122504" y="2455607"/>
                </a:cubicBezTo>
                <a:cubicBezTo>
                  <a:pt x="6113228" y="2587836"/>
                  <a:pt x="6113906" y="3028561"/>
                  <a:pt x="6122504" y="3189100"/>
                </a:cubicBezTo>
                <a:cubicBezTo>
                  <a:pt x="5894396" y="3196033"/>
                  <a:pt x="5869066" y="3166375"/>
                  <a:pt x="5625901" y="3189100"/>
                </a:cubicBezTo>
                <a:cubicBezTo>
                  <a:pt x="5382736" y="3211825"/>
                  <a:pt x="5095022" y="3173264"/>
                  <a:pt x="4884398" y="3189100"/>
                </a:cubicBezTo>
                <a:cubicBezTo>
                  <a:pt x="4673774" y="3204936"/>
                  <a:pt x="4346831" y="3153661"/>
                  <a:pt x="4081669" y="3189100"/>
                </a:cubicBezTo>
                <a:cubicBezTo>
                  <a:pt x="3816507" y="3224539"/>
                  <a:pt x="3714612" y="3181243"/>
                  <a:pt x="3523841" y="3189100"/>
                </a:cubicBezTo>
                <a:cubicBezTo>
                  <a:pt x="3333070" y="3196957"/>
                  <a:pt x="3215827" y="3184673"/>
                  <a:pt x="2966013" y="3189100"/>
                </a:cubicBezTo>
                <a:cubicBezTo>
                  <a:pt x="2716199" y="3193527"/>
                  <a:pt x="2577844" y="3195603"/>
                  <a:pt x="2285735" y="3189100"/>
                </a:cubicBezTo>
                <a:cubicBezTo>
                  <a:pt x="1993626" y="3182597"/>
                  <a:pt x="1833484" y="3163048"/>
                  <a:pt x="1605457" y="3189100"/>
                </a:cubicBezTo>
                <a:cubicBezTo>
                  <a:pt x="1377430" y="3215152"/>
                  <a:pt x="1069797" y="3155391"/>
                  <a:pt x="863953" y="3189100"/>
                </a:cubicBezTo>
                <a:cubicBezTo>
                  <a:pt x="658109" y="3222809"/>
                  <a:pt x="184075" y="3211376"/>
                  <a:pt x="0" y="3189100"/>
                </a:cubicBezTo>
                <a:cubicBezTo>
                  <a:pt x="13505" y="2940709"/>
                  <a:pt x="11098" y="2776192"/>
                  <a:pt x="0" y="2646953"/>
                </a:cubicBezTo>
                <a:cubicBezTo>
                  <a:pt x="-11098" y="2517714"/>
                  <a:pt x="19504" y="2178894"/>
                  <a:pt x="0" y="2009133"/>
                </a:cubicBezTo>
                <a:cubicBezTo>
                  <a:pt x="-19504" y="1839372"/>
                  <a:pt x="-11709" y="1589779"/>
                  <a:pt x="0" y="1466986"/>
                </a:cubicBezTo>
                <a:cubicBezTo>
                  <a:pt x="11709" y="1344193"/>
                  <a:pt x="24099" y="1059958"/>
                  <a:pt x="0" y="797275"/>
                </a:cubicBezTo>
                <a:cubicBezTo>
                  <a:pt x="-24099" y="534592"/>
                  <a:pt x="-15035" y="310402"/>
                  <a:pt x="0" y="0"/>
                </a:cubicBezTo>
                <a:close/>
              </a:path>
            </a:pathLst>
          </a:custGeom>
          <a:ln w="57150">
            <a:solidFill>
              <a:schemeClr val="bg2">
                <a:lumMod val="50000"/>
              </a:schemeClr>
            </a:solidFill>
            <a:extLst>
              <a:ext uri="{C807C97D-BFC1-408E-A445-0C87EB9F89A2}">
                <ask:lineSketchStyleProps xmlns:ask="http://schemas.microsoft.com/office/drawing/2018/sketchyshapes" sd="3646060804">
                  <a:prstGeom prst="rect">
                    <a:avLst/>
                  </a:prstGeom>
                  <ask:type>
                    <ask:lineSketchFreehand/>
                  </ask:type>
                </ask:lineSketchStyleProps>
              </a:ext>
            </a:extLst>
          </a:ln>
        </p:spPr>
      </p:pic>
    </p:spTree>
    <p:extLst>
      <p:ext uri="{BB962C8B-B14F-4D97-AF65-F5344CB8AC3E}">
        <p14:creationId xmlns:p14="http://schemas.microsoft.com/office/powerpoint/2010/main" val="748042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331214" y="2140308"/>
            <a:ext cx="4247951" cy="1194541"/>
          </a:xfrm>
        </p:spPr>
        <p:txBody>
          <a:bodyPr>
            <a:normAutofit/>
          </a:bodyPr>
          <a:lstStyle/>
          <a:p>
            <a:pPr marL="0" indent="0" algn="just">
              <a:buNone/>
            </a:pPr>
            <a:r>
              <a:rPr lang="es-MX" dirty="0"/>
              <a:t>Las funciones que los glúcidos cumplen en el organismo son: </a:t>
            </a:r>
          </a:p>
        </p:txBody>
      </p:sp>
      <p:sp>
        <p:nvSpPr>
          <p:cNvPr id="5" name="2 Título">
            <a:extLst>
              <a:ext uri="{FF2B5EF4-FFF2-40B4-BE49-F238E27FC236}">
                <a16:creationId xmlns:a16="http://schemas.microsoft.com/office/drawing/2014/main" id="{30EA8CF4-6536-4607-9A7C-0AEF7F2E0944}"/>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
        <p:nvSpPr>
          <p:cNvPr id="6" name="1 Marcador de contenido">
            <a:extLst>
              <a:ext uri="{FF2B5EF4-FFF2-40B4-BE49-F238E27FC236}">
                <a16:creationId xmlns:a16="http://schemas.microsoft.com/office/drawing/2014/main" id="{8B11F2DF-F4BC-4841-8887-13A7CAB521AC}"/>
              </a:ext>
            </a:extLst>
          </p:cNvPr>
          <p:cNvSpPr txBox="1">
            <a:spLocks/>
          </p:cNvSpPr>
          <p:nvPr/>
        </p:nvSpPr>
        <p:spPr>
          <a:xfrm>
            <a:off x="6069498" y="1235846"/>
            <a:ext cx="5732942" cy="30034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r>
              <a:rPr lang="es-MX" sz="2800" b="1" dirty="0">
                <a:solidFill>
                  <a:schemeClr val="accent1">
                    <a:lumMod val="50000"/>
                  </a:schemeClr>
                </a:solidFill>
                <a:highlight>
                  <a:srgbClr val="FFFF00"/>
                </a:highlight>
              </a:rPr>
              <a:t>Energéticas </a:t>
            </a:r>
          </a:p>
          <a:p>
            <a:pPr algn="just"/>
            <a:r>
              <a:rPr lang="es-MX" sz="2800" b="1" dirty="0"/>
              <a:t>Ahorro de proteínas </a:t>
            </a:r>
          </a:p>
          <a:p>
            <a:pPr algn="just"/>
            <a:r>
              <a:rPr lang="es-MX" sz="2800" b="1" dirty="0"/>
              <a:t>Regulan el metabolismo de las grasas </a:t>
            </a:r>
          </a:p>
          <a:p>
            <a:pPr algn="just"/>
            <a:r>
              <a:rPr lang="es-MX" sz="2800" b="1" dirty="0"/>
              <a:t>Estructural</a:t>
            </a:r>
          </a:p>
        </p:txBody>
      </p:sp>
      <p:sp>
        <p:nvSpPr>
          <p:cNvPr id="7" name="Abrir llave 6">
            <a:extLst>
              <a:ext uri="{FF2B5EF4-FFF2-40B4-BE49-F238E27FC236}">
                <a16:creationId xmlns:a16="http://schemas.microsoft.com/office/drawing/2014/main" id="{332311AA-702B-4C42-B2D8-D769A56C64AF}"/>
              </a:ext>
            </a:extLst>
          </p:cNvPr>
          <p:cNvSpPr/>
          <p:nvPr/>
        </p:nvSpPr>
        <p:spPr>
          <a:xfrm>
            <a:off x="5579165" y="1073426"/>
            <a:ext cx="516835" cy="3326296"/>
          </a:xfrm>
          <a:prstGeom prst="leftBrace">
            <a:avLst/>
          </a:prstGeom>
          <a:ln>
            <a:solidFill>
              <a:srgbClr val="00206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a:p>
        </p:txBody>
      </p:sp>
      <p:pic>
        <p:nvPicPr>
          <p:cNvPr id="4098" name="Picture 2" descr="Carbohidratos Complejos fuente de energía - Academia de Pacientes 24 horas">
            <a:extLst>
              <a:ext uri="{FF2B5EF4-FFF2-40B4-BE49-F238E27FC236}">
                <a16:creationId xmlns:a16="http://schemas.microsoft.com/office/drawing/2014/main" id="{35236133-D6E6-4E0E-B2D6-06BBA74415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79170">
            <a:off x="8192005" y="4147085"/>
            <a:ext cx="3920661" cy="2615051"/>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pic>
        <p:nvPicPr>
          <p:cNvPr id="4100" name="Picture 4" descr="Uživatel @anytimefitnesszaragoza na Twitteru: „Si quieres energía para  #entrenar, ¡consume #carbohidratos! #Oxigeno, #hidrogeno y #carbono para  obtener energía de forma inmediata para el cerebro y al sistema nervioso  #AnytimeFitness #Fitness #Gym ...">
            <a:extLst>
              <a:ext uri="{FF2B5EF4-FFF2-40B4-BE49-F238E27FC236}">
                <a16:creationId xmlns:a16="http://schemas.microsoft.com/office/drawing/2014/main" id="{FA84A77F-8B29-4EA2-A1F8-606D9E7BE8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24294">
            <a:off x="3018181" y="3854824"/>
            <a:ext cx="2792896" cy="2792896"/>
          </a:xfrm>
          <a:prstGeom prst="rect">
            <a:avLst/>
          </a:prstGeom>
          <a:noFill/>
          <a:ln w="571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4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778016" y="549391"/>
            <a:ext cx="3199793" cy="821634"/>
          </a:xfrm>
        </p:spPr>
        <p:txBody>
          <a:bodyPr>
            <a:normAutofit/>
          </a:bodyPr>
          <a:lstStyle/>
          <a:p>
            <a:pPr marL="0" indent="0">
              <a:buNone/>
            </a:pPr>
            <a:r>
              <a:rPr lang="es-MX" sz="3000" b="1" dirty="0"/>
              <a:t>Energéticamente</a:t>
            </a:r>
            <a:r>
              <a:rPr lang="es-MX" dirty="0"/>
              <a:t> </a:t>
            </a:r>
          </a:p>
        </p:txBody>
      </p:sp>
      <p:pic>
        <p:nvPicPr>
          <p:cNvPr id="5" name="4 Imagen" descr="http://ts3.mm.bing.net/images/thumbnail.aspx?q=1289409406838&amp;id=fad3a343668ce0a155203d000bff47f9&amp;url=http%3a%2f%2fwww.nlm.nih.gov%2fmedlineplus%2fspanish%2fency%2fimages%2fency%2ffullsize%2f19574.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423942" y="3717294"/>
            <a:ext cx="2856451" cy="1855246"/>
          </a:xfrm>
          <a:custGeom>
            <a:avLst/>
            <a:gdLst>
              <a:gd name="connsiteX0" fmla="*/ 0 w 2856451"/>
              <a:gd name="connsiteY0" fmla="*/ 0 h 1855246"/>
              <a:gd name="connsiteX1" fmla="*/ 571290 w 2856451"/>
              <a:gd name="connsiteY1" fmla="*/ 0 h 1855246"/>
              <a:gd name="connsiteX2" fmla="*/ 1142580 w 2856451"/>
              <a:gd name="connsiteY2" fmla="*/ 0 h 1855246"/>
              <a:gd name="connsiteX3" fmla="*/ 1656742 w 2856451"/>
              <a:gd name="connsiteY3" fmla="*/ 0 h 1855246"/>
              <a:gd name="connsiteX4" fmla="*/ 2199467 w 2856451"/>
              <a:gd name="connsiteY4" fmla="*/ 0 h 1855246"/>
              <a:gd name="connsiteX5" fmla="*/ 2856451 w 2856451"/>
              <a:gd name="connsiteY5" fmla="*/ 0 h 1855246"/>
              <a:gd name="connsiteX6" fmla="*/ 2856451 w 2856451"/>
              <a:gd name="connsiteY6" fmla="*/ 636968 h 1855246"/>
              <a:gd name="connsiteX7" fmla="*/ 2856451 w 2856451"/>
              <a:gd name="connsiteY7" fmla="*/ 1236831 h 1855246"/>
              <a:gd name="connsiteX8" fmla="*/ 2856451 w 2856451"/>
              <a:gd name="connsiteY8" fmla="*/ 1855246 h 1855246"/>
              <a:gd name="connsiteX9" fmla="*/ 2285161 w 2856451"/>
              <a:gd name="connsiteY9" fmla="*/ 1855246 h 1855246"/>
              <a:gd name="connsiteX10" fmla="*/ 1713871 w 2856451"/>
              <a:gd name="connsiteY10" fmla="*/ 1855246 h 1855246"/>
              <a:gd name="connsiteX11" fmla="*/ 1199709 w 2856451"/>
              <a:gd name="connsiteY11" fmla="*/ 1855246 h 1855246"/>
              <a:gd name="connsiteX12" fmla="*/ 599855 w 2856451"/>
              <a:gd name="connsiteY12" fmla="*/ 1855246 h 1855246"/>
              <a:gd name="connsiteX13" fmla="*/ 0 w 2856451"/>
              <a:gd name="connsiteY13" fmla="*/ 1855246 h 1855246"/>
              <a:gd name="connsiteX14" fmla="*/ 0 w 2856451"/>
              <a:gd name="connsiteY14" fmla="*/ 1218278 h 1855246"/>
              <a:gd name="connsiteX15" fmla="*/ 0 w 2856451"/>
              <a:gd name="connsiteY15" fmla="*/ 562758 h 1855246"/>
              <a:gd name="connsiteX16" fmla="*/ 0 w 2856451"/>
              <a:gd name="connsiteY16" fmla="*/ 0 h 185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51" h="1855246" extrusionOk="0">
                <a:moveTo>
                  <a:pt x="0" y="0"/>
                </a:moveTo>
                <a:cubicBezTo>
                  <a:pt x="132834" y="-8901"/>
                  <a:pt x="389650" y="-17226"/>
                  <a:pt x="571290" y="0"/>
                </a:cubicBezTo>
                <a:cubicBezTo>
                  <a:pt x="752930" y="17226"/>
                  <a:pt x="959765" y="-6283"/>
                  <a:pt x="1142580" y="0"/>
                </a:cubicBezTo>
                <a:cubicBezTo>
                  <a:pt x="1325395" y="6283"/>
                  <a:pt x="1494700" y="-20252"/>
                  <a:pt x="1656742" y="0"/>
                </a:cubicBezTo>
                <a:cubicBezTo>
                  <a:pt x="1818784" y="20252"/>
                  <a:pt x="2034846" y="-12260"/>
                  <a:pt x="2199467" y="0"/>
                </a:cubicBezTo>
                <a:cubicBezTo>
                  <a:pt x="2364088" y="12260"/>
                  <a:pt x="2594545" y="-26169"/>
                  <a:pt x="2856451" y="0"/>
                </a:cubicBezTo>
                <a:cubicBezTo>
                  <a:pt x="2825497" y="238704"/>
                  <a:pt x="2852021" y="338538"/>
                  <a:pt x="2856451" y="636968"/>
                </a:cubicBezTo>
                <a:cubicBezTo>
                  <a:pt x="2860881" y="935398"/>
                  <a:pt x="2864774" y="1053768"/>
                  <a:pt x="2856451" y="1236831"/>
                </a:cubicBezTo>
                <a:cubicBezTo>
                  <a:pt x="2848128" y="1419894"/>
                  <a:pt x="2846740" y="1577552"/>
                  <a:pt x="2856451" y="1855246"/>
                </a:cubicBezTo>
                <a:cubicBezTo>
                  <a:pt x="2696445" y="1881325"/>
                  <a:pt x="2515132" y="1870613"/>
                  <a:pt x="2285161" y="1855246"/>
                </a:cubicBezTo>
                <a:cubicBezTo>
                  <a:pt x="2055190" y="1839880"/>
                  <a:pt x="1851037" y="1854730"/>
                  <a:pt x="1713871" y="1855246"/>
                </a:cubicBezTo>
                <a:cubicBezTo>
                  <a:pt x="1576705" y="1855763"/>
                  <a:pt x="1360350" y="1838907"/>
                  <a:pt x="1199709" y="1855246"/>
                </a:cubicBezTo>
                <a:cubicBezTo>
                  <a:pt x="1039068" y="1871585"/>
                  <a:pt x="774047" y="1856114"/>
                  <a:pt x="599855" y="1855246"/>
                </a:cubicBezTo>
                <a:cubicBezTo>
                  <a:pt x="425663" y="1854378"/>
                  <a:pt x="220052" y="1839783"/>
                  <a:pt x="0" y="1855246"/>
                </a:cubicBezTo>
                <a:cubicBezTo>
                  <a:pt x="8554" y="1561030"/>
                  <a:pt x="29636" y="1360362"/>
                  <a:pt x="0" y="1218278"/>
                </a:cubicBezTo>
                <a:cubicBezTo>
                  <a:pt x="-29636" y="1076194"/>
                  <a:pt x="-16702" y="703399"/>
                  <a:pt x="0" y="562758"/>
                </a:cubicBezTo>
                <a:cubicBezTo>
                  <a:pt x="16702" y="422117"/>
                  <a:pt x="21201" y="184274"/>
                  <a:pt x="0" y="0"/>
                </a:cubicBezTo>
                <a:close/>
              </a:path>
            </a:pathLst>
          </a:custGeom>
          <a:noFill/>
          <a:ln w="38100">
            <a:solidFill>
              <a:srgbClr val="C00000"/>
            </a:solidFill>
            <a:extLst>
              <a:ext uri="{C807C97D-BFC1-408E-A445-0C87EB9F89A2}">
                <ask:lineSketchStyleProps xmlns:ask="http://schemas.microsoft.com/office/drawing/2018/sketchyshapes" sd="3758047188">
                  <a:prstGeom prst="rect">
                    <a:avLst/>
                  </a:prstGeom>
                  <ask:type>
                    <ask:lineSketchFreehand/>
                  </ask:type>
                </ask:lineSketchStyleProps>
              </a:ext>
            </a:extLst>
          </a:ln>
        </p:spPr>
      </p:pic>
      <p:sp>
        <p:nvSpPr>
          <p:cNvPr id="7" name="2 Título">
            <a:extLst>
              <a:ext uri="{FF2B5EF4-FFF2-40B4-BE49-F238E27FC236}">
                <a16:creationId xmlns:a16="http://schemas.microsoft.com/office/drawing/2014/main" id="{3B893577-540C-4312-857F-AD329D0D5036}"/>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
        <p:nvSpPr>
          <p:cNvPr id="8" name="1 Marcador de contenido">
            <a:extLst>
              <a:ext uri="{FF2B5EF4-FFF2-40B4-BE49-F238E27FC236}">
                <a16:creationId xmlns:a16="http://schemas.microsoft.com/office/drawing/2014/main" id="{02FAE804-7598-4942-B3E1-66A2BCB03B2B}"/>
              </a:ext>
            </a:extLst>
          </p:cNvPr>
          <p:cNvSpPr txBox="1">
            <a:spLocks/>
          </p:cNvSpPr>
          <p:nvPr/>
        </p:nvSpPr>
        <p:spPr>
          <a:xfrm>
            <a:off x="4870781" y="4919660"/>
            <a:ext cx="6950824" cy="1504122"/>
          </a:xfrm>
          <a:prstGeom prst="rect">
            <a:avLst/>
          </a:prstGeom>
          <a:ln w="57150">
            <a:solidFill>
              <a:srgbClr val="002060"/>
            </a:solidFill>
          </a:ln>
        </p:spPr>
        <p:txBody>
          <a:bodyPr vert="horz" lIns="91440" tIns="45720" rIns="91440" bIns="45720" rtlCol="0" anchor="ctr">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r>
              <a:rPr lang="es-MX" b="1" i="1" dirty="0"/>
              <a:t>Cubiertas las necesidades energéticas</a:t>
            </a:r>
            <a:r>
              <a:rPr lang="es-MX" dirty="0"/>
              <a:t>, una pequeña parte </a:t>
            </a:r>
            <a:r>
              <a:rPr lang="es-MX" b="1" i="1" dirty="0">
                <a:solidFill>
                  <a:srgbClr val="0070C0"/>
                </a:solidFill>
              </a:rPr>
              <a:t>se almacena en el hígado </a:t>
            </a:r>
            <a:r>
              <a:rPr lang="es-MX" dirty="0"/>
              <a:t>y </a:t>
            </a:r>
            <a:r>
              <a:rPr lang="es-MX" b="1" i="1" dirty="0">
                <a:solidFill>
                  <a:srgbClr val="0070C0"/>
                </a:solidFill>
              </a:rPr>
              <a:t>músculos</a:t>
            </a:r>
            <a:r>
              <a:rPr lang="es-MX" dirty="0"/>
              <a:t> </a:t>
            </a:r>
            <a:r>
              <a:rPr lang="es-MX" b="1" i="1" dirty="0">
                <a:solidFill>
                  <a:srgbClr val="002060"/>
                </a:solidFill>
              </a:rPr>
              <a:t>como glucógeno</a:t>
            </a:r>
            <a:r>
              <a:rPr lang="es-MX" dirty="0"/>
              <a:t>, el resto se transforma en </a:t>
            </a:r>
            <a:r>
              <a:rPr lang="es-MX" b="1" i="1" dirty="0">
                <a:solidFill>
                  <a:srgbClr val="002060"/>
                </a:solidFill>
              </a:rPr>
              <a:t>grasas</a:t>
            </a:r>
            <a:r>
              <a:rPr lang="es-MX" dirty="0"/>
              <a:t> y se acumula en el organismo como </a:t>
            </a:r>
            <a:r>
              <a:rPr lang="es-MX" b="1" i="1" dirty="0">
                <a:solidFill>
                  <a:srgbClr val="002060"/>
                </a:solidFill>
              </a:rPr>
              <a:t>tejido adiposo</a:t>
            </a:r>
            <a:r>
              <a:rPr lang="es-MX" dirty="0"/>
              <a:t>.</a:t>
            </a:r>
          </a:p>
        </p:txBody>
      </p:sp>
      <p:sp>
        <p:nvSpPr>
          <p:cNvPr id="9" name="1 Marcador de contenido">
            <a:extLst>
              <a:ext uri="{FF2B5EF4-FFF2-40B4-BE49-F238E27FC236}">
                <a16:creationId xmlns:a16="http://schemas.microsoft.com/office/drawing/2014/main" id="{834AB9A3-3CED-4F09-9AA0-56FDF06D92C5}"/>
              </a:ext>
            </a:extLst>
          </p:cNvPr>
          <p:cNvSpPr txBox="1">
            <a:spLocks/>
          </p:cNvSpPr>
          <p:nvPr/>
        </p:nvSpPr>
        <p:spPr>
          <a:xfrm>
            <a:off x="1423942" y="1626436"/>
            <a:ext cx="6462837" cy="1504122"/>
          </a:xfrm>
          <a:prstGeom prst="rect">
            <a:avLst/>
          </a:prstGeom>
          <a:ln w="57150">
            <a:solidFill>
              <a:srgbClr val="0070C0"/>
            </a:solidFill>
          </a:ln>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r>
              <a:rPr lang="es-MX" dirty="0"/>
              <a:t>Aportan </a:t>
            </a:r>
            <a:r>
              <a:rPr lang="es-MX" b="1" i="1" dirty="0">
                <a:solidFill>
                  <a:schemeClr val="accent1">
                    <a:lumMod val="50000"/>
                  </a:schemeClr>
                </a:solidFill>
              </a:rPr>
              <a:t>4 </a:t>
            </a:r>
            <a:r>
              <a:rPr lang="es-MX" b="1" i="1" dirty="0" err="1">
                <a:solidFill>
                  <a:schemeClr val="accent1">
                    <a:lumMod val="50000"/>
                  </a:schemeClr>
                </a:solidFill>
              </a:rPr>
              <a:t>KCal</a:t>
            </a:r>
            <a:r>
              <a:rPr lang="es-MX" b="1" i="1" dirty="0">
                <a:solidFill>
                  <a:schemeClr val="accent1">
                    <a:lumMod val="50000"/>
                  </a:schemeClr>
                </a:solidFill>
              </a:rPr>
              <a:t> </a:t>
            </a:r>
            <a:r>
              <a:rPr lang="es-MX" dirty="0"/>
              <a:t>por gramo de peso seco. Esto es, sin considerar el contenido de agua que pueda tener el alimento en el cual se encuentra el carbohidrato. </a:t>
            </a:r>
          </a:p>
        </p:txBody>
      </p:sp>
      <p:pic>
        <p:nvPicPr>
          <p:cNvPr id="26626" name="Picture 2">
            <a:extLst>
              <a:ext uri="{FF2B5EF4-FFF2-40B4-BE49-F238E27FC236}">
                <a16:creationId xmlns:a16="http://schemas.microsoft.com/office/drawing/2014/main" id="{8A96DD64-ACA9-438F-9249-D517C81349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9296" y="1520034"/>
            <a:ext cx="3897608" cy="2919444"/>
          </a:xfrm>
          <a:custGeom>
            <a:avLst/>
            <a:gdLst>
              <a:gd name="connsiteX0" fmla="*/ 0 w 3897608"/>
              <a:gd name="connsiteY0" fmla="*/ 0 h 2919444"/>
              <a:gd name="connsiteX1" fmla="*/ 3897608 w 3897608"/>
              <a:gd name="connsiteY1" fmla="*/ 0 h 2919444"/>
              <a:gd name="connsiteX2" fmla="*/ 3897608 w 3897608"/>
              <a:gd name="connsiteY2" fmla="*/ 2919444 h 2919444"/>
              <a:gd name="connsiteX3" fmla="*/ 0 w 3897608"/>
              <a:gd name="connsiteY3" fmla="*/ 2919444 h 2919444"/>
              <a:gd name="connsiteX4" fmla="*/ 0 w 3897608"/>
              <a:gd name="connsiteY4" fmla="*/ 0 h 2919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608" h="2919444" extrusionOk="0">
                <a:moveTo>
                  <a:pt x="0" y="0"/>
                </a:moveTo>
                <a:cubicBezTo>
                  <a:pt x="1178640" y="-39525"/>
                  <a:pt x="1958328" y="-64046"/>
                  <a:pt x="3897608" y="0"/>
                </a:cubicBezTo>
                <a:cubicBezTo>
                  <a:pt x="3808367" y="1347426"/>
                  <a:pt x="4023848" y="2285719"/>
                  <a:pt x="3897608" y="2919444"/>
                </a:cubicBezTo>
                <a:cubicBezTo>
                  <a:pt x="2356742" y="2791977"/>
                  <a:pt x="1743836" y="3050921"/>
                  <a:pt x="0" y="2919444"/>
                </a:cubicBezTo>
                <a:cubicBezTo>
                  <a:pt x="-135632" y="1931948"/>
                  <a:pt x="-157772" y="1282559"/>
                  <a:pt x="0" y="0"/>
                </a:cubicBezTo>
                <a:close/>
              </a:path>
            </a:pathLst>
          </a:custGeom>
          <a:noFill/>
          <a:ln w="57150">
            <a:solidFill>
              <a:srgbClr val="C00000"/>
            </a:solidFill>
            <a:extLst>
              <a:ext uri="{C807C97D-BFC1-408E-A445-0C87EB9F89A2}">
                <ask:lineSketchStyleProps xmlns:ask="http://schemas.microsoft.com/office/drawing/2018/sketchyshapes" sd="3106785622">
                  <a:prstGeom prst="rect">
                    <a:avLst/>
                  </a:prstGeom>
                  <ask:type>
                    <ask:lineSketchCurved/>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47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74417" y="761999"/>
            <a:ext cx="7763393" cy="1673828"/>
          </a:xfrm>
          <a:ln w="57150">
            <a:solidFill>
              <a:srgbClr val="00B0F0"/>
            </a:solidFill>
          </a:ln>
        </p:spPr>
        <p:txBody>
          <a:bodyPr>
            <a:normAutofit/>
          </a:bodyPr>
          <a:lstStyle/>
          <a:p>
            <a:pPr lvl="0" algn="just"/>
            <a:r>
              <a:rPr lang="es-MX" b="1" dirty="0">
                <a:latin typeface="Cambria" panose="02040503050406030204" pitchFamily="18" charset="0"/>
              </a:rPr>
              <a:t>Caloría: </a:t>
            </a:r>
            <a:r>
              <a:rPr lang="es-MX" dirty="0">
                <a:latin typeface="Cambria" panose="02040503050406030204" pitchFamily="18" charset="0"/>
              </a:rPr>
              <a:t>unidad</a:t>
            </a:r>
            <a:r>
              <a:rPr lang="es-MX" b="1" dirty="0">
                <a:latin typeface="Cambria" panose="02040503050406030204" pitchFamily="18" charset="0"/>
              </a:rPr>
              <a:t> </a:t>
            </a:r>
            <a:r>
              <a:rPr lang="es-MX" dirty="0">
                <a:latin typeface="Cambria" panose="02040503050406030204" pitchFamily="18" charset="0"/>
              </a:rPr>
              <a:t>de medida del contenido energético de los alimentos que consiste en el número de calorías que un peso determinado de alimentos puede desarrollar en los tejidos o en el trabajo físico equivalentes de ellos.</a:t>
            </a:r>
          </a:p>
        </p:txBody>
      </p:sp>
      <p:sp>
        <p:nvSpPr>
          <p:cNvPr id="6" name="2 Título">
            <a:extLst>
              <a:ext uri="{FF2B5EF4-FFF2-40B4-BE49-F238E27FC236}">
                <a16:creationId xmlns:a16="http://schemas.microsoft.com/office/drawing/2014/main" id="{5FB02E22-4EF4-4E3F-B11D-83C3FF0A5DBA}"/>
              </a:ext>
            </a:extLst>
          </p:cNvPr>
          <p:cNvSpPr txBox="1">
            <a:spLocks/>
          </p:cNvSpPr>
          <p:nvPr/>
        </p:nvSpPr>
        <p:spPr>
          <a:xfrm>
            <a:off x="1423942" y="0"/>
            <a:ext cx="4645556" cy="72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a:solidFill>
                  <a:schemeClr val="accent1">
                    <a:lumMod val="50000"/>
                  </a:schemeClr>
                </a:solidFill>
                <a:latin typeface="Bradley Hand ITC" panose="03070402050302030203" pitchFamily="66" charset="0"/>
              </a:rPr>
              <a:t>CARBOHIDRATOS</a:t>
            </a:r>
          </a:p>
        </p:txBody>
      </p:sp>
      <p:sp>
        <p:nvSpPr>
          <p:cNvPr id="8" name="1 Marcador de contenido">
            <a:extLst>
              <a:ext uri="{FF2B5EF4-FFF2-40B4-BE49-F238E27FC236}">
                <a16:creationId xmlns:a16="http://schemas.microsoft.com/office/drawing/2014/main" id="{57A82687-0CB1-4B56-AEAD-343DB6DAF978}"/>
              </a:ext>
            </a:extLst>
          </p:cNvPr>
          <p:cNvSpPr txBox="1">
            <a:spLocks/>
          </p:cNvSpPr>
          <p:nvPr/>
        </p:nvSpPr>
        <p:spPr>
          <a:xfrm>
            <a:off x="2539581" y="5067764"/>
            <a:ext cx="8274193" cy="1554558"/>
          </a:xfrm>
          <a:prstGeom prst="rect">
            <a:avLst/>
          </a:prstGeom>
          <a:ln w="57150">
            <a:solidFill>
              <a:srgbClr val="002060"/>
            </a:solidFill>
          </a:ln>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r>
              <a:rPr lang="es-MX" b="1" dirty="0">
                <a:latin typeface="Cambria" panose="02040503050406030204" pitchFamily="18" charset="0"/>
              </a:rPr>
              <a:t>Tipos de alimentos que contienen más calorías (CARBOHIDRATOS, LÍPIDOS O PROTEÍNAS): </a:t>
            </a:r>
            <a:r>
              <a:rPr lang="es-MX" b="1" i="1" dirty="0">
                <a:solidFill>
                  <a:srgbClr val="002060"/>
                </a:solidFill>
                <a:latin typeface="Cambria" panose="02040503050406030204" pitchFamily="18" charset="0"/>
              </a:rPr>
              <a:t>Lípidos contienen 9 calorías por gramo</a:t>
            </a:r>
            <a:r>
              <a:rPr lang="es-MX" dirty="0">
                <a:latin typeface="Cambria" panose="02040503050406030204" pitchFamily="18" charset="0"/>
              </a:rPr>
              <a:t>; </a:t>
            </a:r>
            <a:r>
              <a:rPr lang="es-MX" b="1" i="1" dirty="0">
                <a:solidFill>
                  <a:schemeClr val="accent1">
                    <a:lumMod val="50000"/>
                  </a:schemeClr>
                </a:solidFill>
                <a:latin typeface="Cambria" panose="02040503050406030204" pitchFamily="18" charset="0"/>
              </a:rPr>
              <a:t>carbohidratos y proteínas contienen 4 calorías por gramo</a:t>
            </a:r>
            <a:r>
              <a:rPr lang="es-MX" dirty="0">
                <a:latin typeface="Cambria" panose="02040503050406030204" pitchFamily="18" charset="0"/>
              </a:rPr>
              <a:t>.</a:t>
            </a:r>
          </a:p>
        </p:txBody>
      </p:sp>
      <p:sp>
        <p:nvSpPr>
          <p:cNvPr id="9" name="1 Marcador de contenido">
            <a:extLst>
              <a:ext uri="{FF2B5EF4-FFF2-40B4-BE49-F238E27FC236}">
                <a16:creationId xmlns:a16="http://schemas.microsoft.com/office/drawing/2014/main" id="{08ABF279-BB22-47DB-BE48-DCF4395311A3}"/>
              </a:ext>
            </a:extLst>
          </p:cNvPr>
          <p:cNvSpPr txBox="1">
            <a:spLocks/>
          </p:cNvSpPr>
          <p:nvPr/>
        </p:nvSpPr>
        <p:spPr>
          <a:xfrm>
            <a:off x="2282353" y="3013507"/>
            <a:ext cx="5873760" cy="1259843"/>
          </a:xfrm>
          <a:prstGeom prst="rect">
            <a:avLst/>
          </a:prstGeom>
          <a:ln w="57150">
            <a:solidFill>
              <a:srgbClr val="00B0F0"/>
            </a:solidFill>
          </a:ln>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r>
              <a:rPr lang="es-MX" b="1" dirty="0">
                <a:latin typeface="Cambria" panose="02040503050406030204" pitchFamily="18" charset="0"/>
              </a:rPr>
              <a:t>Kilocaloría: </a:t>
            </a:r>
            <a:r>
              <a:rPr lang="es-MX" dirty="0">
                <a:latin typeface="Cambria" panose="02040503050406030204" pitchFamily="18" charset="0"/>
              </a:rPr>
              <a:t>Medida de energía, de símbolo kcal, que es igual a 1000 calorías.</a:t>
            </a:r>
          </a:p>
        </p:txBody>
      </p:sp>
    </p:spTree>
    <p:extLst>
      <p:ext uri="{BB962C8B-B14F-4D97-AF65-F5344CB8AC3E}">
        <p14:creationId xmlns:p14="http://schemas.microsoft.com/office/powerpoint/2010/main" val="1874084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1628</TotalTime>
  <Words>1171</Words>
  <Application>Microsoft Office PowerPoint</Application>
  <PresentationFormat>Panorámica</PresentationFormat>
  <Paragraphs>100</Paragraphs>
  <Slides>36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36</vt:i4>
      </vt:variant>
    </vt:vector>
  </HeadingPairs>
  <TitlesOfParts>
    <vt:vector size="46" baseType="lpstr">
      <vt:lpstr>Arial</vt:lpstr>
      <vt:lpstr>Arial Rounded MT Bold</vt:lpstr>
      <vt:lpstr>Bradley Hand ITC</vt:lpstr>
      <vt:lpstr>Cambria</vt:lpstr>
      <vt:lpstr>Comic Sans MS</vt:lpstr>
      <vt:lpstr>Corbel</vt:lpstr>
      <vt:lpstr>Tahoma</vt:lpstr>
      <vt:lpstr>Wingdings</vt:lpstr>
      <vt:lpstr>Wingdings 2</vt:lpstr>
      <vt:lpstr>Parallax</vt:lpstr>
      <vt:lpstr>BIOMOLÉCULAS </vt:lpstr>
      <vt:lpstr>Presentación de PowerPoint</vt:lpstr>
      <vt:lpstr>Presentación de PowerPoint</vt:lpstr>
      <vt:lpstr>Presentación de PowerPoint</vt:lpstr>
      <vt:lpstr>CARBOHIDRATOS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ALIMENTOS RICOS EN CARBOHIDRATOS</vt:lpstr>
      <vt:lpstr>PATOLOGIAS POR ALTO  CONSUMO DE CARBOHIDRATOS</vt:lpstr>
      <vt:lpstr>OBESIDAD</vt:lpstr>
      <vt:lpstr>DIABETES &amp; CARDIOVASCULARES</vt:lpstr>
      <vt:lpstr>CARIES</vt:lpstr>
      <vt:lpstr>ARTRITIS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dc:creator>
  <cp:lastModifiedBy>Arely Soberanes</cp:lastModifiedBy>
  <cp:revision>34</cp:revision>
  <dcterms:created xsi:type="dcterms:W3CDTF">2014-05-01T23:18:54Z</dcterms:created>
  <dcterms:modified xsi:type="dcterms:W3CDTF">2025-09-30T16:33:22Z</dcterms:modified>
</cp:coreProperties>
</file>