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Handyman" charset="1" panose="00000000000000000000"/>
      <p:regular r:id="rId14"/>
    </p:embeddedFont>
    <p:embeddedFont>
      <p:font typeface="Core Bandi Face" charset="1" panose="010605060000000200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644123" y="2973378"/>
            <a:ext cx="10486925" cy="2674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9432"/>
              </a:lnSpc>
            </a:pPr>
            <a:r>
              <a:rPr lang="en-US" sz="10142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HABILIDADES METACOGNITIVAS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650313" y="4619392"/>
            <a:ext cx="4380561" cy="4729350"/>
          </a:xfrm>
          <a:custGeom>
            <a:avLst/>
            <a:gdLst/>
            <a:ahLst/>
            <a:cxnLst/>
            <a:rect r="r" b="b" t="t" l="l"/>
            <a:pathLst>
              <a:path h="4729350" w="4380561">
                <a:moveTo>
                  <a:pt x="0" y="0"/>
                </a:moveTo>
                <a:lnTo>
                  <a:pt x="4380561" y="0"/>
                </a:lnTo>
                <a:lnTo>
                  <a:pt x="4380561" y="4729350"/>
                </a:lnTo>
                <a:lnTo>
                  <a:pt x="0" y="47293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257126" y="1028700"/>
            <a:ext cx="3564813" cy="4074072"/>
          </a:xfrm>
          <a:custGeom>
            <a:avLst/>
            <a:gdLst/>
            <a:ahLst/>
            <a:cxnLst/>
            <a:rect r="r" b="b" t="t" l="l"/>
            <a:pathLst>
              <a:path h="4074072" w="3564813">
                <a:moveTo>
                  <a:pt x="3564814" y="0"/>
                </a:moveTo>
                <a:lnTo>
                  <a:pt x="0" y="0"/>
                </a:lnTo>
                <a:lnTo>
                  <a:pt x="0" y="4074072"/>
                </a:lnTo>
                <a:lnTo>
                  <a:pt x="3564814" y="4074072"/>
                </a:lnTo>
                <a:lnTo>
                  <a:pt x="3564814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141780" y="7050742"/>
            <a:ext cx="9856893" cy="1448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1"/>
              </a:lnSpc>
            </a:pPr>
            <a:r>
              <a:rPr lang="en-US" sz="3887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habilidades del pensamiento</a:t>
            </a:r>
          </a:p>
          <a:p>
            <a:pPr algn="ctr">
              <a:lnSpc>
                <a:spcPts val="3771"/>
              </a:lnSpc>
            </a:pPr>
          </a:p>
          <a:p>
            <a:pPr algn="ctr">
              <a:lnSpc>
                <a:spcPts val="3771"/>
              </a:lnSpc>
            </a:pPr>
            <a:r>
              <a:rPr lang="en-US" sz="3887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Mtra. María Rojo.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148911" y="4280616"/>
            <a:ext cx="10456445" cy="4333134"/>
            <a:chOff x="0" y="0"/>
            <a:chExt cx="2946268" cy="12209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946268" cy="1220929"/>
            </a:xfrm>
            <a:custGeom>
              <a:avLst/>
              <a:gdLst/>
              <a:ahLst/>
              <a:cxnLst/>
              <a:rect r="r" b="b" t="t" l="l"/>
              <a:pathLst>
                <a:path h="1220929" w="2946268">
                  <a:moveTo>
                    <a:pt x="37760" y="0"/>
                  </a:moveTo>
                  <a:lnTo>
                    <a:pt x="2908507" y="0"/>
                  </a:lnTo>
                  <a:cubicBezTo>
                    <a:pt x="2918522" y="0"/>
                    <a:pt x="2928127" y="3978"/>
                    <a:pt x="2935208" y="11060"/>
                  </a:cubicBezTo>
                  <a:cubicBezTo>
                    <a:pt x="2942289" y="18141"/>
                    <a:pt x="2946268" y="27746"/>
                    <a:pt x="2946268" y="37760"/>
                  </a:cubicBezTo>
                  <a:lnTo>
                    <a:pt x="2946268" y="1183168"/>
                  </a:lnTo>
                  <a:cubicBezTo>
                    <a:pt x="2946268" y="1204023"/>
                    <a:pt x="2929362" y="1220929"/>
                    <a:pt x="2908507" y="1220929"/>
                  </a:cubicBezTo>
                  <a:lnTo>
                    <a:pt x="37760" y="1220929"/>
                  </a:lnTo>
                  <a:cubicBezTo>
                    <a:pt x="16906" y="1220929"/>
                    <a:pt x="0" y="1204023"/>
                    <a:pt x="0" y="1183168"/>
                  </a:cubicBezTo>
                  <a:lnTo>
                    <a:pt x="0" y="37760"/>
                  </a:lnTo>
                  <a:cubicBezTo>
                    <a:pt x="0" y="16906"/>
                    <a:pt x="16906" y="0"/>
                    <a:pt x="37760" y="0"/>
                  </a:cubicBezTo>
                  <a:close/>
                </a:path>
              </a:pathLst>
            </a:custGeom>
            <a:solidFill>
              <a:srgbClr val="F8D4D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946268" cy="12590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66930" y="3777790"/>
            <a:ext cx="4893046" cy="4835960"/>
          </a:xfrm>
          <a:custGeom>
            <a:avLst/>
            <a:gdLst/>
            <a:ahLst/>
            <a:cxnLst/>
            <a:rect r="r" b="b" t="t" l="l"/>
            <a:pathLst>
              <a:path h="4835960" w="4893046">
                <a:moveTo>
                  <a:pt x="0" y="0"/>
                </a:moveTo>
                <a:lnTo>
                  <a:pt x="4893046" y="0"/>
                </a:lnTo>
                <a:lnTo>
                  <a:pt x="4893046" y="4835960"/>
                </a:lnTo>
                <a:lnTo>
                  <a:pt x="0" y="48359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72619" y="613734"/>
            <a:ext cx="14342762" cy="26269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9247"/>
              </a:lnSpc>
              <a:spcBef>
                <a:spcPct val="0"/>
              </a:spcBef>
            </a:pPr>
            <a:r>
              <a:rPr lang="en-US" sz="9943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HABILIDADES METACOGNITIVAS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972619" y="2957115"/>
            <a:ext cx="14342762" cy="820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208"/>
              </a:lnSpc>
            </a:pPr>
            <a:r>
              <a:rPr lang="en-US" sz="5600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¿QUE SON?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148911" y="4700987"/>
            <a:ext cx="10603051" cy="3568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976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 la cap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ci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d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d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d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 las perso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p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ra 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f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le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xio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ar sobr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su 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fo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rm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d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p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en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ar 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y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sob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re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su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trat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g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 c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og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ti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va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s. 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d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emás,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i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mplica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el 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con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tr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ol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y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sup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rv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isi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ón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d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 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prop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os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pr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ces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os 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cogni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ti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vos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cu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ando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se a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pr</a:t>
            </a:r>
            <a:r>
              <a:rPr lang="en-US" sz="409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ende. Esta capacidad se puede desarrollar y se asocia con la inteligencia y con el éxito académico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64820" y="3707420"/>
            <a:ext cx="5001953" cy="5550880"/>
            <a:chOff x="0" y="0"/>
            <a:chExt cx="1409379" cy="15640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09379" cy="1564048"/>
            </a:xfrm>
            <a:custGeom>
              <a:avLst/>
              <a:gdLst/>
              <a:ahLst/>
              <a:cxnLst/>
              <a:rect r="r" b="b" t="t" l="l"/>
              <a:pathLst>
                <a:path h="1564048" w="1409379">
                  <a:moveTo>
                    <a:pt x="78937" y="0"/>
                  </a:moveTo>
                  <a:lnTo>
                    <a:pt x="1330442" y="0"/>
                  </a:lnTo>
                  <a:cubicBezTo>
                    <a:pt x="1351378" y="0"/>
                    <a:pt x="1371455" y="8317"/>
                    <a:pt x="1386259" y="23120"/>
                  </a:cubicBezTo>
                  <a:cubicBezTo>
                    <a:pt x="1401062" y="37924"/>
                    <a:pt x="1409379" y="58001"/>
                    <a:pt x="1409379" y="78937"/>
                  </a:cubicBezTo>
                  <a:lnTo>
                    <a:pt x="1409379" y="1485111"/>
                  </a:lnTo>
                  <a:cubicBezTo>
                    <a:pt x="1409379" y="1528706"/>
                    <a:pt x="1374038" y="1564048"/>
                    <a:pt x="1330442" y="1564048"/>
                  </a:cubicBezTo>
                  <a:lnTo>
                    <a:pt x="78937" y="1564048"/>
                  </a:lnTo>
                  <a:cubicBezTo>
                    <a:pt x="35341" y="1564048"/>
                    <a:pt x="0" y="1528706"/>
                    <a:pt x="0" y="1485111"/>
                  </a:cubicBezTo>
                  <a:lnTo>
                    <a:pt x="0" y="78937"/>
                  </a:lnTo>
                  <a:cubicBezTo>
                    <a:pt x="0" y="35341"/>
                    <a:pt x="35341" y="0"/>
                    <a:pt x="78937" y="0"/>
                  </a:cubicBezTo>
                  <a:close/>
                </a:path>
              </a:pathLst>
            </a:custGeom>
            <a:solidFill>
              <a:srgbClr val="F8D4D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409379" cy="16021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460102" y="490537"/>
            <a:ext cx="8524587" cy="1949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6879"/>
              </a:lnSpc>
            </a:pPr>
            <a:r>
              <a:rPr lang="en-US" sz="7397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ELEMENTOS DE LA METACOGNICION.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00750" y="3755045"/>
            <a:ext cx="4537423" cy="5173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14"/>
              </a:lnSpc>
            </a:pPr>
            <a:r>
              <a:rPr lang="en-US" sz="321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EL PENSAMIENTO METACOGNITVO</a:t>
            </a:r>
          </a:p>
          <a:p>
            <a:pPr algn="ctr" marL="0" indent="0" lvl="1">
              <a:lnSpc>
                <a:spcPts val="3114"/>
              </a:lnSpc>
              <a:spcBef>
                <a:spcPct val="0"/>
              </a:spcBef>
            </a:pPr>
            <a:r>
              <a:rPr lang="en-US" sz="321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Es l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que sab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em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os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sobre nosotros m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ismo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 y 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lo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demá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en cuan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a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la for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m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 d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 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pr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oce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sa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 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nforma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ci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ó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.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Inc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lu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ye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ta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el 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conocimi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que ten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em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os sobr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nosot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os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mi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sm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os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c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m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 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es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ud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ia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ntes o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p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ensad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or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es, 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sí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como 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os fac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or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es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que i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nfl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u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y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en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en 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nues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ro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r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endi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m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ie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to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.</a:t>
            </a:r>
            <a:r>
              <a:rPr lang="en-US" sz="3210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6404898" y="2690163"/>
            <a:ext cx="5478203" cy="6238253"/>
            <a:chOff x="0" y="0"/>
            <a:chExt cx="1543570" cy="175772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543570" cy="1757726"/>
            </a:xfrm>
            <a:custGeom>
              <a:avLst/>
              <a:gdLst/>
              <a:ahLst/>
              <a:cxnLst/>
              <a:rect r="r" b="b" t="t" l="l"/>
              <a:pathLst>
                <a:path h="1757726" w="1543570">
                  <a:moveTo>
                    <a:pt x="72074" y="0"/>
                  </a:moveTo>
                  <a:lnTo>
                    <a:pt x="1471496" y="0"/>
                  </a:lnTo>
                  <a:cubicBezTo>
                    <a:pt x="1490611" y="0"/>
                    <a:pt x="1508943" y="7594"/>
                    <a:pt x="1522460" y="21110"/>
                  </a:cubicBezTo>
                  <a:cubicBezTo>
                    <a:pt x="1535976" y="34627"/>
                    <a:pt x="1543570" y="52959"/>
                    <a:pt x="1543570" y="72074"/>
                  </a:cubicBezTo>
                  <a:lnTo>
                    <a:pt x="1543570" y="1685651"/>
                  </a:lnTo>
                  <a:cubicBezTo>
                    <a:pt x="1543570" y="1704767"/>
                    <a:pt x="1535976" y="1723099"/>
                    <a:pt x="1522460" y="1736616"/>
                  </a:cubicBezTo>
                  <a:cubicBezTo>
                    <a:pt x="1508943" y="1750132"/>
                    <a:pt x="1490611" y="1757726"/>
                    <a:pt x="1471496" y="1757726"/>
                  </a:cubicBezTo>
                  <a:lnTo>
                    <a:pt x="72074" y="1757726"/>
                  </a:lnTo>
                  <a:cubicBezTo>
                    <a:pt x="52959" y="1757726"/>
                    <a:pt x="34627" y="1750132"/>
                    <a:pt x="21110" y="1736616"/>
                  </a:cubicBezTo>
                  <a:cubicBezTo>
                    <a:pt x="7594" y="1723099"/>
                    <a:pt x="0" y="1704767"/>
                    <a:pt x="0" y="1685651"/>
                  </a:cubicBezTo>
                  <a:lnTo>
                    <a:pt x="0" y="72074"/>
                  </a:lnTo>
                  <a:cubicBezTo>
                    <a:pt x="0" y="52959"/>
                    <a:pt x="7594" y="34627"/>
                    <a:pt x="21110" y="21110"/>
                  </a:cubicBezTo>
                  <a:cubicBezTo>
                    <a:pt x="34627" y="7594"/>
                    <a:pt x="52959" y="0"/>
                    <a:pt x="72074" y="0"/>
                  </a:cubicBezTo>
                  <a:close/>
                </a:path>
              </a:pathLst>
            </a:custGeom>
            <a:solidFill>
              <a:srgbClr val="FFB9CE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543570" cy="17958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6539084" y="3162791"/>
            <a:ext cx="5209831" cy="5765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2"/>
              </a:lnSpc>
            </a:pPr>
            <a:r>
              <a:rPr lang="en-US" sz="2909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LA REGULACION METACOGNITIVA</a:t>
            </a:r>
          </a:p>
          <a:p>
            <a:pPr algn="ctr">
              <a:lnSpc>
                <a:spcPts val="2822"/>
              </a:lnSpc>
              <a:spcBef>
                <a:spcPct val="0"/>
              </a:spcBef>
            </a:pPr>
            <a:r>
              <a:rPr lang="en-US" sz="2909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Qu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 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gnifica la reg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u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lación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d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nue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st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ras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experi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ncias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co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g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itiva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y apr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ndizaje. Se lleva a 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c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abo a 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ravés d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tr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es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h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bili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d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ades: la 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p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lan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fica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ci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ó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 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y s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el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ecc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ón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a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dec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u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ada de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st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ate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g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as, 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la 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sup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rvi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ión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d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 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pr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opio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de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sempe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ño y la evaluación del 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esultado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obteni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do.</a:t>
            </a:r>
          </a:p>
          <a:p>
            <a:pPr algn="ctr" marL="0" indent="0" lvl="1">
              <a:lnSpc>
                <a:spcPts val="2822"/>
              </a:lnSpc>
              <a:spcBef>
                <a:spcPct val="0"/>
              </a:spcBef>
            </a:pP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 es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ta 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úl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im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se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p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ued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ref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le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xio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ar 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obr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 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la 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f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ci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en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ci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co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 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 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q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u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 se ha hecho la 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ea. P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u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ede i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m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plicar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la reevaluació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de 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as estrategias emp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ead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</a:t>
            </a:r>
            <a:r>
              <a:rPr lang="en-US" sz="2909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.</a:t>
            </a:r>
          </a:p>
          <a:p>
            <a:pPr algn="ctr" marL="0" indent="0" lvl="1">
              <a:lnSpc>
                <a:spcPts val="2822"/>
              </a:lnSpc>
              <a:spcBef>
                <a:spcPct val="0"/>
              </a:spcBef>
            </a:pPr>
          </a:p>
        </p:txBody>
      </p:sp>
      <p:grpSp>
        <p:nvGrpSpPr>
          <p:cNvPr name="Group 11" id="11"/>
          <p:cNvGrpSpPr/>
          <p:nvPr/>
        </p:nvGrpSpPr>
        <p:grpSpPr>
          <a:xfrm rot="0">
            <a:off x="12121227" y="2541238"/>
            <a:ext cx="5001953" cy="5550880"/>
            <a:chOff x="0" y="0"/>
            <a:chExt cx="1409379" cy="156404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409379" cy="1564048"/>
            </a:xfrm>
            <a:custGeom>
              <a:avLst/>
              <a:gdLst/>
              <a:ahLst/>
              <a:cxnLst/>
              <a:rect r="r" b="b" t="t" l="l"/>
              <a:pathLst>
                <a:path h="1564048" w="1409379">
                  <a:moveTo>
                    <a:pt x="78937" y="0"/>
                  </a:moveTo>
                  <a:lnTo>
                    <a:pt x="1330442" y="0"/>
                  </a:lnTo>
                  <a:cubicBezTo>
                    <a:pt x="1351378" y="0"/>
                    <a:pt x="1371455" y="8317"/>
                    <a:pt x="1386259" y="23120"/>
                  </a:cubicBezTo>
                  <a:cubicBezTo>
                    <a:pt x="1401062" y="37924"/>
                    <a:pt x="1409379" y="58001"/>
                    <a:pt x="1409379" y="78937"/>
                  </a:cubicBezTo>
                  <a:lnTo>
                    <a:pt x="1409379" y="1485111"/>
                  </a:lnTo>
                  <a:cubicBezTo>
                    <a:pt x="1409379" y="1528706"/>
                    <a:pt x="1374038" y="1564048"/>
                    <a:pt x="1330442" y="1564048"/>
                  </a:cubicBezTo>
                  <a:lnTo>
                    <a:pt x="78937" y="1564048"/>
                  </a:lnTo>
                  <a:cubicBezTo>
                    <a:pt x="35341" y="1564048"/>
                    <a:pt x="0" y="1528706"/>
                    <a:pt x="0" y="1485111"/>
                  </a:cubicBezTo>
                  <a:lnTo>
                    <a:pt x="0" y="78937"/>
                  </a:lnTo>
                  <a:cubicBezTo>
                    <a:pt x="0" y="35341"/>
                    <a:pt x="35341" y="0"/>
                    <a:pt x="78937" y="0"/>
                  </a:cubicBezTo>
                  <a:close/>
                </a:path>
              </a:pathLst>
            </a:custGeom>
            <a:solidFill>
              <a:srgbClr val="F9A8C1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409379" cy="16021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2353492" y="3150179"/>
            <a:ext cx="4555202" cy="464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7"/>
              </a:lnSpc>
            </a:pPr>
            <a:r>
              <a:rPr lang="en-US" sz="4151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LA EXPERIENCIA METACOGNITIVA</a:t>
            </a:r>
          </a:p>
          <a:p>
            <a:pPr algn="ctr" marL="0" indent="0" lvl="1">
              <a:lnSpc>
                <a:spcPts val="4027"/>
              </a:lnSpc>
              <a:spcBef>
                <a:spcPct val="0"/>
              </a:spcBef>
            </a:pPr>
            <a:r>
              <a:rPr lang="en-US" sz="4151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Se 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re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f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a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e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j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er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c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ici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m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eta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cogn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vo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e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sí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qu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 re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li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z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amo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 du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rante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u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e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sf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uer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zo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cog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itivo</a:t>
            </a:r>
            <a:r>
              <a:rPr lang="en-US" sz="415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.</a:t>
            </a:r>
          </a:p>
          <a:p>
            <a:pPr algn="ctr" marL="0" indent="0" lvl="1">
              <a:lnSpc>
                <a:spcPts val="4027"/>
              </a:lnSpc>
              <a:spcBef>
                <a:spcPct val="0"/>
              </a:spcBef>
            </a:pP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645590" y="1172061"/>
            <a:ext cx="4040414" cy="2535360"/>
          </a:xfrm>
          <a:custGeom>
            <a:avLst/>
            <a:gdLst/>
            <a:ahLst/>
            <a:cxnLst/>
            <a:rect r="r" b="b" t="t" l="l"/>
            <a:pathLst>
              <a:path h="2535360" w="4040414">
                <a:moveTo>
                  <a:pt x="0" y="0"/>
                </a:moveTo>
                <a:lnTo>
                  <a:pt x="4040413" y="0"/>
                </a:lnTo>
                <a:lnTo>
                  <a:pt x="4040413" y="2535359"/>
                </a:lnTo>
                <a:lnTo>
                  <a:pt x="0" y="25353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290530" y="1028700"/>
            <a:ext cx="11137981" cy="1082172"/>
            <a:chOff x="0" y="0"/>
            <a:chExt cx="4359515" cy="42357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59515" cy="423573"/>
            </a:xfrm>
            <a:custGeom>
              <a:avLst/>
              <a:gdLst/>
              <a:ahLst/>
              <a:cxnLst/>
              <a:rect r="r" b="b" t="t" l="l"/>
              <a:pathLst>
                <a:path h="423573" w="4359515">
                  <a:moveTo>
                    <a:pt x="20853" y="0"/>
                  </a:moveTo>
                  <a:lnTo>
                    <a:pt x="4338663" y="0"/>
                  </a:lnTo>
                  <a:cubicBezTo>
                    <a:pt x="4350179" y="0"/>
                    <a:pt x="4359515" y="9336"/>
                    <a:pt x="4359515" y="20853"/>
                  </a:cubicBezTo>
                  <a:lnTo>
                    <a:pt x="4359515" y="402720"/>
                  </a:lnTo>
                  <a:cubicBezTo>
                    <a:pt x="4359515" y="414237"/>
                    <a:pt x="4350179" y="423573"/>
                    <a:pt x="4338663" y="423573"/>
                  </a:cubicBezTo>
                  <a:lnTo>
                    <a:pt x="20853" y="423573"/>
                  </a:lnTo>
                  <a:cubicBezTo>
                    <a:pt x="9336" y="423573"/>
                    <a:pt x="0" y="414237"/>
                    <a:pt x="0" y="402720"/>
                  </a:cubicBezTo>
                  <a:lnTo>
                    <a:pt x="0" y="20853"/>
                  </a:lnTo>
                  <a:cubicBezTo>
                    <a:pt x="0" y="9336"/>
                    <a:pt x="9336" y="0"/>
                    <a:pt x="20853" y="0"/>
                  </a:cubicBezTo>
                  <a:close/>
                </a:path>
              </a:pathLst>
            </a:custGeom>
            <a:solidFill>
              <a:srgbClr val="F8D4D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359515" cy="442623"/>
            </a:xfrm>
            <a:prstGeom prst="rect">
              <a:avLst/>
            </a:prstGeom>
          </p:spPr>
          <p:txBody>
            <a:bodyPr anchor="ctr" rtlCol="false" tIns="29717" lIns="29717" bIns="29717" rIns="29717"/>
            <a:lstStyle/>
            <a:p>
              <a:pPr algn="ctr">
                <a:lnSpc>
                  <a:spcPts val="15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290530" y="2185006"/>
            <a:ext cx="11137981" cy="1082172"/>
            <a:chOff x="0" y="0"/>
            <a:chExt cx="4359515" cy="42357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359515" cy="423573"/>
            </a:xfrm>
            <a:custGeom>
              <a:avLst/>
              <a:gdLst/>
              <a:ahLst/>
              <a:cxnLst/>
              <a:rect r="r" b="b" t="t" l="l"/>
              <a:pathLst>
                <a:path h="423573" w="4359515">
                  <a:moveTo>
                    <a:pt x="20853" y="0"/>
                  </a:moveTo>
                  <a:lnTo>
                    <a:pt x="4338663" y="0"/>
                  </a:lnTo>
                  <a:cubicBezTo>
                    <a:pt x="4350179" y="0"/>
                    <a:pt x="4359515" y="9336"/>
                    <a:pt x="4359515" y="20853"/>
                  </a:cubicBezTo>
                  <a:lnTo>
                    <a:pt x="4359515" y="402720"/>
                  </a:lnTo>
                  <a:cubicBezTo>
                    <a:pt x="4359515" y="414237"/>
                    <a:pt x="4350179" y="423573"/>
                    <a:pt x="4338663" y="423573"/>
                  </a:cubicBezTo>
                  <a:lnTo>
                    <a:pt x="20853" y="423573"/>
                  </a:lnTo>
                  <a:cubicBezTo>
                    <a:pt x="9336" y="423573"/>
                    <a:pt x="0" y="414237"/>
                    <a:pt x="0" y="402720"/>
                  </a:cubicBezTo>
                  <a:lnTo>
                    <a:pt x="0" y="20853"/>
                  </a:lnTo>
                  <a:cubicBezTo>
                    <a:pt x="0" y="9336"/>
                    <a:pt x="9336" y="0"/>
                    <a:pt x="20853" y="0"/>
                  </a:cubicBezTo>
                  <a:close/>
                </a:path>
              </a:pathLst>
            </a:custGeom>
            <a:solidFill>
              <a:srgbClr val="F4C8D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4359515" cy="442623"/>
            </a:xfrm>
            <a:prstGeom prst="rect">
              <a:avLst/>
            </a:prstGeom>
          </p:spPr>
          <p:txBody>
            <a:bodyPr anchor="ctr" rtlCol="false" tIns="29717" lIns="29717" bIns="29717" rIns="29717"/>
            <a:lstStyle/>
            <a:p>
              <a:pPr algn="ctr">
                <a:lnSpc>
                  <a:spcPts val="15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290530" y="3341311"/>
            <a:ext cx="11137981" cy="1082172"/>
            <a:chOff x="0" y="0"/>
            <a:chExt cx="4359515" cy="42357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359515" cy="423573"/>
            </a:xfrm>
            <a:custGeom>
              <a:avLst/>
              <a:gdLst/>
              <a:ahLst/>
              <a:cxnLst/>
              <a:rect r="r" b="b" t="t" l="l"/>
              <a:pathLst>
                <a:path h="423573" w="4359515">
                  <a:moveTo>
                    <a:pt x="20853" y="0"/>
                  </a:moveTo>
                  <a:lnTo>
                    <a:pt x="4338663" y="0"/>
                  </a:lnTo>
                  <a:cubicBezTo>
                    <a:pt x="4350179" y="0"/>
                    <a:pt x="4359515" y="9336"/>
                    <a:pt x="4359515" y="20853"/>
                  </a:cubicBezTo>
                  <a:lnTo>
                    <a:pt x="4359515" y="402720"/>
                  </a:lnTo>
                  <a:cubicBezTo>
                    <a:pt x="4359515" y="414237"/>
                    <a:pt x="4350179" y="423573"/>
                    <a:pt x="4338663" y="423573"/>
                  </a:cubicBezTo>
                  <a:lnTo>
                    <a:pt x="20853" y="423573"/>
                  </a:lnTo>
                  <a:cubicBezTo>
                    <a:pt x="9336" y="423573"/>
                    <a:pt x="0" y="414237"/>
                    <a:pt x="0" y="402720"/>
                  </a:cubicBezTo>
                  <a:lnTo>
                    <a:pt x="0" y="20853"/>
                  </a:lnTo>
                  <a:cubicBezTo>
                    <a:pt x="0" y="9336"/>
                    <a:pt x="9336" y="0"/>
                    <a:pt x="20853" y="0"/>
                  </a:cubicBezTo>
                  <a:close/>
                </a:path>
              </a:pathLst>
            </a:custGeom>
            <a:solidFill>
              <a:srgbClr val="EBB9C6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4359515" cy="442623"/>
            </a:xfrm>
            <a:prstGeom prst="rect">
              <a:avLst/>
            </a:prstGeom>
          </p:spPr>
          <p:txBody>
            <a:bodyPr anchor="ctr" rtlCol="false" tIns="29717" lIns="29717" bIns="29717" rIns="29717"/>
            <a:lstStyle/>
            <a:p>
              <a:pPr algn="ctr">
                <a:lnSpc>
                  <a:spcPts val="15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290530" y="4497617"/>
            <a:ext cx="11137981" cy="1082172"/>
            <a:chOff x="0" y="0"/>
            <a:chExt cx="4359515" cy="42357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359515" cy="423573"/>
            </a:xfrm>
            <a:custGeom>
              <a:avLst/>
              <a:gdLst/>
              <a:ahLst/>
              <a:cxnLst/>
              <a:rect r="r" b="b" t="t" l="l"/>
              <a:pathLst>
                <a:path h="423573" w="4359515">
                  <a:moveTo>
                    <a:pt x="20853" y="0"/>
                  </a:moveTo>
                  <a:lnTo>
                    <a:pt x="4338663" y="0"/>
                  </a:lnTo>
                  <a:cubicBezTo>
                    <a:pt x="4350179" y="0"/>
                    <a:pt x="4359515" y="9336"/>
                    <a:pt x="4359515" y="20853"/>
                  </a:cubicBezTo>
                  <a:lnTo>
                    <a:pt x="4359515" y="402720"/>
                  </a:lnTo>
                  <a:cubicBezTo>
                    <a:pt x="4359515" y="414237"/>
                    <a:pt x="4350179" y="423573"/>
                    <a:pt x="4338663" y="423573"/>
                  </a:cubicBezTo>
                  <a:lnTo>
                    <a:pt x="20853" y="423573"/>
                  </a:lnTo>
                  <a:cubicBezTo>
                    <a:pt x="9336" y="423573"/>
                    <a:pt x="0" y="414237"/>
                    <a:pt x="0" y="402720"/>
                  </a:cubicBezTo>
                  <a:lnTo>
                    <a:pt x="0" y="20853"/>
                  </a:lnTo>
                  <a:cubicBezTo>
                    <a:pt x="0" y="9336"/>
                    <a:pt x="9336" y="0"/>
                    <a:pt x="20853" y="0"/>
                  </a:cubicBezTo>
                  <a:close/>
                </a:path>
              </a:pathLst>
            </a:custGeom>
            <a:solidFill>
              <a:srgbClr val="EFB0C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9050"/>
              <a:ext cx="4359515" cy="442623"/>
            </a:xfrm>
            <a:prstGeom prst="rect">
              <a:avLst/>
            </a:prstGeom>
          </p:spPr>
          <p:txBody>
            <a:bodyPr anchor="ctr" rtlCol="false" tIns="29717" lIns="29717" bIns="29717" rIns="29717"/>
            <a:lstStyle/>
            <a:p>
              <a:pPr algn="ctr">
                <a:lnSpc>
                  <a:spcPts val="15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290530" y="5653922"/>
            <a:ext cx="11137981" cy="1082172"/>
            <a:chOff x="0" y="0"/>
            <a:chExt cx="4359515" cy="42357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359515" cy="423573"/>
            </a:xfrm>
            <a:custGeom>
              <a:avLst/>
              <a:gdLst/>
              <a:ahLst/>
              <a:cxnLst/>
              <a:rect r="r" b="b" t="t" l="l"/>
              <a:pathLst>
                <a:path h="423573" w="4359515">
                  <a:moveTo>
                    <a:pt x="20853" y="0"/>
                  </a:moveTo>
                  <a:lnTo>
                    <a:pt x="4338663" y="0"/>
                  </a:lnTo>
                  <a:cubicBezTo>
                    <a:pt x="4350179" y="0"/>
                    <a:pt x="4359515" y="9336"/>
                    <a:pt x="4359515" y="20853"/>
                  </a:cubicBezTo>
                  <a:lnTo>
                    <a:pt x="4359515" y="402720"/>
                  </a:lnTo>
                  <a:cubicBezTo>
                    <a:pt x="4359515" y="414237"/>
                    <a:pt x="4350179" y="423573"/>
                    <a:pt x="4338663" y="423573"/>
                  </a:cubicBezTo>
                  <a:lnTo>
                    <a:pt x="20853" y="423573"/>
                  </a:lnTo>
                  <a:cubicBezTo>
                    <a:pt x="9336" y="423573"/>
                    <a:pt x="0" y="414237"/>
                    <a:pt x="0" y="402720"/>
                  </a:cubicBezTo>
                  <a:lnTo>
                    <a:pt x="0" y="20853"/>
                  </a:lnTo>
                  <a:cubicBezTo>
                    <a:pt x="0" y="9336"/>
                    <a:pt x="9336" y="0"/>
                    <a:pt x="20853" y="0"/>
                  </a:cubicBezTo>
                  <a:close/>
                </a:path>
              </a:pathLst>
            </a:custGeom>
            <a:solidFill>
              <a:srgbClr val="EFA4B7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9050"/>
              <a:ext cx="4359515" cy="442623"/>
            </a:xfrm>
            <a:prstGeom prst="rect">
              <a:avLst/>
            </a:prstGeom>
          </p:spPr>
          <p:txBody>
            <a:bodyPr anchor="ctr" rtlCol="false" tIns="29717" lIns="29717" bIns="29717" rIns="29717"/>
            <a:lstStyle/>
            <a:p>
              <a:pPr algn="ctr">
                <a:lnSpc>
                  <a:spcPts val="15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6290530" y="6810228"/>
            <a:ext cx="11137981" cy="1479873"/>
            <a:chOff x="0" y="0"/>
            <a:chExt cx="4359515" cy="57923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359515" cy="579237"/>
            </a:xfrm>
            <a:custGeom>
              <a:avLst/>
              <a:gdLst/>
              <a:ahLst/>
              <a:cxnLst/>
              <a:rect r="r" b="b" t="t" l="l"/>
              <a:pathLst>
                <a:path h="579237" w="4359515">
                  <a:moveTo>
                    <a:pt x="20853" y="0"/>
                  </a:moveTo>
                  <a:lnTo>
                    <a:pt x="4338663" y="0"/>
                  </a:lnTo>
                  <a:cubicBezTo>
                    <a:pt x="4350179" y="0"/>
                    <a:pt x="4359515" y="9336"/>
                    <a:pt x="4359515" y="20853"/>
                  </a:cubicBezTo>
                  <a:lnTo>
                    <a:pt x="4359515" y="558384"/>
                  </a:lnTo>
                  <a:cubicBezTo>
                    <a:pt x="4359515" y="569901"/>
                    <a:pt x="4350179" y="579237"/>
                    <a:pt x="4338663" y="579237"/>
                  </a:cubicBezTo>
                  <a:lnTo>
                    <a:pt x="20853" y="579237"/>
                  </a:lnTo>
                  <a:cubicBezTo>
                    <a:pt x="9336" y="579237"/>
                    <a:pt x="0" y="569901"/>
                    <a:pt x="0" y="558384"/>
                  </a:cubicBezTo>
                  <a:lnTo>
                    <a:pt x="0" y="20853"/>
                  </a:lnTo>
                  <a:cubicBezTo>
                    <a:pt x="0" y="9336"/>
                    <a:pt x="9336" y="0"/>
                    <a:pt x="20853" y="0"/>
                  </a:cubicBezTo>
                  <a:close/>
                </a:path>
              </a:pathLst>
            </a:custGeom>
            <a:solidFill>
              <a:srgbClr val="E896AB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19050"/>
              <a:ext cx="4359515" cy="598287"/>
            </a:xfrm>
            <a:prstGeom prst="rect">
              <a:avLst/>
            </a:prstGeom>
          </p:spPr>
          <p:txBody>
            <a:bodyPr anchor="ctr" rtlCol="false" tIns="29717" lIns="29717" bIns="29717" rIns="29717"/>
            <a:lstStyle/>
            <a:p>
              <a:pPr algn="ctr">
                <a:lnSpc>
                  <a:spcPts val="15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290530" y="8366301"/>
            <a:ext cx="11137981" cy="1082172"/>
            <a:chOff x="0" y="0"/>
            <a:chExt cx="4359515" cy="42357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4359515" cy="423573"/>
            </a:xfrm>
            <a:custGeom>
              <a:avLst/>
              <a:gdLst/>
              <a:ahLst/>
              <a:cxnLst/>
              <a:rect r="r" b="b" t="t" l="l"/>
              <a:pathLst>
                <a:path h="423573" w="4359515">
                  <a:moveTo>
                    <a:pt x="20853" y="0"/>
                  </a:moveTo>
                  <a:lnTo>
                    <a:pt x="4338663" y="0"/>
                  </a:lnTo>
                  <a:cubicBezTo>
                    <a:pt x="4350179" y="0"/>
                    <a:pt x="4359515" y="9336"/>
                    <a:pt x="4359515" y="20853"/>
                  </a:cubicBezTo>
                  <a:lnTo>
                    <a:pt x="4359515" y="402720"/>
                  </a:lnTo>
                  <a:cubicBezTo>
                    <a:pt x="4359515" y="414237"/>
                    <a:pt x="4350179" y="423573"/>
                    <a:pt x="4338663" y="423573"/>
                  </a:cubicBezTo>
                  <a:lnTo>
                    <a:pt x="20853" y="423573"/>
                  </a:lnTo>
                  <a:cubicBezTo>
                    <a:pt x="9336" y="423573"/>
                    <a:pt x="0" y="414237"/>
                    <a:pt x="0" y="402720"/>
                  </a:cubicBezTo>
                  <a:lnTo>
                    <a:pt x="0" y="20853"/>
                  </a:lnTo>
                  <a:cubicBezTo>
                    <a:pt x="0" y="9336"/>
                    <a:pt x="9336" y="0"/>
                    <a:pt x="20853" y="0"/>
                  </a:cubicBezTo>
                  <a:close/>
                </a:path>
              </a:pathLst>
            </a:custGeom>
            <a:solidFill>
              <a:srgbClr val="EB88A1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19050"/>
              <a:ext cx="4359515" cy="442623"/>
            </a:xfrm>
            <a:prstGeom prst="rect">
              <a:avLst/>
            </a:prstGeom>
          </p:spPr>
          <p:txBody>
            <a:bodyPr anchor="ctr" rtlCol="false" tIns="29717" lIns="29717" bIns="29717" rIns="29717"/>
            <a:lstStyle/>
            <a:p>
              <a:pPr algn="ctr">
                <a:lnSpc>
                  <a:spcPts val="15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817335" y="4330546"/>
            <a:ext cx="3694522" cy="4811098"/>
          </a:xfrm>
          <a:custGeom>
            <a:avLst/>
            <a:gdLst/>
            <a:ahLst/>
            <a:cxnLst/>
            <a:rect r="r" b="b" t="t" l="l"/>
            <a:pathLst>
              <a:path h="4811098" w="3694522">
                <a:moveTo>
                  <a:pt x="0" y="0"/>
                </a:moveTo>
                <a:lnTo>
                  <a:pt x="3694522" y="0"/>
                </a:lnTo>
                <a:lnTo>
                  <a:pt x="3694522" y="4811097"/>
                </a:lnTo>
                <a:lnTo>
                  <a:pt x="0" y="48110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753809" y="1057275"/>
            <a:ext cx="3484569" cy="1207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007"/>
              </a:lnSpc>
            </a:pPr>
            <a:r>
              <a:rPr lang="en-US" sz="5384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EJEMPLOS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078142" y="1871739"/>
            <a:ext cx="2835904" cy="693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451"/>
              </a:lnSpc>
            </a:pPr>
            <a:r>
              <a:rPr lang="en-US" sz="4786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DE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42381" y="2764192"/>
            <a:ext cx="5107426" cy="8029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173"/>
              </a:lnSpc>
            </a:pPr>
            <a:r>
              <a:rPr lang="en-US" sz="5562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METACOGNICION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546005" y="1335863"/>
            <a:ext cx="10713295" cy="772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2902"/>
              </a:lnSpc>
              <a:spcBef>
                <a:spcPct val="0"/>
              </a:spcBef>
            </a:pPr>
            <a:r>
              <a:rPr lang="en-US" sz="2992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</a:t>
            </a:r>
            <a:r>
              <a:rPr lang="en-US" sz="299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omos conscientes de nuestro propio proceso de aprendizaje. Es decir, podemos observarlo y </a:t>
            </a:r>
            <a:r>
              <a:rPr lang="en-US" sz="299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anal</a:t>
            </a:r>
            <a:r>
              <a:rPr lang="en-US" sz="299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</a:t>
            </a:r>
            <a:r>
              <a:rPr lang="en-US" sz="299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z</a:t>
            </a:r>
            <a:r>
              <a:rPr lang="en-US" sz="299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arl</a:t>
            </a:r>
            <a:r>
              <a:rPr lang="en-US" sz="299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 d</a:t>
            </a:r>
            <a:r>
              <a:rPr lang="en-US" sz="299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es</a:t>
            </a:r>
            <a:r>
              <a:rPr lang="en-US" sz="299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de f</a:t>
            </a:r>
            <a:r>
              <a:rPr lang="en-US" sz="299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uer</a:t>
            </a:r>
            <a:r>
              <a:rPr lang="en-US" sz="299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299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546005" y="3703028"/>
            <a:ext cx="10713295" cy="406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2902"/>
              </a:lnSpc>
              <a:spcBef>
                <a:spcPct val="0"/>
              </a:spcBef>
            </a:pPr>
            <a:r>
              <a:rPr lang="en-US" sz="2992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Reflexi</a:t>
            </a:r>
            <a:r>
              <a:rPr lang="en-US" sz="299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onamos sobre la forma en la que aprendemos.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698405" y="2373681"/>
            <a:ext cx="10713295" cy="772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2902"/>
              </a:lnSpc>
              <a:spcBef>
                <a:spcPct val="0"/>
              </a:spcBef>
            </a:pPr>
            <a:r>
              <a:rPr lang="en-US" sz="2992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</a:t>
            </a:r>
            <a:r>
              <a:rPr lang="en-US" sz="299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os damos cuenta de los procesos mentales que utilizamo</a:t>
            </a:r>
            <a:r>
              <a:rPr lang="en-US" sz="299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</a:t>
            </a:r>
            <a:r>
              <a:rPr lang="en-US" sz="299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299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ca</a:t>
            </a:r>
            <a:r>
              <a:rPr lang="en-US" sz="299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d</a:t>
            </a:r>
            <a:r>
              <a:rPr lang="en-US" sz="299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299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299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mom</a:t>
            </a:r>
            <a:r>
              <a:rPr lang="en-US" sz="299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ento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6502874" y="4676044"/>
            <a:ext cx="10713295" cy="772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2902"/>
              </a:lnSpc>
              <a:spcBef>
                <a:spcPct val="0"/>
              </a:spcBef>
            </a:pPr>
            <a:r>
              <a:rPr lang="en-US" sz="2992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Contr</a:t>
            </a:r>
            <a:r>
              <a:rPr lang="en-US" sz="299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olamos el uso de las estrategias de aprendizaje más adecuadas en cad</a:t>
            </a:r>
            <a:r>
              <a:rPr lang="en-US" sz="299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299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299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c</a:t>
            </a:r>
            <a:r>
              <a:rPr lang="en-US" sz="299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299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so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6502874" y="5832349"/>
            <a:ext cx="10713295" cy="1139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2902"/>
              </a:lnSpc>
              <a:spcBef>
                <a:spcPct val="0"/>
              </a:spcBef>
            </a:pPr>
            <a:r>
              <a:rPr lang="en-US" sz="2992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Mantene</a:t>
            </a:r>
            <a:r>
              <a:rPr lang="en-US" sz="299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mos la motivación durante un periodo prolongado de tiempo hasta finalizar la </a:t>
            </a:r>
            <a:r>
              <a:rPr lang="en-US" sz="299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tar</a:t>
            </a:r>
            <a:r>
              <a:rPr lang="en-US" sz="299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ea.</a:t>
            </a:r>
          </a:p>
          <a:p>
            <a:pPr algn="ctr">
              <a:lnSpc>
                <a:spcPts val="2902"/>
              </a:lnSpc>
              <a:spcBef>
                <a:spcPct val="0"/>
              </a:spcBef>
            </a:pPr>
          </a:p>
        </p:txBody>
      </p:sp>
      <p:sp>
        <p:nvSpPr>
          <p:cNvPr name="TextBox 32" id="32"/>
          <p:cNvSpPr txBox="true"/>
          <p:nvPr/>
        </p:nvSpPr>
        <p:spPr>
          <a:xfrm rot="0">
            <a:off x="6502874" y="6988655"/>
            <a:ext cx="10756426" cy="15577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6"/>
              </a:lnSpc>
            </a:pPr>
            <a:r>
              <a:rPr lang="en-US" sz="2501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Ser conscientes de nuestros puntos débiles y fuertes en cuanto al plano cognitivo. Por ejemplo: “tengo problemas para recordar las fechas, aunque tengo muy buena memoria para recordar imágenes y otros elementos visuales”.</a:t>
            </a:r>
          </a:p>
          <a:p>
            <a:pPr algn="ctr" marL="0" indent="0" lvl="1">
              <a:lnSpc>
                <a:spcPts val="2426"/>
              </a:lnSpc>
              <a:spcBef>
                <a:spcPct val="0"/>
              </a:spcBef>
            </a:pPr>
            <a:r>
              <a:rPr lang="en-US" sz="250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.</a:t>
            </a:r>
          </a:p>
          <a:p>
            <a:pPr algn="ctr">
              <a:lnSpc>
                <a:spcPts val="2426"/>
              </a:lnSpc>
              <a:spcBef>
                <a:spcPct val="0"/>
              </a:spcBef>
            </a:pPr>
          </a:p>
        </p:txBody>
      </p:sp>
      <p:sp>
        <p:nvSpPr>
          <p:cNvPr name="TextBox 33" id="33"/>
          <p:cNvSpPr txBox="true"/>
          <p:nvPr/>
        </p:nvSpPr>
        <p:spPr>
          <a:xfrm rot="0">
            <a:off x="6502874" y="8778984"/>
            <a:ext cx="10713295" cy="772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2902"/>
              </a:lnSpc>
              <a:spcBef>
                <a:spcPct val="0"/>
              </a:spcBef>
            </a:pPr>
            <a:r>
              <a:rPr lang="en-US" sz="2992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–</a:t>
            </a:r>
            <a:r>
              <a:rPr lang="en-US" sz="299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Reconocer si cierta tarea va a resultar compleja de en</a:t>
            </a:r>
            <a:r>
              <a:rPr lang="en-US" sz="299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</a:t>
            </a:r>
            <a:r>
              <a:rPr lang="en-US" sz="299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ender.</a:t>
            </a:r>
          </a:p>
          <a:p>
            <a:pPr algn="ctr">
              <a:lnSpc>
                <a:spcPts val="290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72619" y="1085850"/>
            <a:ext cx="14342762" cy="14553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9247"/>
              </a:lnSpc>
              <a:spcBef>
                <a:spcPct val="0"/>
              </a:spcBef>
            </a:pPr>
            <a:r>
              <a:rPr lang="en-US" sz="9943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EJEMPLOS: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500209" y="2914590"/>
            <a:ext cx="6442400" cy="2983711"/>
            <a:chOff x="0" y="0"/>
            <a:chExt cx="1815247" cy="84070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15247" cy="840707"/>
            </a:xfrm>
            <a:custGeom>
              <a:avLst/>
              <a:gdLst/>
              <a:ahLst/>
              <a:cxnLst/>
              <a:rect r="r" b="b" t="t" l="l"/>
              <a:pathLst>
                <a:path h="840707" w="1815247">
                  <a:moveTo>
                    <a:pt x="61287" y="0"/>
                  </a:moveTo>
                  <a:lnTo>
                    <a:pt x="1753960" y="0"/>
                  </a:lnTo>
                  <a:cubicBezTo>
                    <a:pt x="1770214" y="0"/>
                    <a:pt x="1785803" y="6457"/>
                    <a:pt x="1797297" y="17951"/>
                  </a:cubicBezTo>
                  <a:cubicBezTo>
                    <a:pt x="1808790" y="29444"/>
                    <a:pt x="1815247" y="45033"/>
                    <a:pt x="1815247" y="61287"/>
                  </a:cubicBezTo>
                  <a:lnTo>
                    <a:pt x="1815247" y="779420"/>
                  </a:lnTo>
                  <a:cubicBezTo>
                    <a:pt x="1815247" y="813268"/>
                    <a:pt x="1787808" y="840707"/>
                    <a:pt x="1753960" y="840707"/>
                  </a:cubicBezTo>
                  <a:lnTo>
                    <a:pt x="61287" y="840707"/>
                  </a:lnTo>
                  <a:cubicBezTo>
                    <a:pt x="45033" y="840707"/>
                    <a:pt x="29444" y="834250"/>
                    <a:pt x="17951" y="822757"/>
                  </a:cubicBezTo>
                  <a:cubicBezTo>
                    <a:pt x="6457" y="811263"/>
                    <a:pt x="0" y="795674"/>
                    <a:pt x="0" y="779420"/>
                  </a:cubicBezTo>
                  <a:lnTo>
                    <a:pt x="0" y="61287"/>
                  </a:lnTo>
                  <a:cubicBezTo>
                    <a:pt x="0" y="45033"/>
                    <a:pt x="6457" y="29444"/>
                    <a:pt x="17951" y="17951"/>
                  </a:cubicBezTo>
                  <a:cubicBezTo>
                    <a:pt x="29444" y="6457"/>
                    <a:pt x="45033" y="0"/>
                    <a:pt x="61287" y="0"/>
                  </a:cubicBezTo>
                  <a:close/>
                </a:path>
              </a:pathLst>
            </a:custGeom>
            <a:solidFill>
              <a:srgbClr val="F8D4DE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815247" cy="8788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500209" y="3264059"/>
            <a:ext cx="6442400" cy="23323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2592"/>
              </a:lnSpc>
              <a:spcBef>
                <a:spcPct val="0"/>
              </a:spcBef>
            </a:pPr>
            <a:r>
              <a:rPr lang="en-US" sz="2672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Sabe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 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q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u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é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estrategia uti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iza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y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si e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apr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piada pa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a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c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vidad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que va a r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li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zarse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. 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Po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ejemplo: “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cr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bo en un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p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p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 los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conc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ptos 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cla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ves de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est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 texto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, 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lo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m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em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izaré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me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j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or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”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. 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 bien, “qu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zás co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mpre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nderé más fáci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m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ente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 tema si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prim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ero hago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u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na 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lec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tur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rápid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267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de todo”.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345392" y="2914590"/>
            <a:ext cx="6442400" cy="2983711"/>
            <a:chOff x="0" y="0"/>
            <a:chExt cx="1815247" cy="84070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815247" cy="840707"/>
            </a:xfrm>
            <a:custGeom>
              <a:avLst/>
              <a:gdLst/>
              <a:ahLst/>
              <a:cxnLst/>
              <a:rect r="r" b="b" t="t" l="l"/>
              <a:pathLst>
                <a:path h="840707" w="1815247">
                  <a:moveTo>
                    <a:pt x="61287" y="0"/>
                  </a:moveTo>
                  <a:lnTo>
                    <a:pt x="1753960" y="0"/>
                  </a:lnTo>
                  <a:cubicBezTo>
                    <a:pt x="1770214" y="0"/>
                    <a:pt x="1785803" y="6457"/>
                    <a:pt x="1797297" y="17951"/>
                  </a:cubicBezTo>
                  <a:cubicBezTo>
                    <a:pt x="1808790" y="29444"/>
                    <a:pt x="1815247" y="45033"/>
                    <a:pt x="1815247" y="61287"/>
                  </a:cubicBezTo>
                  <a:lnTo>
                    <a:pt x="1815247" y="779420"/>
                  </a:lnTo>
                  <a:cubicBezTo>
                    <a:pt x="1815247" y="813268"/>
                    <a:pt x="1787808" y="840707"/>
                    <a:pt x="1753960" y="840707"/>
                  </a:cubicBezTo>
                  <a:lnTo>
                    <a:pt x="61287" y="840707"/>
                  </a:lnTo>
                  <a:cubicBezTo>
                    <a:pt x="45033" y="840707"/>
                    <a:pt x="29444" y="834250"/>
                    <a:pt x="17951" y="822757"/>
                  </a:cubicBezTo>
                  <a:cubicBezTo>
                    <a:pt x="6457" y="811263"/>
                    <a:pt x="0" y="795674"/>
                    <a:pt x="0" y="779420"/>
                  </a:cubicBezTo>
                  <a:lnTo>
                    <a:pt x="0" y="61287"/>
                  </a:lnTo>
                  <a:cubicBezTo>
                    <a:pt x="0" y="45033"/>
                    <a:pt x="6457" y="29444"/>
                    <a:pt x="17951" y="17951"/>
                  </a:cubicBezTo>
                  <a:cubicBezTo>
                    <a:pt x="29444" y="6457"/>
                    <a:pt x="45033" y="0"/>
                    <a:pt x="61287" y="0"/>
                  </a:cubicBezTo>
                  <a:close/>
                </a:path>
              </a:pathLst>
            </a:custGeom>
            <a:solidFill>
              <a:srgbClr val="F8D4DE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815247" cy="8788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706980" y="3264059"/>
            <a:ext cx="5719224" cy="26620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51"/>
              </a:lnSpc>
              <a:spcBef>
                <a:spcPct val="0"/>
              </a:spcBef>
            </a:pPr>
            <a:r>
              <a:rPr lang="en-US" sz="3042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Ant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es d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 rea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iza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 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c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er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a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c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ividad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, n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 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pl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f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ic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amos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pr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gun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ándonos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c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u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ál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 e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obj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vo, q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u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é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est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rategias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vamo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a usa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,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y cuál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d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ell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hem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h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cho 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en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 pa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ado 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que pue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d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an 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se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vi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rn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os</a:t>
            </a:r>
            <a:r>
              <a:rPr lang="en-US" sz="3042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.</a:t>
            </a:r>
          </a:p>
          <a:p>
            <a:pPr algn="ctr" marL="0" indent="0" lvl="1">
              <a:lnSpc>
                <a:spcPts val="2951"/>
              </a:lnSpc>
              <a:spcBef>
                <a:spcPct val="0"/>
              </a:spcBef>
            </a:pPr>
          </a:p>
        </p:txBody>
      </p:sp>
      <p:grpSp>
        <p:nvGrpSpPr>
          <p:cNvPr name="Group 11" id="11"/>
          <p:cNvGrpSpPr/>
          <p:nvPr/>
        </p:nvGrpSpPr>
        <p:grpSpPr>
          <a:xfrm rot="0">
            <a:off x="1500209" y="6141730"/>
            <a:ext cx="6442400" cy="2983711"/>
            <a:chOff x="0" y="0"/>
            <a:chExt cx="1815247" cy="84070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815247" cy="840707"/>
            </a:xfrm>
            <a:custGeom>
              <a:avLst/>
              <a:gdLst/>
              <a:ahLst/>
              <a:cxnLst/>
              <a:rect r="r" b="b" t="t" l="l"/>
              <a:pathLst>
                <a:path h="840707" w="1815247">
                  <a:moveTo>
                    <a:pt x="61287" y="0"/>
                  </a:moveTo>
                  <a:lnTo>
                    <a:pt x="1753960" y="0"/>
                  </a:lnTo>
                  <a:cubicBezTo>
                    <a:pt x="1770214" y="0"/>
                    <a:pt x="1785803" y="6457"/>
                    <a:pt x="1797297" y="17951"/>
                  </a:cubicBezTo>
                  <a:cubicBezTo>
                    <a:pt x="1808790" y="29444"/>
                    <a:pt x="1815247" y="45033"/>
                    <a:pt x="1815247" y="61287"/>
                  </a:cubicBezTo>
                  <a:lnTo>
                    <a:pt x="1815247" y="779420"/>
                  </a:lnTo>
                  <a:cubicBezTo>
                    <a:pt x="1815247" y="813268"/>
                    <a:pt x="1787808" y="840707"/>
                    <a:pt x="1753960" y="840707"/>
                  </a:cubicBezTo>
                  <a:lnTo>
                    <a:pt x="61287" y="840707"/>
                  </a:lnTo>
                  <a:cubicBezTo>
                    <a:pt x="45033" y="840707"/>
                    <a:pt x="29444" y="834250"/>
                    <a:pt x="17951" y="822757"/>
                  </a:cubicBezTo>
                  <a:cubicBezTo>
                    <a:pt x="6457" y="811263"/>
                    <a:pt x="0" y="795674"/>
                    <a:pt x="0" y="779420"/>
                  </a:cubicBezTo>
                  <a:lnTo>
                    <a:pt x="0" y="61287"/>
                  </a:lnTo>
                  <a:cubicBezTo>
                    <a:pt x="0" y="45033"/>
                    <a:pt x="6457" y="29444"/>
                    <a:pt x="17951" y="17951"/>
                  </a:cubicBezTo>
                  <a:cubicBezTo>
                    <a:pt x="29444" y="6457"/>
                    <a:pt x="45033" y="0"/>
                    <a:pt x="61287" y="0"/>
                  </a:cubicBezTo>
                  <a:close/>
                </a:path>
              </a:pathLst>
            </a:custGeom>
            <a:solidFill>
              <a:srgbClr val="F8D4DE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815247" cy="8788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500209" y="6452003"/>
            <a:ext cx="6257010" cy="2116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2723"/>
              </a:lnSpc>
              <a:spcBef>
                <a:spcPct val="0"/>
              </a:spcBef>
            </a:pPr>
            <a:r>
              <a:rPr lang="en-US" sz="2807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p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ca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tamos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d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q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u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cie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ta 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st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ate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g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ia 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no 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est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á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s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ndo exitosa 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 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int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nta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m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os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eva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a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c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bo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o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ra 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dif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ente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. También p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ue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de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ocu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 q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u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 nos de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m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os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cu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en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ta d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 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que h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y o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ra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est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egia mejo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o 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m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ás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cómod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2807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y eficiente.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0345392" y="6141730"/>
            <a:ext cx="6442400" cy="2983711"/>
            <a:chOff x="0" y="0"/>
            <a:chExt cx="1815247" cy="84070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815247" cy="840707"/>
            </a:xfrm>
            <a:custGeom>
              <a:avLst/>
              <a:gdLst/>
              <a:ahLst/>
              <a:cxnLst/>
              <a:rect r="r" b="b" t="t" l="l"/>
              <a:pathLst>
                <a:path h="840707" w="1815247">
                  <a:moveTo>
                    <a:pt x="61287" y="0"/>
                  </a:moveTo>
                  <a:lnTo>
                    <a:pt x="1753960" y="0"/>
                  </a:lnTo>
                  <a:cubicBezTo>
                    <a:pt x="1770214" y="0"/>
                    <a:pt x="1785803" y="6457"/>
                    <a:pt x="1797297" y="17951"/>
                  </a:cubicBezTo>
                  <a:cubicBezTo>
                    <a:pt x="1808790" y="29444"/>
                    <a:pt x="1815247" y="45033"/>
                    <a:pt x="1815247" y="61287"/>
                  </a:cubicBezTo>
                  <a:lnTo>
                    <a:pt x="1815247" y="779420"/>
                  </a:lnTo>
                  <a:cubicBezTo>
                    <a:pt x="1815247" y="813268"/>
                    <a:pt x="1787808" y="840707"/>
                    <a:pt x="1753960" y="840707"/>
                  </a:cubicBezTo>
                  <a:lnTo>
                    <a:pt x="61287" y="840707"/>
                  </a:lnTo>
                  <a:cubicBezTo>
                    <a:pt x="45033" y="840707"/>
                    <a:pt x="29444" y="834250"/>
                    <a:pt x="17951" y="822757"/>
                  </a:cubicBezTo>
                  <a:cubicBezTo>
                    <a:pt x="6457" y="811263"/>
                    <a:pt x="0" y="795674"/>
                    <a:pt x="0" y="779420"/>
                  </a:cubicBezTo>
                  <a:lnTo>
                    <a:pt x="0" y="61287"/>
                  </a:lnTo>
                  <a:cubicBezTo>
                    <a:pt x="0" y="45033"/>
                    <a:pt x="6457" y="29444"/>
                    <a:pt x="17951" y="17951"/>
                  </a:cubicBezTo>
                  <a:cubicBezTo>
                    <a:pt x="29444" y="6457"/>
                    <a:pt x="45033" y="0"/>
                    <a:pt x="61287" y="0"/>
                  </a:cubicBezTo>
                  <a:close/>
                </a:path>
              </a:pathLst>
            </a:custGeom>
            <a:solidFill>
              <a:srgbClr val="F8D4DE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1815247" cy="8788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0618880" y="6719365"/>
            <a:ext cx="5895422" cy="1998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080"/>
              </a:lnSpc>
              <a:spcBef>
                <a:spcPct val="0"/>
              </a:spcBef>
            </a:pPr>
            <a:r>
              <a:rPr lang="en-US" sz="3175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p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reg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u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nta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mo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 s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b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e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pr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oces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d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 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 ta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q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ue 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h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em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os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co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mp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ta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do. 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 po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d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í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mos haber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e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mp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le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ado o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ra 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es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at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g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 si 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 r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sult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do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h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 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sido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esper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3175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do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7255310" y="4109452"/>
            <a:ext cx="3777379" cy="4608902"/>
          </a:xfrm>
          <a:custGeom>
            <a:avLst/>
            <a:gdLst/>
            <a:ahLst/>
            <a:cxnLst/>
            <a:rect r="r" b="b" t="t" l="l"/>
            <a:pathLst>
              <a:path h="4608902" w="3777379">
                <a:moveTo>
                  <a:pt x="0" y="0"/>
                </a:moveTo>
                <a:lnTo>
                  <a:pt x="3777380" y="0"/>
                </a:lnTo>
                <a:lnTo>
                  <a:pt x="3777380" y="4608902"/>
                </a:lnTo>
                <a:lnTo>
                  <a:pt x="0" y="46089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1836">
            <a:off x="9822641" y="-35157"/>
            <a:ext cx="6458716" cy="2148991"/>
          </a:xfrm>
          <a:custGeom>
            <a:avLst/>
            <a:gdLst/>
            <a:ahLst/>
            <a:cxnLst/>
            <a:rect r="r" b="b" t="t" l="l"/>
            <a:pathLst>
              <a:path h="2148991" w="6458716">
                <a:moveTo>
                  <a:pt x="0" y="0"/>
                </a:moveTo>
                <a:lnTo>
                  <a:pt x="6458715" y="0"/>
                </a:lnTo>
                <a:lnTo>
                  <a:pt x="6458715" y="2148991"/>
                </a:lnTo>
                <a:lnTo>
                  <a:pt x="0" y="21489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-271836">
            <a:off x="10260121" y="228596"/>
            <a:ext cx="6040645" cy="1901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10"/>
              </a:lnSpc>
              <a:spcBef>
                <a:spcPct val="0"/>
              </a:spcBef>
            </a:pPr>
            <a:r>
              <a:rPr lang="en-US" sz="2721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–</a:t>
            </a:r>
            <a:r>
              <a:rPr lang="en-US" sz="2721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Ayuda a los alumnos a ser aprendices autónomos e independientes, controlando su propio progreso.</a:t>
            </a:r>
          </a:p>
          <a:p>
            <a:pPr algn="ctr">
              <a:lnSpc>
                <a:spcPts val="3810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312848">
            <a:off x="11283440" y="5432532"/>
            <a:ext cx="6458716" cy="2148991"/>
          </a:xfrm>
          <a:custGeom>
            <a:avLst/>
            <a:gdLst/>
            <a:ahLst/>
            <a:cxnLst/>
            <a:rect r="r" b="b" t="t" l="l"/>
            <a:pathLst>
              <a:path h="2148991" w="6458716">
                <a:moveTo>
                  <a:pt x="0" y="0"/>
                </a:moveTo>
                <a:lnTo>
                  <a:pt x="6458716" y="0"/>
                </a:lnTo>
                <a:lnTo>
                  <a:pt x="6458716" y="2148991"/>
                </a:lnTo>
                <a:lnTo>
                  <a:pt x="0" y="21489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312848">
            <a:off x="12127182" y="5741676"/>
            <a:ext cx="5291493" cy="1756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46"/>
              </a:lnSpc>
              <a:spcBef>
                <a:spcPct val="0"/>
              </a:spcBef>
            </a:pPr>
            <a:r>
              <a:rPr lang="en-US" sz="2533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Las habilidades metacognitivas ayudan a expandir lo aprendido a otros contextos y tareas diferentes.</a:t>
            </a:r>
          </a:p>
          <a:p>
            <a:pPr algn="ctr">
              <a:lnSpc>
                <a:spcPts val="3546"/>
              </a:lnSpc>
              <a:spcBef>
                <a:spcPct val="0"/>
              </a:spcBef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138627">
            <a:off x="9184692" y="7568188"/>
            <a:ext cx="6458716" cy="2148991"/>
          </a:xfrm>
          <a:custGeom>
            <a:avLst/>
            <a:gdLst/>
            <a:ahLst/>
            <a:cxnLst/>
            <a:rect r="r" b="b" t="t" l="l"/>
            <a:pathLst>
              <a:path h="2148991" w="6458716">
                <a:moveTo>
                  <a:pt x="0" y="0"/>
                </a:moveTo>
                <a:lnTo>
                  <a:pt x="6458716" y="0"/>
                </a:lnTo>
                <a:lnTo>
                  <a:pt x="6458716" y="2148991"/>
                </a:lnTo>
                <a:lnTo>
                  <a:pt x="0" y="21489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138627">
            <a:off x="10222918" y="8041326"/>
            <a:ext cx="5186478" cy="1217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71"/>
              </a:lnSpc>
              <a:spcBef>
                <a:spcPct val="0"/>
              </a:spcBef>
            </a:pPr>
            <a:r>
              <a:rPr lang="en-US" sz="2336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–</a:t>
            </a:r>
            <a:r>
              <a:rPr lang="en-US" sz="2336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Enseñar en la escuela habilidades de metacognición no es costoso ni requiere cambios en las infraestructuras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3188513"/>
            <a:ext cx="7936772" cy="61588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4016"/>
              </a:lnSpc>
              <a:spcBef>
                <a:spcPct val="0"/>
              </a:spcBef>
            </a:pP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Lo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estud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ante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q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u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uti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li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zan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a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me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nudo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su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h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b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dade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 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m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tacogn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it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iv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as 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con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si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guen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me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jores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ul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dos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e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lo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xá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me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nes y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hac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lo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t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rab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jos de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f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or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m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 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más 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fici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ente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.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Es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os al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um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nos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id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en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tific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an r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ápido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q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u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é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es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tra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g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 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u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ti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zar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p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ra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u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 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ar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ea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y s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n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fl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xib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l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es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pa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 s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u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t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it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ui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rl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 o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mod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ificarla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 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p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ra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al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c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anza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r s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us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 met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as</a:t>
            </a:r>
            <a:r>
              <a:rPr lang="en-US" sz="4141" strike="noStrike" u="none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.</a:t>
            </a:r>
          </a:p>
          <a:p>
            <a:pPr algn="l" marL="0" indent="0" lvl="1">
              <a:lnSpc>
                <a:spcPts val="4016"/>
              </a:lnSpc>
              <a:spcBef>
                <a:spcPct val="0"/>
              </a:spcBef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683836" y="1061613"/>
            <a:ext cx="6752284" cy="1763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1">
              <a:lnSpc>
                <a:spcPts val="6208"/>
              </a:lnSpc>
            </a:pPr>
            <a:r>
              <a:rPr lang="en-US" sz="6675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BENEFICIOS DE LA METACOGNICIÓN.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271836">
            <a:off x="9218785" y="2617304"/>
            <a:ext cx="6458716" cy="2148991"/>
          </a:xfrm>
          <a:custGeom>
            <a:avLst/>
            <a:gdLst/>
            <a:ahLst/>
            <a:cxnLst/>
            <a:rect r="r" b="b" t="t" l="l"/>
            <a:pathLst>
              <a:path h="2148991" w="6458716">
                <a:moveTo>
                  <a:pt x="0" y="0"/>
                </a:moveTo>
                <a:lnTo>
                  <a:pt x="6458716" y="0"/>
                </a:lnTo>
                <a:lnTo>
                  <a:pt x="6458716" y="2148991"/>
                </a:lnTo>
                <a:lnTo>
                  <a:pt x="0" y="21489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-271836">
            <a:off x="9973985" y="3230584"/>
            <a:ext cx="5430220" cy="855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25"/>
              </a:lnSpc>
              <a:spcBef>
                <a:spcPct val="0"/>
              </a:spcBef>
            </a:pPr>
            <a:r>
              <a:rPr lang="en-US" sz="2446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E</a:t>
            </a:r>
            <a:r>
              <a:rPr lang="en-US" sz="2446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s útil en un amplio rango de edad. Por ejemplo, desde primaria hacia adelante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23612" y="3540926"/>
            <a:ext cx="5668242" cy="1388067"/>
            <a:chOff x="0" y="0"/>
            <a:chExt cx="1729681" cy="42357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29681" cy="423573"/>
            </a:xfrm>
            <a:custGeom>
              <a:avLst/>
              <a:gdLst/>
              <a:ahLst/>
              <a:cxnLst/>
              <a:rect r="r" b="b" t="t" l="l"/>
              <a:pathLst>
                <a:path h="423573" w="1729681">
                  <a:moveTo>
                    <a:pt x="64195" y="0"/>
                  </a:moveTo>
                  <a:lnTo>
                    <a:pt x="1665487" y="0"/>
                  </a:lnTo>
                  <a:cubicBezTo>
                    <a:pt x="1682512" y="0"/>
                    <a:pt x="1698840" y="6763"/>
                    <a:pt x="1710879" y="18802"/>
                  </a:cubicBezTo>
                  <a:cubicBezTo>
                    <a:pt x="1722918" y="30841"/>
                    <a:pt x="1729681" y="47169"/>
                    <a:pt x="1729681" y="64195"/>
                  </a:cubicBezTo>
                  <a:lnTo>
                    <a:pt x="1729681" y="359378"/>
                  </a:lnTo>
                  <a:cubicBezTo>
                    <a:pt x="1729681" y="376404"/>
                    <a:pt x="1722918" y="392732"/>
                    <a:pt x="1710879" y="404771"/>
                  </a:cubicBezTo>
                  <a:cubicBezTo>
                    <a:pt x="1698840" y="416810"/>
                    <a:pt x="1682512" y="423573"/>
                    <a:pt x="1665487" y="423573"/>
                  </a:cubicBezTo>
                  <a:lnTo>
                    <a:pt x="64195" y="423573"/>
                  </a:lnTo>
                  <a:cubicBezTo>
                    <a:pt x="47169" y="423573"/>
                    <a:pt x="30841" y="416810"/>
                    <a:pt x="18802" y="404771"/>
                  </a:cubicBezTo>
                  <a:cubicBezTo>
                    <a:pt x="6763" y="392732"/>
                    <a:pt x="0" y="376404"/>
                    <a:pt x="0" y="359378"/>
                  </a:cubicBezTo>
                  <a:lnTo>
                    <a:pt x="0" y="64195"/>
                  </a:lnTo>
                  <a:cubicBezTo>
                    <a:pt x="0" y="47169"/>
                    <a:pt x="6763" y="30841"/>
                    <a:pt x="18802" y="18802"/>
                  </a:cubicBezTo>
                  <a:cubicBezTo>
                    <a:pt x="30841" y="6763"/>
                    <a:pt x="47169" y="0"/>
                    <a:pt x="64195" y="0"/>
                  </a:cubicBezTo>
                  <a:close/>
                </a:path>
              </a:pathLst>
            </a:custGeom>
            <a:solidFill>
              <a:srgbClr val="F8D4D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1729681" cy="452148"/>
            </a:xfrm>
            <a:prstGeom prst="rect">
              <a:avLst/>
            </a:prstGeom>
          </p:spPr>
          <p:txBody>
            <a:bodyPr anchor="ctr" rtlCol="false" tIns="46907" lIns="46907" bIns="46907" rIns="46907"/>
            <a:lstStyle/>
            <a:p>
              <a:pPr algn="ctr">
                <a:lnSpc>
                  <a:spcPts val="24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723612" y="5024082"/>
            <a:ext cx="5668242" cy="1388067"/>
            <a:chOff x="0" y="0"/>
            <a:chExt cx="1729681" cy="42357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29681" cy="423573"/>
            </a:xfrm>
            <a:custGeom>
              <a:avLst/>
              <a:gdLst/>
              <a:ahLst/>
              <a:cxnLst/>
              <a:rect r="r" b="b" t="t" l="l"/>
              <a:pathLst>
                <a:path h="423573" w="1729681">
                  <a:moveTo>
                    <a:pt x="64195" y="0"/>
                  </a:moveTo>
                  <a:lnTo>
                    <a:pt x="1665487" y="0"/>
                  </a:lnTo>
                  <a:cubicBezTo>
                    <a:pt x="1682512" y="0"/>
                    <a:pt x="1698840" y="6763"/>
                    <a:pt x="1710879" y="18802"/>
                  </a:cubicBezTo>
                  <a:cubicBezTo>
                    <a:pt x="1722918" y="30841"/>
                    <a:pt x="1729681" y="47169"/>
                    <a:pt x="1729681" y="64195"/>
                  </a:cubicBezTo>
                  <a:lnTo>
                    <a:pt x="1729681" y="359378"/>
                  </a:lnTo>
                  <a:cubicBezTo>
                    <a:pt x="1729681" y="376404"/>
                    <a:pt x="1722918" y="392732"/>
                    <a:pt x="1710879" y="404771"/>
                  </a:cubicBezTo>
                  <a:cubicBezTo>
                    <a:pt x="1698840" y="416810"/>
                    <a:pt x="1682512" y="423573"/>
                    <a:pt x="1665487" y="423573"/>
                  </a:cubicBezTo>
                  <a:lnTo>
                    <a:pt x="64195" y="423573"/>
                  </a:lnTo>
                  <a:cubicBezTo>
                    <a:pt x="47169" y="423573"/>
                    <a:pt x="30841" y="416810"/>
                    <a:pt x="18802" y="404771"/>
                  </a:cubicBezTo>
                  <a:cubicBezTo>
                    <a:pt x="6763" y="392732"/>
                    <a:pt x="0" y="376404"/>
                    <a:pt x="0" y="359378"/>
                  </a:cubicBezTo>
                  <a:lnTo>
                    <a:pt x="0" y="64195"/>
                  </a:lnTo>
                  <a:cubicBezTo>
                    <a:pt x="0" y="47169"/>
                    <a:pt x="6763" y="30841"/>
                    <a:pt x="18802" y="18802"/>
                  </a:cubicBezTo>
                  <a:cubicBezTo>
                    <a:pt x="30841" y="6763"/>
                    <a:pt x="47169" y="0"/>
                    <a:pt x="64195" y="0"/>
                  </a:cubicBezTo>
                  <a:close/>
                </a:path>
              </a:pathLst>
            </a:custGeom>
            <a:solidFill>
              <a:srgbClr val="F4C8D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729681" cy="452148"/>
            </a:xfrm>
            <a:prstGeom prst="rect">
              <a:avLst/>
            </a:prstGeom>
          </p:spPr>
          <p:txBody>
            <a:bodyPr anchor="ctr" rtlCol="false" tIns="46907" lIns="46907" bIns="46907" rIns="46907"/>
            <a:lstStyle/>
            <a:p>
              <a:pPr algn="ctr">
                <a:lnSpc>
                  <a:spcPts val="24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723612" y="6507237"/>
            <a:ext cx="4096655" cy="1881544"/>
            <a:chOff x="0" y="0"/>
            <a:chExt cx="1250107" cy="57415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50107" cy="574159"/>
            </a:xfrm>
            <a:custGeom>
              <a:avLst/>
              <a:gdLst/>
              <a:ahLst/>
              <a:cxnLst/>
              <a:rect r="r" b="b" t="t" l="l"/>
              <a:pathLst>
                <a:path h="574159" w="1250107">
                  <a:moveTo>
                    <a:pt x="88821" y="0"/>
                  </a:moveTo>
                  <a:lnTo>
                    <a:pt x="1161285" y="0"/>
                  </a:lnTo>
                  <a:cubicBezTo>
                    <a:pt x="1210340" y="0"/>
                    <a:pt x="1250107" y="39767"/>
                    <a:pt x="1250107" y="88821"/>
                  </a:cubicBezTo>
                  <a:lnTo>
                    <a:pt x="1250107" y="485338"/>
                  </a:lnTo>
                  <a:cubicBezTo>
                    <a:pt x="1250107" y="508894"/>
                    <a:pt x="1240749" y="531486"/>
                    <a:pt x="1224091" y="548144"/>
                  </a:cubicBezTo>
                  <a:cubicBezTo>
                    <a:pt x="1207434" y="564801"/>
                    <a:pt x="1184842" y="574159"/>
                    <a:pt x="1161285" y="574159"/>
                  </a:cubicBezTo>
                  <a:lnTo>
                    <a:pt x="88821" y="574159"/>
                  </a:lnTo>
                  <a:cubicBezTo>
                    <a:pt x="39767" y="574159"/>
                    <a:pt x="0" y="534392"/>
                    <a:pt x="0" y="485338"/>
                  </a:cubicBezTo>
                  <a:lnTo>
                    <a:pt x="0" y="88821"/>
                  </a:lnTo>
                  <a:cubicBezTo>
                    <a:pt x="0" y="39767"/>
                    <a:pt x="39767" y="0"/>
                    <a:pt x="88821" y="0"/>
                  </a:cubicBezTo>
                  <a:close/>
                </a:path>
              </a:pathLst>
            </a:custGeom>
            <a:solidFill>
              <a:srgbClr val="EBB9C6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1250107" cy="602734"/>
            </a:xfrm>
            <a:prstGeom prst="rect">
              <a:avLst/>
            </a:prstGeom>
          </p:spPr>
          <p:txBody>
            <a:bodyPr anchor="ctr" rtlCol="false" tIns="46907" lIns="46907" bIns="46907" rIns="46907"/>
            <a:lstStyle/>
            <a:p>
              <a:pPr algn="ctr">
                <a:lnSpc>
                  <a:spcPts val="24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885317" y="3533602"/>
            <a:ext cx="5668242" cy="1388067"/>
            <a:chOff x="0" y="0"/>
            <a:chExt cx="1729681" cy="42357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729681" cy="423573"/>
            </a:xfrm>
            <a:custGeom>
              <a:avLst/>
              <a:gdLst/>
              <a:ahLst/>
              <a:cxnLst/>
              <a:rect r="r" b="b" t="t" l="l"/>
              <a:pathLst>
                <a:path h="423573" w="1729681">
                  <a:moveTo>
                    <a:pt x="64195" y="0"/>
                  </a:moveTo>
                  <a:lnTo>
                    <a:pt x="1665487" y="0"/>
                  </a:lnTo>
                  <a:cubicBezTo>
                    <a:pt x="1682512" y="0"/>
                    <a:pt x="1698840" y="6763"/>
                    <a:pt x="1710879" y="18802"/>
                  </a:cubicBezTo>
                  <a:cubicBezTo>
                    <a:pt x="1722918" y="30841"/>
                    <a:pt x="1729681" y="47169"/>
                    <a:pt x="1729681" y="64195"/>
                  </a:cubicBezTo>
                  <a:lnTo>
                    <a:pt x="1729681" y="359378"/>
                  </a:lnTo>
                  <a:cubicBezTo>
                    <a:pt x="1729681" y="376404"/>
                    <a:pt x="1722918" y="392732"/>
                    <a:pt x="1710879" y="404771"/>
                  </a:cubicBezTo>
                  <a:cubicBezTo>
                    <a:pt x="1698840" y="416810"/>
                    <a:pt x="1682512" y="423573"/>
                    <a:pt x="1665487" y="423573"/>
                  </a:cubicBezTo>
                  <a:lnTo>
                    <a:pt x="64195" y="423573"/>
                  </a:lnTo>
                  <a:cubicBezTo>
                    <a:pt x="47169" y="423573"/>
                    <a:pt x="30841" y="416810"/>
                    <a:pt x="18802" y="404771"/>
                  </a:cubicBezTo>
                  <a:cubicBezTo>
                    <a:pt x="6763" y="392732"/>
                    <a:pt x="0" y="376404"/>
                    <a:pt x="0" y="359378"/>
                  </a:cubicBezTo>
                  <a:lnTo>
                    <a:pt x="0" y="64195"/>
                  </a:lnTo>
                  <a:cubicBezTo>
                    <a:pt x="0" y="47169"/>
                    <a:pt x="6763" y="30841"/>
                    <a:pt x="18802" y="18802"/>
                  </a:cubicBezTo>
                  <a:cubicBezTo>
                    <a:pt x="30841" y="6763"/>
                    <a:pt x="47169" y="0"/>
                    <a:pt x="64195" y="0"/>
                  </a:cubicBezTo>
                  <a:close/>
                </a:path>
              </a:pathLst>
            </a:custGeom>
            <a:solidFill>
              <a:srgbClr val="EFB0C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1729681" cy="452148"/>
            </a:xfrm>
            <a:prstGeom prst="rect">
              <a:avLst/>
            </a:prstGeom>
          </p:spPr>
          <p:txBody>
            <a:bodyPr anchor="ctr" rtlCol="false" tIns="46907" lIns="46907" bIns="46907" rIns="46907"/>
            <a:lstStyle/>
            <a:p>
              <a:pPr algn="ctr">
                <a:lnSpc>
                  <a:spcPts val="24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885317" y="5016758"/>
            <a:ext cx="5668242" cy="1388067"/>
            <a:chOff x="0" y="0"/>
            <a:chExt cx="1729681" cy="42357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729681" cy="423573"/>
            </a:xfrm>
            <a:custGeom>
              <a:avLst/>
              <a:gdLst/>
              <a:ahLst/>
              <a:cxnLst/>
              <a:rect r="r" b="b" t="t" l="l"/>
              <a:pathLst>
                <a:path h="423573" w="1729681">
                  <a:moveTo>
                    <a:pt x="64195" y="0"/>
                  </a:moveTo>
                  <a:lnTo>
                    <a:pt x="1665487" y="0"/>
                  </a:lnTo>
                  <a:cubicBezTo>
                    <a:pt x="1682512" y="0"/>
                    <a:pt x="1698840" y="6763"/>
                    <a:pt x="1710879" y="18802"/>
                  </a:cubicBezTo>
                  <a:cubicBezTo>
                    <a:pt x="1722918" y="30841"/>
                    <a:pt x="1729681" y="47169"/>
                    <a:pt x="1729681" y="64195"/>
                  </a:cubicBezTo>
                  <a:lnTo>
                    <a:pt x="1729681" y="359378"/>
                  </a:lnTo>
                  <a:cubicBezTo>
                    <a:pt x="1729681" y="376404"/>
                    <a:pt x="1722918" y="392732"/>
                    <a:pt x="1710879" y="404771"/>
                  </a:cubicBezTo>
                  <a:cubicBezTo>
                    <a:pt x="1698840" y="416810"/>
                    <a:pt x="1682512" y="423573"/>
                    <a:pt x="1665487" y="423573"/>
                  </a:cubicBezTo>
                  <a:lnTo>
                    <a:pt x="64195" y="423573"/>
                  </a:lnTo>
                  <a:cubicBezTo>
                    <a:pt x="47169" y="423573"/>
                    <a:pt x="30841" y="416810"/>
                    <a:pt x="18802" y="404771"/>
                  </a:cubicBezTo>
                  <a:cubicBezTo>
                    <a:pt x="6763" y="392732"/>
                    <a:pt x="0" y="376404"/>
                    <a:pt x="0" y="359378"/>
                  </a:cubicBezTo>
                  <a:lnTo>
                    <a:pt x="0" y="64195"/>
                  </a:lnTo>
                  <a:cubicBezTo>
                    <a:pt x="0" y="47169"/>
                    <a:pt x="6763" y="30841"/>
                    <a:pt x="18802" y="18802"/>
                  </a:cubicBezTo>
                  <a:cubicBezTo>
                    <a:pt x="30841" y="6763"/>
                    <a:pt x="47169" y="0"/>
                    <a:pt x="64195" y="0"/>
                  </a:cubicBezTo>
                  <a:close/>
                </a:path>
              </a:pathLst>
            </a:custGeom>
            <a:solidFill>
              <a:srgbClr val="EFA4B7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1729681" cy="452148"/>
            </a:xfrm>
            <a:prstGeom prst="rect">
              <a:avLst/>
            </a:prstGeom>
          </p:spPr>
          <p:txBody>
            <a:bodyPr anchor="ctr" rtlCol="false" tIns="46907" lIns="46907" bIns="46907" rIns="46907"/>
            <a:lstStyle/>
            <a:p>
              <a:pPr algn="ctr">
                <a:lnSpc>
                  <a:spcPts val="245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0885317" y="6499913"/>
            <a:ext cx="5668242" cy="1388067"/>
            <a:chOff x="0" y="0"/>
            <a:chExt cx="1729681" cy="42357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729681" cy="423573"/>
            </a:xfrm>
            <a:custGeom>
              <a:avLst/>
              <a:gdLst/>
              <a:ahLst/>
              <a:cxnLst/>
              <a:rect r="r" b="b" t="t" l="l"/>
              <a:pathLst>
                <a:path h="423573" w="1729681">
                  <a:moveTo>
                    <a:pt x="64195" y="0"/>
                  </a:moveTo>
                  <a:lnTo>
                    <a:pt x="1665487" y="0"/>
                  </a:lnTo>
                  <a:cubicBezTo>
                    <a:pt x="1682512" y="0"/>
                    <a:pt x="1698840" y="6763"/>
                    <a:pt x="1710879" y="18802"/>
                  </a:cubicBezTo>
                  <a:cubicBezTo>
                    <a:pt x="1722918" y="30841"/>
                    <a:pt x="1729681" y="47169"/>
                    <a:pt x="1729681" y="64195"/>
                  </a:cubicBezTo>
                  <a:lnTo>
                    <a:pt x="1729681" y="359378"/>
                  </a:lnTo>
                  <a:cubicBezTo>
                    <a:pt x="1729681" y="376404"/>
                    <a:pt x="1722918" y="392732"/>
                    <a:pt x="1710879" y="404771"/>
                  </a:cubicBezTo>
                  <a:cubicBezTo>
                    <a:pt x="1698840" y="416810"/>
                    <a:pt x="1682512" y="423573"/>
                    <a:pt x="1665487" y="423573"/>
                  </a:cubicBezTo>
                  <a:lnTo>
                    <a:pt x="64195" y="423573"/>
                  </a:lnTo>
                  <a:cubicBezTo>
                    <a:pt x="47169" y="423573"/>
                    <a:pt x="30841" y="416810"/>
                    <a:pt x="18802" y="404771"/>
                  </a:cubicBezTo>
                  <a:cubicBezTo>
                    <a:pt x="6763" y="392732"/>
                    <a:pt x="0" y="376404"/>
                    <a:pt x="0" y="359378"/>
                  </a:cubicBezTo>
                  <a:lnTo>
                    <a:pt x="0" y="64195"/>
                  </a:lnTo>
                  <a:cubicBezTo>
                    <a:pt x="0" y="47169"/>
                    <a:pt x="6763" y="30841"/>
                    <a:pt x="18802" y="18802"/>
                  </a:cubicBezTo>
                  <a:cubicBezTo>
                    <a:pt x="30841" y="6763"/>
                    <a:pt x="47169" y="0"/>
                    <a:pt x="64195" y="0"/>
                  </a:cubicBezTo>
                  <a:close/>
                </a:path>
              </a:pathLst>
            </a:custGeom>
            <a:solidFill>
              <a:srgbClr val="E896AB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1729681" cy="452148"/>
            </a:xfrm>
            <a:prstGeom prst="rect">
              <a:avLst/>
            </a:prstGeom>
          </p:spPr>
          <p:txBody>
            <a:bodyPr anchor="ctr" rtlCol="false" tIns="46907" lIns="46907" bIns="46907" rIns="46907"/>
            <a:lstStyle/>
            <a:p>
              <a:pPr algn="ctr">
                <a:lnSpc>
                  <a:spcPts val="2456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6414514" y="6400095"/>
            <a:ext cx="3237344" cy="3699822"/>
          </a:xfrm>
          <a:custGeom>
            <a:avLst/>
            <a:gdLst/>
            <a:ahLst/>
            <a:cxnLst/>
            <a:rect r="r" b="b" t="t" l="l"/>
            <a:pathLst>
              <a:path h="3699822" w="3237344">
                <a:moveTo>
                  <a:pt x="0" y="0"/>
                </a:moveTo>
                <a:lnTo>
                  <a:pt x="3237345" y="0"/>
                </a:lnTo>
                <a:lnTo>
                  <a:pt x="3237345" y="3699823"/>
                </a:lnTo>
                <a:lnTo>
                  <a:pt x="0" y="36998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972619" y="1367236"/>
            <a:ext cx="14342762" cy="785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5022"/>
              </a:lnSpc>
            </a:pPr>
            <a:r>
              <a:rPr lang="en-US" sz="5400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¿COMO DESARROLLAR LA METACOGNICIÓN?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268344" y="3651300"/>
            <a:ext cx="4588641" cy="1432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2692"/>
              </a:lnSpc>
            </a:pPr>
            <a:r>
              <a:rPr lang="en-US" sz="2895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-      ENSAYAR VARIAS MANERAS DE HACER UNA MISMA ACTIVIDAD</a:t>
            </a:r>
          </a:p>
          <a:p>
            <a:pPr algn="ctr">
              <a:lnSpc>
                <a:spcPts val="2692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3234221" y="5162550"/>
            <a:ext cx="4656886" cy="1615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42"/>
              </a:lnSpc>
              <a:spcBef>
                <a:spcPct val="0"/>
              </a:spcBef>
            </a:pPr>
            <a:r>
              <a:rPr lang="en-US" sz="3271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-      HAC</a:t>
            </a:r>
            <a:r>
              <a:rPr lang="en-US" sz="3271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ER</a:t>
            </a:r>
            <a:r>
              <a:rPr lang="en-US" sz="3271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 EJE</a:t>
            </a:r>
            <a:r>
              <a:rPr lang="en-US" sz="3271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R</a:t>
            </a:r>
            <a:r>
              <a:rPr lang="en-US" sz="3271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CICI</a:t>
            </a:r>
            <a:r>
              <a:rPr lang="en-US" sz="3271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O</a:t>
            </a:r>
            <a:r>
              <a:rPr lang="en-US" sz="3271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S DE</a:t>
            </a:r>
            <a:r>
              <a:rPr lang="en-US" sz="3271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 A</a:t>
            </a:r>
            <a:r>
              <a:rPr lang="en-US" sz="3271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UT</a:t>
            </a:r>
            <a:r>
              <a:rPr lang="en-US" sz="3271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OEV</a:t>
            </a:r>
            <a:r>
              <a:rPr lang="en-US" sz="3271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ALU</a:t>
            </a:r>
            <a:r>
              <a:rPr lang="en-US" sz="3271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ACIÓN</a:t>
            </a:r>
            <a:r>
              <a:rPr lang="en-US" sz="3271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 DESPUÉS DE CADA TEMA</a:t>
            </a:r>
          </a:p>
          <a:p>
            <a:pPr algn="ctr" marL="0" indent="0" lvl="1">
              <a:lnSpc>
                <a:spcPts val="3042"/>
              </a:lnSpc>
              <a:spcBef>
                <a:spcPct val="0"/>
              </a:spcBef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3144602" y="6237040"/>
            <a:ext cx="3003212" cy="2487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60"/>
              </a:lnSpc>
              <a:spcBef>
                <a:spcPct val="0"/>
              </a:spcBef>
            </a:pPr>
            <a:r>
              <a:rPr lang="en-US" sz="3398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-      D</a:t>
            </a:r>
            <a:r>
              <a:rPr lang="en-US" sz="3398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ES</a:t>
            </a:r>
            <a:r>
              <a:rPr lang="en-US" sz="3398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GL</a:t>
            </a:r>
            <a:r>
              <a:rPr lang="en-US" sz="3398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O</a:t>
            </a:r>
            <a:r>
              <a:rPr lang="en-US" sz="3398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S</a:t>
            </a:r>
            <a:r>
              <a:rPr lang="en-US" sz="3398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A</a:t>
            </a:r>
            <a:r>
              <a:rPr lang="en-US" sz="3398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R</a:t>
            </a:r>
            <a:r>
              <a:rPr lang="en-US" sz="3398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398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P</a:t>
            </a:r>
            <a:r>
              <a:rPr lang="en-US" sz="3398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A</a:t>
            </a:r>
            <a:r>
              <a:rPr lang="en-US" sz="3398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S</a:t>
            </a:r>
            <a:r>
              <a:rPr lang="en-US" sz="3398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O</a:t>
            </a:r>
            <a:r>
              <a:rPr lang="en-US" sz="3398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S DE TA</a:t>
            </a:r>
            <a:r>
              <a:rPr lang="en-US" sz="3398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R</a:t>
            </a:r>
            <a:r>
              <a:rPr lang="en-US" sz="3398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E</a:t>
            </a:r>
            <a:r>
              <a:rPr lang="en-US" sz="3398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A</a:t>
            </a:r>
            <a:r>
              <a:rPr lang="en-US" sz="3398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S </a:t>
            </a:r>
            <a:r>
              <a:rPr lang="en-US" sz="3398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C</a:t>
            </a:r>
            <a:r>
              <a:rPr lang="en-US" sz="3398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OGN</a:t>
            </a:r>
            <a:r>
              <a:rPr lang="en-US" sz="3398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I</a:t>
            </a:r>
            <a:r>
              <a:rPr lang="en-US" sz="3398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TIVAS</a:t>
            </a:r>
          </a:p>
          <a:p>
            <a:pPr algn="ctr" marL="0" indent="0" lvl="1">
              <a:lnSpc>
                <a:spcPts val="3160"/>
              </a:lnSpc>
              <a:spcBef>
                <a:spcPct val="0"/>
              </a:spcBef>
            </a:pPr>
          </a:p>
        </p:txBody>
      </p:sp>
      <p:sp>
        <p:nvSpPr>
          <p:cNvPr name="TextBox 25" id="25"/>
          <p:cNvSpPr txBox="true"/>
          <p:nvPr/>
        </p:nvSpPr>
        <p:spPr>
          <a:xfrm rot="0">
            <a:off x="11629255" y="3562177"/>
            <a:ext cx="4031805" cy="180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91"/>
              </a:lnSpc>
              <a:spcBef>
                <a:spcPct val="0"/>
              </a:spcBef>
            </a:pPr>
            <a:r>
              <a:rPr lang="en-US" sz="3647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-      EL</a:t>
            </a:r>
            <a:r>
              <a:rPr lang="en-US" sz="3647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A</a:t>
            </a:r>
            <a:r>
              <a:rPr lang="en-US" sz="3647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BOR</a:t>
            </a:r>
            <a:r>
              <a:rPr lang="en-US" sz="3647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A</a:t>
            </a:r>
            <a:r>
              <a:rPr lang="en-US" sz="3647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C</a:t>
            </a:r>
            <a:r>
              <a:rPr lang="en-US" sz="3647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I</a:t>
            </a:r>
            <a:r>
              <a:rPr lang="en-US" sz="3647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ÓN DE</a:t>
            </a:r>
            <a:r>
              <a:rPr lang="en-US" sz="3647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 A</a:t>
            </a:r>
            <a:r>
              <a:rPr lang="en-US" sz="3647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UTO</a:t>
            </a:r>
            <a:r>
              <a:rPr lang="en-US" sz="3647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647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CUEST</a:t>
            </a:r>
            <a:r>
              <a:rPr lang="en-US" sz="3647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I</a:t>
            </a:r>
            <a:r>
              <a:rPr lang="en-US" sz="3647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O</a:t>
            </a:r>
            <a:r>
              <a:rPr lang="en-US" sz="3647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N</a:t>
            </a:r>
            <a:r>
              <a:rPr lang="en-US" sz="3647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A</a:t>
            </a:r>
            <a:r>
              <a:rPr lang="en-US" sz="3647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RI</a:t>
            </a:r>
            <a:r>
              <a:rPr lang="en-US" sz="3647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OS</a:t>
            </a:r>
          </a:p>
          <a:p>
            <a:pPr algn="ctr" marL="0" indent="0" lvl="1">
              <a:lnSpc>
                <a:spcPts val="3391"/>
              </a:lnSpc>
              <a:spcBef>
                <a:spcPct val="0"/>
              </a:spcBef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11152017" y="6526287"/>
            <a:ext cx="5276009" cy="1542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9"/>
              </a:lnSpc>
              <a:spcBef>
                <a:spcPct val="0"/>
              </a:spcBef>
            </a:pPr>
            <a:r>
              <a:rPr lang="en-US" sz="3106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-      QUE L</a:t>
            </a:r>
            <a:r>
              <a:rPr lang="en-US" sz="3106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O</a:t>
            </a:r>
            <a:r>
              <a:rPr lang="en-US" sz="3106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S ALUM</a:t>
            </a:r>
            <a:r>
              <a:rPr lang="en-US" sz="3106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N</a:t>
            </a:r>
            <a:r>
              <a:rPr lang="en-US" sz="3106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O</a:t>
            </a:r>
            <a:r>
              <a:rPr lang="en-US" sz="3106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S</a:t>
            </a:r>
            <a:r>
              <a:rPr lang="en-US" sz="3106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 PLANT</a:t>
            </a:r>
            <a:r>
              <a:rPr lang="en-US" sz="3106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E</a:t>
            </a:r>
            <a:r>
              <a:rPr lang="en-US" sz="3106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EN L</a:t>
            </a:r>
            <a:r>
              <a:rPr lang="en-US" sz="3106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A</a:t>
            </a:r>
            <a:r>
              <a:rPr lang="en-US" sz="3106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S</a:t>
            </a:r>
            <a:r>
              <a:rPr lang="en-US" sz="3106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106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P</a:t>
            </a:r>
            <a:r>
              <a:rPr lang="en-US" sz="3106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RE</a:t>
            </a:r>
            <a:r>
              <a:rPr lang="en-US" sz="3106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GU</a:t>
            </a:r>
            <a:r>
              <a:rPr lang="en-US" sz="3106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NT</a:t>
            </a:r>
            <a:r>
              <a:rPr lang="en-US" sz="3106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AS </a:t>
            </a:r>
            <a:r>
              <a:rPr lang="en-US" sz="3106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E</a:t>
            </a:r>
            <a:r>
              <a:rPr lang="en-US" sz="3106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N VEZ DEL</a:t>
            </a:r>
            <a:r>
              <a:rPr lang="en-US" sz="3106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 PR</a:t>
            </a:r>
            <a:r>
              <a:rPr lang="en-US" sz="3106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OF</a:t>
            </a:r>
            <a:r>
              <a:rPr lang="en-US" sz="3106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ES</a:t>
            </a:r>
            <a:r>
              <a:rPr lang="en-US" sz="3106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OR</a:t>
            </a:r>
          </a:p>
          <a:p>
            <a:pPr algn="ctr" marL="0" indent="0" lvl="1">
              <a:lnSpc>
                <a:spcPts val="2889"/>
              </a:lnSpc>
              <a:spcBef>
                <a:spcPct val="0"/>
              </a:spcBef>
            </a:pPr>
          </a:p>
        </p:txBody>
      </p:sp>
      <p:sp>
        <p:nvSpPr>
          <p:cNvPr name="TextBox 27" id="27"/>
          <p:cNvSpPr txBox="true"/>
          <p:nvPr/>
        </p:nvSpPr>
        <p:spPr>
          <a:xfrm rot="0">
            <a:off x="10885317" y="5312820"/>
            <a:ext cx="4775743" cy="1362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9"/>
              </a:lnSpc>
              <a:spcBef>
                <a:spcPct val="0"/>
              </a:spcBef>
            </a:pPr>
            <a:r>
              <a:rPr lang="en-US" sz="3580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-      R</a:t>
            </a:r>
            <a:r>
              <a:rPr lang="en-US" sz="3580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EAL</a:t>
            </a:r>
            <a:r>
              <a:rPr lang="en-US" sz="3580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IZ</a:t>
            </a:r>
            <a:r>
              <a:rPr lang="en-US" sz="3580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A</a:t>
            </a:r>
            <a:r>
              <a:rPr lang="en-US" sz="3580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R</a:t>
            </a:r>
            <a:r>
              <a:rPr lang="en-US" sz="3580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580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MAP</a:t>
            </a:r>
            <a:r>
              <a:rPr lang="en-US" sz="3580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A</a:t>
            </a:r>
            <a:r>
              <a:rPr lang="en-US" sz="3580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S</a:t>
            </a:r>
            <a:r>
              <a:rPr lang="en-US" sz="3580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 </a:t>
            </a:r>
            <a:r>
              <a:rPr lang="en-US" sz="3580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CO</a:t>
            </a:r>
            <a:r>
              <a:rPr lang="en-US" sz="3580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NC</a:t>
            </a:r>
            <a:r>
              <a:rPr lang="en-US" sz="3580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EPTU</a:t>
            </a:r>
            <a:r>
              <a:rPr lang="en-US" sz="3580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A</a:t>
            </a:r>
            <a:r>
              <a:rPr lang="en-US" sz="3580" strike="noStrike" u="none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LES</a:t>
            </a:r>
          </a:p>
          <a:p>
            <a:pPr algn="ctr" marL="0" indent="0" lvl="1">
              <a:lnSpc>
                <a:spcPts val="3329"/>
              </a:lnSpc>
              <a:spcBef>
                <a:spcPct val="0"/>
              </a:spcBef>
            </a:pPr>
          </a:p>
        </p:txBody>
      </p:sp>
      <p:sp>
        <p:nvSpPr>
          <p:cNvPr name="TextBox 28" id="28"/>
          <p:cNvSpPr txBox="true"/>
          <p:nvPr/>
        </p:nvSpPr>
        <p:spPr>
          <a:xfrm rot="0">
            <a:off x="1760309" y="3689400"/>
            <a:ext cx="963303" cy="1243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7951"/>
              </a:lnSpc>
            </a:pPr>
            <a:r>
              <a:rPr lang="en-US" sz="8549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1.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760309" y="5073323"/>
            <a:ext cx="963303" cy="1243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7951"/>
              </a:lnSpc>
            </a:pPr>
            <a:r>
              <a:rPr lang="en-US" sz="8549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2.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760309" y="6457245"/>
            <a:ext cx="963303" cy="1243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7951"/>
              </a:lnSpc>
            </a:pPr>
            <a:r>
              <a:rPr lang="en-US" sz="8549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3.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9922014" y="3775238"/>
            <a:ext cx="963303" cy="1243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7951"/>
              </a:lnSpc>
            </a:pPr>
            <a:r>
              <a:rPr lang="en-US" sz="8549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4.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9922014" y="5159161"/>
            <a:ext cx="963303" cy="1243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7951"/>
              </a:lnSpc>
            </a:pPr>
            <a:r>
              <a:rPr lang="en-US" sz="8549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5.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922014" y="6543084"/>
            <a:ext cx="963303" cy="1243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7951"/>
              </a:lnSpc>
            </a:pPr>
            <a:r>
              <a:rPr lang="en-US" sz="8549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6.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3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009405" y="2992428"/>
            <a:ext cx="10121643" cy="3339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85"/>
              </a:lnSpc>
            </a:pPr>
            <a:r>
              <a:rPr lang="en-US" sz="12672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¿ALGUNA </a:t>
            </a:r>
          </a:p>
          <a:p>
            <a:pPr algn="ctr" marL="0" indent="0" lvl="1">
              <a:lnSpc>
                <a:spcPts val="11785"/>
              </a:lnSpc>
            </a:pPr>
            <a:r>
              <a:rPr lang="en-US" sz="12672">
                <a:solidFill>
                  <a:srgbClr val="45384A"/>
                </a:solidFill>
                <a:latin typeface="Handyman"/>
                <a:ea typeface="Handyman"/>
                <a:cs typeface="Handyman"/>
                <a:sym typeface="Handyman"/>
              </a:rPr>
              <a:t>DUDA?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650313" y="4619392"/>
            <a:ext cx="4380561" cy="4729350"/>
          </a:xfrm>
          <a:custGeom>
            <a:avLst/>
            <a:gdLst/>
            <a:ahLst/>
            <a:cxnLst/>
            <a:rect r="r" b="b" t="t" l="l"/>
            <a:pathLst>
              <a:path h="4729350" w="4380561">
                <a:moveTo>
                  <a:pt x="0" y="0"/>
                </a:moveTo>
                <a:lnTo>
                  <a:pt x="4380561" y="0"/>
                </a:lnTo>
                <a:lnTo>
                  <a:pt x="4380561" y="4729350"/>
                </a:lnTo>
                <a:lnTo>
                  <a:pt x="0" y="47293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257126" y="1028700"/>
            <a:ext cx="3564813" cy="4074072"/>
          </a:xfrm>
          <a:custGeom>
            <a:avLst/>
            <a:gdLst/>
            <a:ahLst/>
            <a:cxnLst/>
            <a:rect r="r" b="b" t="t" l="l"/>
            <a:pathLst>
              <a:path h="4074072" w="3564813">
                <a:moveTo>
                  <a:pt x="3564814" y="0"/>
                </a:moveTo>
                <a:lnTo>
                  <a:pt x="0" y="0"/>
                </a:lnTo>
                <a:lnTo>
                  <a:pt x="0" y="4074072"/>
                </a:lnTo>
                <a:lnTo>
                  <a:pt x="3564814" y="4074072"/>
                </a:lnTo>
                <a:lnTo>
                  <a:pt x="3564814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DAG2TJ82kCA</dc:identifier>
  <dcterms:modified xsi:type="dcterms:W3CDTF">2011-08-01T06:04:30Z</dcterms:modified>
  <cp:revision>1</cp:revision>
  <dc:title>habilidades metacognitivas</dc:title>
</cp:coreProperties>
</file>