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Lazydog" charset="1" panose="00000000000000000000"/>
      <p:regular r:id="rId18"/>
    </p:embeddedFont>
    <p:embeddedFont>
      <p:font typeface="Rye" charset="1" panose="020E0803070500060000"/>
      <p:regular r:id="rId19"/>
    </p:embeddedFont>
    <p:embeddedFont>
      <p:font typeface="Public Sans" charset="1" panose="00000000000000000000"/>
      <p:regular r:id="rId20"/>
    </p:embeddedFont>
    <p:embeddedFont>
      <p:font typeface="Public Sans Medium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19" Target="../media/image18.png" Type="http://schemas.openxmlformats.org/officeDocument/2006/relationships/image"/><Relationship Id="rId2" Target="../media/image1.jpeg" Type="http://schemas.openxmlformats.org/officeDocument/2006/relationships/image"/><Relationship Id="rId20" Target="../media/image19.svg" Type="http://schemas.openxmlformats.org/officeDocument/2006/relationships/image"/><Relationship Id="rId21" Target="../media/image20.png" Type="http://schemas.openxmlformats.org/officeDocument/2006/relationships/image"/><Relationship Id="rId22" Target="../media/image21.svg" Type="http://schemas.openxmlformats.org/officeDocument/2006/relationships/image"/><Relationship Id="rId23" Target="../media/image22.png" Type="http://schemas.openxmlformats.org/officeDocument/2006/relationships/image"/><Relationship Id="rId24" Target="../media/image23.svg" Type="http://schemas.openxmlformats.org/officeDocument/2006/relationships/image"/><Relationship Id="rId25" Target="../media/image24.png" Type="http://schemas.openxmlformats.org/officeDocument/2006/relationships/image"/><Relationship Id="rId26" Target="../media/image25.svg" Type="http://schemas.openxmlformats.org/officeDocument/2006/relationships/image"/><Relationship Id="rId27" Target="../media/image26.png" Type="http://schemas.openxmlformats.org/officeDocument/2006/relationships/image"/><Relationship Id="rId28" Target="../media/image27.svg" Type="http://schemas.openxmlformats.org/officeDocument/2006/relationships/image"/><Relationship Id="rId29" Target="../media/image28.png" Type="http://schemas.openxmlformats.org/officeDocument/2006/relationships/image"/><Relationship Id="rId3" Target="../media/image2.png" Type="http://schemas.openxmlformats.org/officeDocument/2006/relationships/image"/><Relationship Id="rId30" Target="../media/image29.svg" Type="http://schemas.openxmlformats.org/officeDocument/2006/relationships/image"/><Relationship Id="rId31" Target="../media/image30.png" Type="http://schemas.openxmlformats.org/officeDocument/2006/relationships/image"/><Relationship Id="rId32" Target="../media/image31.sv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4.png" Type="http://schemas.openxmlformats.org/officeDocument/2006/relationships/image"/><Relationship Id="rId14" Target="../media/image5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6.png" Type="http://schemas.openxmlformats.org/officeDocument/2006/relationships/image"/><Relationship Id="rId4" Target="../media/image17.svg" Type="http://schemas.openxmlformats.org/officeDocument/2006/relationships/image"/><Relationship Id="rId5" Target="../media/image30.png" Type="http://schemas.openxmlformats.org/officeDocument/2006/relationships/image"/><Relationship Id="rId6" Target="../media/image31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6.png" Type="http://schemas.openxmlformats.org/officeDocument/2006/relationships/image"/><Relationship Id="rId12" Target="../media/image7.svg" Type="http://schemas.openxmlformats.org/officeDocument/2006/relationships/image"/><Relationship Id="rId2" Target="../media/image1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0.png" Type="http://schemas.openxmlformats.org/officeDocument/2006/relationships/image"/><Relationship Id="rId8" Target="../media/image31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2" Target="../media/image1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2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39.png" Type="http://schemas.openxmlformats.org/officeDocument/2006/relationships/image"/><Relationship Id="rId12" Target="../media/image40.svg" Type="http://schemas.openxmlformats.org/officeDocument/2006/relationships/image"/><Relationship Id="rId2" Target="../media/image1.jpe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Relationship Id="rId9" Target="../media/image3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87697" y="2850980"/>
            <a:ext cx="7712605" cy="1430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33"/>
              </a:lnSpc>
            </a:pPr>
            <a:r>
              <a:rPr lang="en-US" sz="9439" spc="-160">
                <a:solidFill>
                  <a:srgbClr val="D0E6ED"/>
                </a:solidFill>
                <a:latin typeface="Lazydog"/>
                <a:ea typeface="Lazydog"/>
                <a:cs typeface="Lazydog"/>
                <a:sym typeface="Lazydog"/>
              </a:rPr>
              <a:t>tipos de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926434" y="7166915"/>
            <a:ext cx="6435131" cy="269105"/>
          </a:xfrm>
          <a:custGeom>
            <a:avLst/>
            <a:gdLst/>
            <a:ahLst/>
            <a:cxnLst/>
            <a:rect r="r" b="b" t="t" l="l"/>
            <a:pathLst>
              <a:path h="269105" w="6435131">
                <a:moveTo>
                  <a:pt x="0" y="0"/>
                </a:moveTo>
                <a:lnTo>
                  <a:pt x="6435132" y="0"/>
                </a:lnTo>
                <a:lnTo>
                  <a:pt x="6435132" y="269105"/>
                </a:lnTo>
                <a:lnTo>
                  <a:pt x="0" y="2691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-1739179">
            <a:off x="4705076" y="2529272"/>
            <a:ext cx="1230692" cy="1121049"/>
          </a:xfrm>
          <a:custGeom>
            <a:avLst/>
            <a:gdLst/>
            <a:ahLst/>
            <a:cxnLst/>
            <a:rect r="r" b="b" t="t" l="l"/>
            <a:pathLst>
              <a:path h="1121049" w="1230692">
                <a:moveTo>
                  <a:pt x="0" y="0"/>
                </a:moveTo>
                <a:lnTo>
                  <a:pt x="1230693" y="0"/>
                </a:lnTo>
                <a:lnTo>
                  <a:pt x="1230693" y="1121049"/>
                </a:lnTo>
                <a:lnTo>
                  <a:pt x="0" y="11210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9024564">
            <a:off x="12408301" y="3072977"/>
            <a:ext cx="1184002" cy="1078519"/>
          </a:xfrm>
          <a:custGeom>
            <a:avLst/>
            <a:gdLst/>
            <a:ahLst/>
            <a:cxnLst/>
            <a:rect r="r" b="b" t="t" l="l"/>
            <a:pathLst>
              <a:path h="1078519" w="1184002">
                <a:moveTo>
                  <a:pt x="0" y="0"/>
                </a:moveTo>
                <a:lnTo>
                  <a:pt x="1184003" y="0"/>
                </a:lnTo>
                <a:lnTo>
                  <a:pt x="1184003" y="1078519"/>
                </a:lnTo>
                <a:lnTo>
                  <a:pt x="0" y="10785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-700088" y="9258300"/>
            <a:ext cx="5210615" cy="1676871"/>
          </a:xfrm>
          <a:custGeom>
            <a:avLst/>
            <a:gdLst/>
            <a:ahLst/>
            <a:cxnLst/>
            <a:rect r="r" b="b" t="t" l="l"/>
            <a:pathLst>
              <a:path h="1676871" w="5210615">
                <a:moveTo>
                  <a:pt x="5210615" y="0"/>
                </a:moveTo>
                <a:lnTo>
                  <a:pt x="0" y="0"/>
                </a:lnTo>
                <a:lnTo>
                  <a:pt x="0" y="1676871"/>
                </a:lnTo>
                <a:lnTo>
                  <a:pt x="5210615" y="1676871"/>
                </a:lnTo>
                <a:lnTo>
                  <a:pt x="5210615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-10800000">
            <a:off x="8158070" y="-743421"/>
            <a:ext cx="5210615" cy="1676871"/>
          </a:xfrm>
          <a:custGeom>
            <a:avLst/>
            <a:gdLst/>
            <a:ahLst/>
            <a:cxnLst/>
            <a:rect r="r" b="b" t="t" l="l"/>
            <a:pathLst>
              <a:path h="1676871" w="5210615">
                <a:moveTo>
                  <a:pt x="0" y="0"/>
                </a:moveTo>
                <a:lnTo>
                  <a:pt x="5210615" y="0"/>
                </a:lnTo>
                <a:lnTo>
                  <a:pt x="5210615" y="1676871"/>
                </a:lnTo>
                <a:lnTo>
                  <a:pt x="0" y="16768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-5400000">
            <a:off x="15739008" y="-418062"/>
            <a:ext cx="3584967" cy="2953117"/>
          </a:xfrm>
          <a:custGeom>
            <a:avLst/>
            <a:gdLst/>
            <a:ahLst/>
            <a:cxnLst/>
            <a:rect r="r" b="b" t="t" l="l"/>
            <a:pathLst>
              <a:path h="2953117" w="3584967">
                <a:moveTo>
                  <a:pt x="0" y="0"/>
                </a:moveTo>
                <a:lnTo>
                  <a:pt x="3584967" y="0"/>
                </a:lnTo>
                <a:lnTo>
                  <a:pt x="3584967" y="2953117"/>
                </a:lnTo>
                <a:lnTo>
                  <a:pt x="0" y="295311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5713015" y="9445795"/>
            <a:ext cx="3430985" cy="3532546"/>
          </a:xfrm>
          <a:custGeom>
            <a:avLst/>
            <a:gdLst/>
            <a:ahLst/>
            <a:cxnLst/>
            <a:rect r="r" b="b" t="t" l="l"/>
            <a:pathLst>
              <a:path h="3532546" w="3430985">
                <a:moveTo>
                  <a:pt x="0" y="0"/>
                </a:moveTo>
                <a:lnTo>
                  <a:pt x="3430985" y="0"/>
                </a:lnTo>
                <a:lnTo>
                  <a:pt x="3430985" y="3532546"/>
                </a:lnTo>
                <a:lnTo>
                  <a:pt x="0" y="353254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5400000">
            <a:off x="-229458" y="-1204618"/>
            <a:ext cx="3173540" cy="4114800"/>
          </a:xfrm>
          <a:custGeom>
            <a:avLst/>
            <a:gdLst/>
            <a:ahLst/>
            <a:cxnLst/>
            <a:rect r="r" b="b" t="t" l="l"/>
            <a:pathLst>
              <a:path h="4114800" w="3173540">
                <a:moveTo>
                  <a:pt x="0" y="0"/>
                </a:moveTo>
                <a:lnTo>
                  <a:pt x="3173539" y="0"/>
                </a:lnTo>
                <a:lnTo>
                  <a:pt x="3173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9445795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3" id="13"/>
          <p:cNvSpPr/>
          <p:nvPr/>
        </p:nvSpPr>
        <p:spPr>
          <a:xfrm flipH="false" flipV="false" rot="10648667">
            <a:off x="-1168431" y="5891076"/>
            <a:ext cx="2015470" cy="3324487"/>
          </a:xfrm>
          <a:custGeom>
            <a:avLst/>
            <a:gdLst/>
            <a:ahLst/>
            <a:cxnLst/>
            <a:rect r="r" b="b" t="t" l="l"/>
            <a:pathLst>
              <a:path h="3324487" w="2015470">
                <a:moveTo>
                  <a:pt x="0" y="0"/>
                </a:moveTo>
                <a:lnTo>
                  <a:pt x="2015471" y="0"/>
                </a:lnTo>
                <a:lnTo>
                  <a:pt x="2015471" y="3324487"/>
                </a:lnTo>
                <a:lnTo>
                  <a:pt x="0" y="33244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17034819" y="7553320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5" id="15"/>
          <p:cNvSpPr/>
          <p:nvPr/>
        </p:nvSpPr>
        <p:spPr>
          <a:xfrm flipH="false" flipV="false" rot="0">
            <a:off x="3981409" y="266023"/>
            <a:ext cx="3693950" cy="463423"/>
          </a:xfrm>
          <a:custGeom>
            <a:avLst/>
            <a:gdLst/>
            <a:ahLst/>
            <a:cxnLst/>
            <a:rect r="r" b="b" t="t" l="l"/>
            <a:pathLst>
              <a:path h="463423" w="3693950">
                <a:moveTo>
                  <a:pt x="0" y="0"/>
                </a:moveTo>
                <a:lnTo>
                  <a:pt x="3693950" y="0"/>
                </a:lnTo>
                <a:lnTo>
                  <a:pt x="3693950" y="463423"/>
                </a:lnTo>
                <a:lnTo>
                  <a:pt x="0" y="46342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6" id="16"/>
          <p:cNvSpPr/>
          <p:nvPr/>
        </p:nvSpPr>
        <p:spPr>
          <a:xfrm flipH="false" flipV="false" rot="-5501810">
            <a:off x="17102962" y="4354942"/>
            <a:ext cx="2479461" cy="1549663"/>
          </a:xfrm>
          <a:custGeom>
            <a:avLst/>
            <a:gdLst/>
            <a:ahLst/>
            <a:cxnLst/>
            <a:rect r="r" b="b" t="t" l="l"/>
            <a:pathLst>
              <a:path h="1549663" w="2479461">
                <a:moveTo>
                  <a:pt x="0" y="0"/>
                </a:moveTo>
                <a:lnTo>
                  <a:pt x="2479462" y="0"/>
                </a:lnTo>
                <a:lnTo>
                  <a:pt x="2479462" y="1549664"/>
                </a:lnTo>
                <a:lnTo>
                  <a:pt x="0" y="154966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7" id="17"/>
          <p:cNvSpPr/>
          <p:nvPr/>
        </p:nvSpPr>
        <p:spPr>
          <a:xfrm flipH="false" flipV="false" rot="0">
            <a:off x="10876448" y="9258300"/>
            <a:ext cx="2685557" cy="2111519"/>
          </a:xfrm>
          <a:custGeom>
            <a:avLst/>
            <a:gdLst/>
            <a:ahLst/>
            <a:cxnLst/>
            <a:rect r="r" b="b" t="t" l="l"/>
            <a:pathLst>
              <a:path h="2111519" w="2685557">
                <a:moveTo>
                  <a:pt x="0" y="0"/>
                </a:moveTo>
                <a:lnTo>
                  <a:pt x="2685557" y="0"/>
                </a:lnTo>
                <a:lnTo>
                  <a:pt x="2685557" y="2111519"/>
                </a:lnTo>
                <a:lnTo>
                  <a:pt x="0" y="2111519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8" id="18"/>
          <p:cNvSpPr/>
          <p:nvPr/>
        </p:nvSpPr>
        <p:spPr>
          <a:xfrm flipH="false" flipV="false" rot="0">
            <a:off x="-2532982" y="2632021"/>
            <a:ext cx="3665787" cy="3299209"/>
          </a:xfrm>
          <a:custGeom>
            <a:avLst/>
            <a:gdLst/>
            <a:ahLst/>
            <a:cxnLst/>
            <a:rect r="r" b="b" t="t" l="l"/>
            <a:pathLst>
              <a:path h="3299209" w="3665787">
                <a:moveTo>
                  <a:pt x="0" y="0"/>
                </a:moveTo>
                <a:lnTo>
                  <a:pt x="3665787" y="0"/>
                </a:lnTo>
                <a:lnTo>
                  <a:pt x="3665787" y="3299209"/>
                </a:lnTo>
                <a:lnTo>
                  <a:pt x="0" y="3299209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9" id="19"/>
          <p:cNvSpPr/>
          <p:nvPr/>
        </p:nvSpPr>
        <p:spPr>
          <a:xfrm flipH="false" flipV="false" rot="0">
            <a:off x="13573977" y="-1499408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49" y="0"/>
                </a:lnTo>
                <a:lnTo>
                  <a:pt x="2345749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20" id="20"/>
          <p:cNvSpPr txBox="true"/>
          <p:nvPr/>
        </p:nvSpPr>
        <p:spPr>
          <a:xfrm rot="0">
            <a:off x="4485199" y="4949389"/>
            <a:ext cx="9317601" cy="11845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248"/>
              </a:lnSpc>
            </a:pPr>
            <a:r>
              <a:rPr lang="en-US" sz="8041">
                <a:solidFill>
                  <a:srgbClr val="AED0DA"/>
                </a:solidFill>
                <a:latin typeface="Rye"/>
                <a:ea typeface="Rye"/>
                <a:cs typeface="Rye"/>
                <a:sym typeface="Rye"/>
              </a:rPr>
              <a:t>PENSAMIENTO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965367"/>
            <a:ext cx="13214593" cy="124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PENSAMIENTO CRITICO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26232" y="4593008"/>
            <a:ext cx="13835536" cy="40343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25"/>
              </a:lnSpc>
            </a:pPr>
            <a:r>
              <a:rPr lang="en-US" sz="3455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El pensamiento crítico es la capacidad de analizar, evaluar y cuestionar la información de forma objetiva y racional para tomar decisiones bien fundamentadas. Implica no aceptar t</a:t>
            </a:r>
            <a:r>
              <a:rPr lang="en-US" sz="3455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odo lo que se dice o se lee como verdad, sino examinar la evidencia, detectar errores de razonamiento y considerar diferentes puntos de vista.</a:t>
            </a:r>
          </a:p>
          <a:p>
            <a:pPr algn="ctr">
              <a:lnSpc>
                <a:spcPts val="542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351005"/>
            <a:ext cx="13214593" cy="24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CARACTERISTICAS DEL PENSAMIENTO CRITICO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926657" y="4996327"/>
            <a:ext cx="13642294" cy="3751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Análisis: examina los datos, argumentos y situaciones con detalle.</a:t>
            </a:r>
          </a:p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Evaluación: juzga la credibilidad de las fuentes y la calidad de la información.</a:t>
            </a:r>
          </a:p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Duda constructiva: no acepta algo sin razones sólidas.</a:t>
            </a:r>
          </a:p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Objetividad: separa hech</a:t>
            </a: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os de opiniones o emociones.</a:t>
            </a:r>
          </a:p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Argumentación: construye y defiende ideas con razones válidas.</a:t>
            </a:r>
          </a:p>
          <a:p>
            <a:pPr algn="ctr" marL="595789" indent="-297895" lvl="1">
              <a:lnSpc>
                <a:spcPts val="4332"/>
              </a:lnSpc>
              <a:buFont typeface="Arial"/>
              <a:buChar char="•"/>
            </a:pPr>
            <a:r>
              <a:rPr lang="en-US" sz="2759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Autonomía: piensa por sí mismo, sin dejarse manipular.</a:t>
            </a:r>
          </a:p>
          <a:p>
            <a:pPr algn="ctr">
              <a:lnSpc>
                <a:spcPts val="4332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586800" y="3342175"/>
            <a:ext cx="7114400" cy="366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354"/>
              </a:lnSpc>
            </a:pPr>
            <a:r>
              <a:rPr lang="en-US" sz="12591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¿ALGUNA</a:t>
            </a:r>
          </a:p>
          <a:p>
            <a:pPr algn="ctr" marL="0" indent="0" lvl="1">
              <a:lnSpc>
                <a:spcPts val="14354"/>
              </a:lnSpc>
              <a:spcBef>
                <a:spcPct val="0"/>
              </a:spcBef>
            </a:pPr>
            <a:r>
              <a:rPr lang="en-US" sz="12591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DUDA?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-1739179">
            <a:off x="4508273" y="2823300"/>
            <a:ext cx="1543738" cy="1406205"/>
          </a:xfrm>
          <a:custGeom>
            <a:avLst/>
            <a:gdLst/>
            <a:ahLst/>
            <a:cxnLst/>
            <a:rect r="r" b="b" t="t" l="l"/>
            <a:pathLst>
              <a:path h="1406205" w="1543738">
                <a:moveTo>
                  <a:pt x="0" y="0"/>
                </a:moveTo>
                <a:lnTo>
                  <a:pt x="1543737" y="0"/>
                </a:lnTo>
                <a:lnTo>
                  <a:pt x="1543737" y="1406204"/>
                </a:lnTo>
                <a:lnTo>
                  <a:pt x="0" y="140620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024564">
            <a:off x="11958614" y="5421966"/>
            <a:ext cx="1485172" cy="1352856"/>
          </a:xfrm>
          <a:custGeom>
            <a:avLst/>
            <a:gdLst/>
            <a:ahLst/>
            <a:cxnLst/>
            <a:rect r="r" b="b" t="t" l="l"/>
            <a:pathLst>
              <a:path h="1352856" w="1485172">
                <a:moveTo>
                  <a:pt x="0" y="0"/>
                </a:moveTo>
                <a:lnTo>
                  <a:pt x="1485172" y="0"/>
                </a:lnTo>
                <a:lnTo>
                  <a:pt x="1485172" y="1352856"/>
                </a:lnTo>
                <a:lnTo>
                  <a:pt x="0" y="135285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9144000" y="2596674"/>
            <a:ext cx="8115300" cy="24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¿QUÉ ES EL PENSAMIENTO?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2401102" y="9462410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1" y="0"/>
                </a:lnTo>
                <a:lnTo>
                  <a:pt x="4026521" y="2868896"/>
                </a:lnTo>
                <a:lnTo>
                  <a:pt x="0" y="28688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6427623" y="-369661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2"/>
                </a:lnTo>
                <a:lnTo>
                  <a:pt x="0" y="279672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-10800000">
            <a:off x="5956929" y="-754562"/>
            <a:ext cx="5884483" cy="1893734"/>
          </a:xfrm>
          <a:custGeom>
            <a:avLst/>
            <a:gdLst/>
            <a:ahLst/>
            <a:cxnLst/>
            <a:rect r="r" b="b" t="t" l="l"/>
            <a:pathLst>
              <a:path h="1893734" w="5884483">
                <a:moveTo>
                  <a:pt x="0" y="0"/>
                </a:moveTo>
                <a:lnTo>
                  <a:pt x="5884483" y="0"/>
                </a:lnTo>
                <a:lnTo>
                  <a:pt x="5884483" y="1893734"/>
                </a:lnTo>
                <a:lnTo>
                  <a:pt x="0" y="18937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7" id="7"/>
          <p:cNvGrpSpPr/>
          <p:nvPr/>
        </p:nvGrpSpPr>
        <p:grpSpPr>
          <a:xfrm rot="0">
            <a:off x="1028700" y="1735767"/>
            <a:ext cx="6815467" cy="681546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26126" y="0"/>
                  </a:moveTo>
                  <a:lnTo>
                    <a:pt x="786674" y="0"/>
                  </a:lnTo>
                  <a:cubicBezTo>
                    <a:pt x="793603" y="0"/>
                    <a:pt x="800248" y="2753"/>
                    <a:pt x="805148" y="7652"/>
                  </a:cubicBezTo>
                  <a:cubicBezTo>
                    <a:pt x="810047" y="12552"/>
                    <a:pt x="812800" y="19197"/>
                    <a:pt x="812800" y="26126"/>
                  </a:cubicBezTo>
                  <a:lnTo>
                    <a:pt x="812800" y="786674"/>
                  </a:lnTo>
                  <a:cubicBezTo>
                    <a:pt x="812800" y="793603"/>
                    <a:pt x="810047" y="800248"/>
                    <a:pt x="805148" y="805148"/>
                  </a:cubicBezTo>
                  <a:cubicBezTo>
                    <a:pt x="800248" y="810047"/>
                    <a:pt x="793603" y="812800"/>
                    <a:pt x="786674" y="812800"/>
                  </a:cubicBezTo>
                  <a:lnTo>
                    <a:pt x="26126" y="812800"/>
                  </a:lnTo>
                  <a:cubicBezTo>
                    <a:pt x="19197" y="812800"/>
                    <a:pt x="12552" y="810047"/>
                    <a:pt x="7652" y="805148"/>
                  </a:cubicBezTo>
                  <a:cubicBezTo>
                    <a:pt x="2753" y="800248"/>
                    <a:pt x="0" y="793603"/>
                    <a:pt x="0" y="786674"/>
                  </a:cubicBezTo>
                  <a:lnTo>
                    <a:pt x="0" y="26126"/>
                  </a:lnTo>
                  <a:cubicBezTo>
                    <a:pt x="0" y="19197"/>
                    <a:pt x="2753" y="12552"/>
                    <a:pt x="7652" y="7652"/>
                  </a:cubicBezTo>
                  <a:cubicBezTo>
                    <a:pt x="12552" y="2753"/>
                    <a:pt x="19197" y="0"/>
                    <a:pt x="26126" y="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8899171" y="5244021"/>
            <a:ext cx="8193659" cy="39599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12"/>
              </a:lnSpc>
            </a:pPr>
            <a:r>
              <a:rPr lang="en-US" sz="3133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Es la actividad mental que permite procesar información, formar ideas, resolver problemas, tomar decisiones, reflexionar, imaginar o recordar. Es una de las funciones más complejas de la mente humana y está estrechamente relacionada con el lenguaje, la memoria, la percepción y la conciencia.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15739008" y="-418062"/>
            <a:ext cx="3584967" cy="2953117"/>
          </a:xfrm>
          <a:custGeom>
            <a:avLst/>
            <a:gdLst/>
            <a:ahLst/>
            <a:cxnLst/>
            <a:rect r="r" b="b" t="t" l="l"/>
            <a:pathLst>
              <a:path h="2953117" w="3584967">
                <a:moveTo>
                  <a:pt x="0" y="0"/>
                </a:moveTo>
                <a:lnTo>
                  <a:pt x="3584967" y="0"/>
                </a:lnTo>
                <a:lnTo>
                  <a:pt x="3584967" y="2953117"/>
                </a:lnTo>
                <a:lnTo>
                  <a:pt x="0" y="29531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1028700" y="2392042"/>
            <a:ext cx="16230600" cy="124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TIPOS DE PENSAMIENTO</a:t>
            </a:r>
          </a:p>
        </p:txBody>
      </p:sp>
      <p:sp>
        <p:nvSpPr>
          <p:cNvPr name="AutoShape 5" id="5"/>
          <p:cNvSpPr/>
          <p:nvPr/>
        </p:nvSpPr>
        <p:spPr>
          <a:xfrm>
            <a:off x="-886757" y="5023724"/>
            <a:ext cx="20061513" cy="0"/>
          </a:xfrm>
          <a:prstGeom prst="line">
            <a:avLst/>
          </a:prstGeom>
          <a:ln cap="flat" w="28575">
            <a:solidFill>
              <a:srgbClr val="D5E6EB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14318712" y="4772696"/>
            <a:ext cx="502056" cy="502056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E6E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0045915" y="4772696"/>
            <a:ext cx="502056" cy="502056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E6EB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5771316" y="4772696"/>
            <a:ext cx="502056" cy="502056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E6EB"/>
            </a:solidFill>
            <a:ln cap="sq">
              <a:noFill/>
              <a:prstDash val="solid"/>
              <a:miter/>
            </a:ln>
          </p:spPr>
        </p:sp>
        <p:sp>
          <p:nvSpPr>
            <p:cNvPr name="TextBox 14" id="14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2266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496717" y="4772696"/>
            <a:ext cx="502056" cy="502056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lnTo>
                    <a:pt x="523042" y="124802"/>
                  </a:lnTo>
                  <a:lnTo>
                    <a:pt x="693768" y="119032"/>
                  </a:lnTo>
                  <a:lnTo>
                    <a:pt x="687998" y="289758"/>
                  </a:lnTo>
                  <a:lnTo>
                    <a:pt x="812800" y="406400"/>
                  </a:lnTo>
                  <a:lnTo>
                    <a:pt x="687998" y="523042"/>
                  </a:lnTo>
                  <a:lnTo>
                    <a:pt x="693768" y="693768"/>
                  </a:lnTo>
                  <a:lnTo>
                    <a:pt x="523042" y="687998"/>
                  </a:lnTo>
                  <a:lnTo>
                    <a:pt x="406400" y="812800"/>
                  </a:lnTo>
                  <a:lnTo>
                    <a:pt x="289758" y="687998"/>
                  </a:lnTo>
                  <a:lnTo>
                    <a:pt x="119032" y="693768"/>
                  </a:lnTo>
                  <a:lnTo>
                    <a:pt x="124802" y="523042"/>
                  </a:lnTo>
                  <a:lnTo>
                    <a:pt x="0" y="406400"/>
                  </a:lnTo>
                  <a:lnTo>
                    <a:pt x="124802" y="289758"/>
                  </a:lnTo>
                  <a:lnTo>
                    <a:pt x="119032" y="119032"/>
                  </a:lnTo>
                  <a:lnTo>
                    <a:pt x="289758" y="124802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D5E6EB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127000" y="165100"/>
              <a:ext cx="558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266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1496717" y="5564822"/>
            <a:ext cx="2197323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01.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789618" y="5564822"/>
            <a:ext cx="2197323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02.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082520" y="5564822"/>
            <a:ext cx="2197323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03.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4318712" y="5564822"/>
            <a:ext cx="2197323" cy="679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50"/>
              </a:lnSpc>
            </a:pPr>
            <a:r>
              <a:rPr lang="en-US" sz="5000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04.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86657" y="6447451"/>
            <a:ext cx="4432932" cy="10200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5"/>
              </a:lnSpc>
            </a:pPr>
            <a:r>
              <a:rPr lang="en-US" sz="2689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PENSAMIENTO </a:t>
            </a:r>
          </a:p>
          <a:p>
            <a:pPr algn="ctr">
              <a:lnSpc>
                <a:spcPts val="4195"/>
              </a:lnSpc>
            </a:pPr>
            <a:r>
              <a:rPr lang="en-US" b="true" sz="2689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LOGICO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8519589" y="6587173"/>
            <a:ext cx="4297897" cy="1014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7"/>
              </a:lnSpc>
            </a:pPr>
            <a:r>
              <a:rPr lang="en-US" sz="2607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PENSAMIENTO </a:t>
            </a:r>
          </a:p>
          <a:p>
            <a:pPr algn="ctr">
              <a:lnSpc>
                <a:spcPts val="4067"/>
              </a:lnSpc>
            </a:pPr>
            <a:r>
              <a:rPr lang="en-US" b="true" sz="2607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CREATIVO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133219" y="6587173"/>
            <a:ext cx="4126081" cy="9809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04"/>
              </a:lnSpc>
            </a:pPr>
            <a:r>
              <a:rPr lang="en-US" sz="2503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PENSAMIENTO </a:t>
            </a:r>
          </a:p>
          <a:p>
            <a:pPr algn="ctr">
              <a:lnSpc>
                <a:spcPts val="3904"/>
              </a:lnSpc>
            </a:pPr>
            <a:r>
              <a:rPr lang="en-US" b="true" sz="2503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CRITICO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0" y="6479121"/>
            <a:ext cx="4201110" cy="9883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75"/>
              </a:lnSpc>
            </a:pPr>
            <a:r>
              <a:rPr lang="en-US" sz="2548" b="true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PENSAMIENTO</a:t>
            </a:r>
          </a:p>
          <a:p>
            <a:pPr algn="ctr">
              <a:lnSpc>
                <a:spcPts val="3975"/>
              </a:lnSpc>
            </a:pPr>
            <a:r>
              <a:rPr lang="en-US" b="true" sz="2548">
                <a:solidFill>
                  <a:srgbClr val="D5E6EB"/>
                </a:solidFill>
                <a:latin typeface="Public Sans Medium"/>
                <a:ea typeface="Public Sans Medium"/>
                <a:cs typeface="Public Sans Medium"/>
                <a:sym typeface="Public Sans Medium"/>
              </a:rPr>
              <a:t> ANALITICO</a:t>
            </a:r>
          </a:p>
        </p:txBody>
      </p:sp>
      <p:sp>
        <p:nvSpPr>
          <p:cNvPr name="Freeform 26" id="26"/>
          <p:cNvSpPr/>
          <p:nvPr/>
        </p:nvSpPr>
        <p:spPr>
          <a:xfrm flipH="false" flipV="false" rot="0">
            <a:off x="12401102" y="9462410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1" y="0"/>
                </a:lnTo>
                <a:lnTo>
                  <a:pt x="4026521" y="2868896"/>
                </a:lnTo>
                <a:lnTo>
                  <a:pt x="0" y="28688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7" id="27"/>
          <p:cNvSpPr/>
          <p:nvPr/>
        </p:nvSpPr>
        <p:spPr>
          <a:xfrm flipH="false" flipV="false" rot="0">
            <a:off x="-346977" y="-1033925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8" id="28"/>
          <p:cNvSpPr/>
          <p:nvPr/>
        </p:nvSpPr>
        <p:spPr>
          <a:xfrm flipH="false" flipV="false" rot="-10800000">
            <a:off x="5956929" y="-754562"/>
            <a:ext cx="5884483" cy="1893734"/>
          </a:xfrm>
          <a:custGeom>
            <a:avLst/>
            <a:gdLst/>
            <a:ahLst/>
            <a:cxnLst/>
            <a:rect r="r" b="b" t="t" l="l"/>
            <a:pathLst>
              <a:path h="1893734" w="5884483">
                <a:moveTo>
                  <a:pt x="0" y="0"/>
                </a:moveTo>
                <a:lnTo>
                  <a:pt x="5884483" y="0"/>
                </a:lnTo>
                <a:lnTo>
                  <a:pt x="5884483" y="1893734"/>
                </a:lnTo>
                <a:lnTo>
                  <a:pt x="0" y="18937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29" id="29"/>
          <p:cNvSpPr/>
          <p:nvPr/>
        </p:nvSpPr>
        <p:spPr>
          <a:xfrm flipH="true" flipV="false" rot="0">
            <a:off x="-700088" y="9258300"/>
            <a:ext cx="5210615" cy="1676871"/>
          </a:xfrm>
          <a:custGeom>
            <a:avLst/>
            <a:gdLst/>
            <a:ahLst/>
            <a:cxnLst/>
            <a:rect r="r" b="b" t="t" l="l"/>
            <a:pathLst>
              <a:path h="1676871" w="5210615">
                <a:moveTo>
                  <a:pt x="5210615" y="0"/>
                </a:moveTo>
                <a:lnTo>
                  <a:pt x="0" y="0"/>
                </a:lnTo>
                <a:lnTo>
                  <a:pt x="0" y="1676871"/>
                </a:lnTo>
                <a:lnTo>
                  <a:pt x="5210615" y="1676871"/>
                </a:lnTo>
                <a:lnTo>
                  <a:pt x="5210615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0" id="30"/>
          <p:cNvSpPr/>
          <p:nvPr/>
        </p:nvSpPr>
        <p:spPr>
          <a:xfrm flipH="false" flipV="false" rot="0">
            <a:off x="9495663" y="8888639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49" y="0"/>
                </a:lnTo>
                <a:lnTo>
                  <a:pt x="2345749" y="2796722"/>
                </a:lnTo>
                <a:lnTo>
                  <a:pt x="0" y="2796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D0E6E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965367"/>
            <a:ext cx="13214593" cy="124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12507A"/>
                </a:solidFill>
                <a:latin typeface="Lazydog"/>
                <a:ea typeface="Lazydog"/>
                <a:cs typeface="Lazydog"/>
                <a:sym typeface="Lazydog"/>
              </a:rPr>
              <a:t>PENSAMIENTO ANALITICO.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53950" y="4582238"/>
            <a:ext cx="13032247" cy="39828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8"/>
              </a:lnSpc>
            </a:pPr>
            <a:r>
              <a:rPr lang="en-US" sz="4126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El pensamiento analítico es un tipo de pensamiento que consiste en descomponer un problema o situación compleja en partes más</a:t>
            </a:r>
            <a:r>
              <a:rPr lang="en-US" sz="4126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 pequeñas para entenderla mejor, identificar relaciones entre los elementos y llegar a una conclusión lógica.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D0E6E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351005"/>
            <a:ext cx="13214593" cy="24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12507A"/>
                </a:solidFill>
                <a:latin typeface="Lazydog"/>
                <a:ea typeface="Lazydog"/>
                <a:cs typeface="Lazydog"/>
                <a:sym typeface="Lazydog"/>
              </a:rPr>
              <a:t>CARACTERISTICAS DEL PENSAMIENTO ANALITICO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36704" y="4986802"/>
            <a:ext cx="13032247" cy="340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26818" indent="-313409" lvl="1">
              <a:lnSpc>
                <a:spcPts val="4558"/>
              </a:lnSpc>
              <a:buFont typeface="Arial"/>
              <a:buChar char="•"/>
            </a:pP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Descomposición: divide la información en partes manejables.</a:t>
            </a:r>
          </a:p>
          <a:p>
            <a:pPr algn="ctr" marL="626818" indent="-313409" lvl="1">
              <a:lnSpc>
                <a:spcPts val="4558"/>
              </a:lnSpc>
              <a:buFont typeface="Arial"/>
              <a:buChar char="•"/>
            </a:pP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Evaluación: examina cada parte por separado.</a:t>
            </a:r>
          </a:p>
          <a:p>
            <a:pPr algn="ctr" marL="626818" indent="-313409" lvl="1">
              <a:lnSpc>
                <a:spcPts val="4558"/>
              </a:lnSpc>
              <a:buFont typeface="Arial"/>
              <a:buChar char="•"/>
            </a:pP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Relación: encuentra conexiones ent</a:t>
            </a: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re los elementos.</a:t>
            </a:r>
          </a:p>
          <a:p>
            <a:pPr algn="ctr" marL="626818" indent="-313409" lvl="1">
              <a:lnSpc>
                <a:spcPts val="4558"/>
              </a:lnSpc>
              <a:buFont typeface="Arial"/>
              <a:buChar char="•"/>
            </a:pP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Organización:</a:t>
            </a:r>
            <a:r>
              <a:rPr lang="en-US" sz="2903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clasifica la información de forma lógica.</a:t>
            </a:r>
          </a:p>
          <a:p>
            <a:pPr algn="ctr" marL="626818" indent="-313409" lvl="1">
              <a:lnSpc>
                <a:spcPts val="4558"/>
              </a:lnSpc>
              <a:buFont typeface="Arial"/>
              <a:buChar char="•"/>
            </a:pPr>
            <a:r>
              <a:rPr lang="en-US" sz="2903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Conclusión: llega a una solución basada en evidencias y razonamiento.</a:t>
            </a:r>
          </a:p>
          <a:p>
            <a:pPr algn="ctr">
              <a:lnSpc>
                <a:spcPts val="4558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965367"/>
            <a:ext cx="13214593" cy="124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PENSAMIENTO LÓGICO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4605" y="4118532"/>
            <a:ext cx="14205122" cy="3443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69"/>
              </a:lnSpc>
            </a:pPr>
          </a:p>
          <a:p>
            <a:pPr algn="ctr">
              <a:lnSpc>
                <a:spcPts val="5569"/>
              </a:lnSpc>
            </a:pPr>
            <a:r>
              <a:rPr lang="en-US" sz="3547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El pensamiento lógico es la capacidad de razonar de manera coherente, ordenada y con base en reglas o principios, pa</a:t>
            </a:r>
            <a:r>
              <a:rPr lang="en-US" sz="3547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ra llegar a conclusiones válidas a partir de información o hechos conocidos.</a:t>
            </a:r>
          </a:p>
          <a:p>
            <a:pPr algn="ctr">
              <a:lnSpc>
                <a:spcPts val="5569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12507A"/>
            </a:solidFill>
            <a:ln w="28575" cap="rnd">
              <a:solidFill>
                <a:srgbClr val="D5E6EB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351005"/>
            <a:ext cx="13214593" cy="24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D5E6EB"/>
                </a:solidFill>
                <a:latin typeface="Lazydog"/>
                <a:ea typeface="Lazydog"/>
                <a:cs typeface="Lazydog"/>
                <a:sym typeface="Lazydog"/>
              </a:rPr>
              <a:t>CARACTERISTICAS DEL PENSAMIENTO LÓGICO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01998" y="4986802"/>
            <a:ext cx="13366952" cy="3303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11544" indent="-305772" lvl="1">
              <a:lnSpc>
                <a:spcPts val="4447"/>
              </a:lnSpc>
              <a:buFont typeface="Arial"/>
              <a:buChar char="•"/>
            </a:pP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Coherencia: las ideas se conectan entre sí de forma clara.</a:t>
            </a:r>
          </a:p>
          <a:p>
            <a:pPr algn="ctr" marL="611544" indent="-305772" lvl="1">
              <a:lnSpc>
                <a:spcPts val="4447"/>
              </a:lnSpc>
              <a:buFont typeface="Arial"/>
              <a:buChar char="•"/>
            </a:pP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Orden: sigue una secuencia estructurada (inicio, desar</a:t>
            </a: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rollo, conclusión).</a:t>
            </a:r>
          </a:p>
          <a:p>
            <a:pPr algn="ctr" marL="611544" indent="-305772" lvl="1">
              <a:lnSpc>
                <a:spcPts val="4447"/>
              </a:lnSpc>
              <a:buFont typeface="Arial"/>
              <a:buChar char="•"/>
            </a:pP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Objetividad: se basa en hechos y no en emociones.</a:t>
            </a:r>
          </a:p>
          <a:p>
            <a:pPr algn="ctr" marL="611544" indent="-305772" lvl="1">
              <a:lnSpc>
                <a:spcPts val="4447"/>
              </a:lnSpc>
              <a:buFont typeface="Arial"/>
              <a:buChar char="•"/>
            </a:pP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Razonamiento: usa deducciones e inferencias.</a:t>
            </a:r>
          </a:p>
          <a:p>
            <a:pPr algn="ctr" marL="611544" indent="-305772" lvl="1">
              <a:lnSpc>
                <a:spcPts val="4447"/>
              </a:lnSpc>
              <a:buFont typeface="Arial"/>
              <a:buChar char="•"/>
            </a:pPr>
            <a:r>
              <a:rPr lang="en-US" sz="2832">
                <a:solidFill>
                  <a:srgbClr val="D5E6EB"/>
                </a:solidFill>
                <a:latin typeface="Public Sans"/>
                <a:ea typeface="Public Sans"/>
                <a:cs typeface="Public Sans"/>
                <a:sym typeface="Public Sans"/>
              </a:rPr>
              <a:t>Verificabilidad: se puede comprobar si una conclusión es verdadera o falsa.</a:t>
            </a:r>
          </a:p>
          <a:p>
            <a:pPr algn="ctr">
              <a:lnSpc>
                <a:spcPts val="4447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D0E6E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965367"/>
            <a:ext cx="13214593" cy="1245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12507A"/>
                </a:solidFill>
                <a:latin typeface="Lazydog"/>
                <a:ea typeface="Lazydog"/>
                <a:cs typeface="Lazydog"/>
                <a:sym typeface="Lazydog"/>
              </a:rPr>
              <a:t>PENSAMIENTO CREATIVO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062173" y="4847600"/>
            <a:ext cx="13857554" cy="37797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03"/>
              </a:lnSpc>
            </a:pPr>
            <a:r>
              <a:rPr lang="en-US" sz="3887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El pensamiento creativo es la capacidad de generar ideas nuevas, originales y útiles, que se apartan de lo común o preestablecido. Implica imagina</a:t>
            </a:r>
            <a:r>
              <a:rPr lang="en-US" sz="3887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r soluciones diferentes, ver las cosas desde otros ángulos y conectar conceptos que normalmente no se relacionarían.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181" r="0" b="-2259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71525" y="792724"/>
            <a:ext cx="16744950" cy="8701552"/>
            <a:chOff x="0" y="0"/>
            <a:chExt cx="4410193" cy="22917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10192" cy="2291767"/>
            </a:xfrm>
            <a:custGeom>
              <a:avLst/>
              <a:gdLst/>
              <a:ahLst/>
              <a:cxnLst/>
              <a:rect r="r" b="b" t="t" l="l"/>
              <a:pathLst>
                <a:path h="2291767" w="4410192">
                  <a:moveTo>
                    <a:pt x="23580" y="0"/>
                  </a:moveTo>
                  <a:lnTo>
                    <a:pt x="4386613" y="0"/>
                  </a:lnTo>
                  <a:cubicBezTo>
                    <a:pt x="4392867" y="0"/>
                    <a:pt x="4398864" y="2484"/>
                    <a:pt x="4403286" y="6906"/>
                  </a:cubicBezTo>
                  <a:cubicBezTo>
                    <a:pt x="4407708" y="11328"/>
                    <a:pt x="4410192" y="17326"/>
                    <a:pt x="4410192" y="23580"/>
                  </a:cubicBezTo>
                  <a:lnTo>
                    <a:pt x="4410192" y="2268187"/>
                  </a:lnTo>
                  <a:cubicBezTo>
                    <a:pt x="4410192" y="2281210"/>
                    <a:pt x="4399636" y="2291767"/>
                    <a:pt x="4386613" y="2291767"/>
                  </a:cubicBezTo>
                  <a:lnTo>
                    <a:pt x="23580" y="2291767"/>
                  </a:lnTo>
                  <a:cubicBezTo>
                    <a:pt x="17326" y="2291767"/>
                    <a:pt x="11328" y="2289283"/>
                    <a:pt x="6906" y="2284861"/>
                  </a:cubicBezTo>
                  <a:cubicBezTo>
                    <a:pt x="2484" y="2280439"/>
                    <a:pt x="0" y="2274441"/>
                    <a:pt x="0" y="2268187"/>
                  </a:cubicBezTo>
                  <a:lnTo>
                    <a:pt x="0" y="23580"/>
                  </a:lnTo>
                  <a:cubicBezTo>
                    <a:pt x="0" y="17326"/>
                    <a:pt x="2484" y="11328"/>
                    <a:pt x="6906" y="6906"/>
                  </a:cubicBezTo>
                  <a:cubicBezTo>
                    <a:pt x="11328" y="2484"/>
                    <a:pt x="17326" y="0"/>
                    <a:pt x="23580" y="0"/>
                  </a:cubicBezTo>
                  <a:close/>
                </a:path>
              </a:pathLst>
            </a:custGeom>
            <a:solidFill>
              <a:srgbClr val="D0E6ED"/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85725"/>
              <a:ext cx="4410193" cy="220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2536704" y="2351005"/>
            <a:ext cx="13214593" cy="2474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1">
              <a:lnSpc>
                <a:spcPts val="9690"/>
              </a:lnSpc>
              <a:spcBef>
                <a:spcPct val="0"/>
              </a:spcBef>
            </a:pPr>
            <a:r>
              <a:rPr lang="en-US" sz="8500">
                <a:solidFill>
                  <a:srgbClr val="12507A"/>
                </a:solidFill>
                <a:latin typeface="Lazydog"/>
                <a:ea typeface="Lazydog"/>
                <a:cs typeface="Lazydog"/>
                <a:sym typeface="Lazydog"/>
              </a:rPr>
              <a:t>CARACTERISTICAS DEL PENSAMIENTO CREATIVO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77678" y="4986802"/>
            <a:ext cx="14091272" cy="3915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Originalidad: produce ideas poco comunes o innovadoras.</a:t>
            </a:r>
          </a:p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Flexibilidad: cambia de perspectiva con facilidad.</a:t>
            </a:r>
          </a:p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Fluidez: genera muchas</a:t>
            </a: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 ideas rápidamente.</a:t>
            </a:r>
          </a:p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Imaginación: usa la fantasía para crear o resolver.</a:t>
            </a:r>
          </a:p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Curiosidad: se interesa por descubrir cosas nuevas.</a:t>
            </a:r>
          </a:p>
          <a:p>
            <a:pPr algn="ctr" marL="620926" indent="-310463" lvl="1">
              <a:lnSpc>
                <a:spcPts val="4515"/>
              </a:lnSpc>
              <a:buFont typeface="Arial"/>
              <a:buChar char="•"/>
            </a:pPr>
            <a:r>
              <a:rPr lang="en-US" sz="2875">
                <a:solidFill>
                  <a:srgbClr val="12507A"/>
                </a:solidFill>
                <a:latin typeface="Public Sans"/>
                <a:ea typeface="Public Sans"/>
                <a:cs typeface="Public Sans"/>
                <a:sym typeface="Public Sans"/>
              </a:rPr>
              <a:t>Asociación libre: conecta conceptos que a primera vista no están relacionados.</a:t>
            </a:r>
          </a:p>
          <a:p>
            <a:pPr algn="ctr">
              <a:lnSpc>
                <a:spcPts val="4515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-10800000">
            <a:off x="493096" y="-754562"/>
            <a:ext cx="6109506" cy="1966150"/>
          </a:xfrm>
          <a:custGeom>
            <a:avLst/>
            <a:gdLst/>
            <a:ahLst/>
            <a:cxnLst/>
            <a:rect r="r" b="b" t="t" l="l"/>
            <a:pathLst>
              <a:path h="1966150" w="6109506">
                <a:moveTo>
                  <a:pt x="0" y="0"/>
                </a:moveTo>
                <a:lnTo>
                  <a:pt x="6109505" y="0"/>
                </a:lnTo>
                <a:lnTo>
                  <a:pt x="6109505" y="1966150"/>
                </a:lnTo>
                <a:lnTo>
                  <a:pt x="0" y="196615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746851" y="9116938"/>
            <a:ext cx="4026521" cy="2868897"/>
          </a:xfrm>
          <a:custGeom>
            <a:avLst/>
            <a:gdLst/>
            <a:ahLst/>
            <a:cxnLst/>
            <a:rect r="r" b="b" t="t" l="l"/>
            <a:pathLst>
              <a:path h="2868897" w="4026521">
                <a:moveTo>
                  <a:pt x="0" y="0"/>
                </a:moveTo>
                <a:lnTo>
                  <a:pt x="4026522" y="0"/>
                </a:lnTo>
                <a:lnTo>
                  <a:pt x="4026522" y="2868897"/>
                </a:lnTo>
                <a:lnTo>
                  <a:pt x="0" y="28688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028700" y="7339924"/>
            <a:ext cx="897957" cy="1287393"/>
          </a:xfrm>
          <a:custGeom>
            <a:avLst/>
            <a:gdLst/>
            <a:ahLst/>
            <a:cxnLst/>
            <a:rect r="r" b="b" t="t" l="l"/>
            <a:pathLst>
              <a:path h="1287393" w="897957">
                <a:moveTo>
                  <a:pt x="0" y="0"/>
                </a:moveTo>
                <a:lnTo>
                  <a:pt x="897957" y="0"/>
                </a:lnTo>
                <a:lnTo>
                  <a:pt x="897957" y="1287393"/>
                </a:lnTo>
                <a:lnTo>
                  <a:pt x="0" y="12873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86027" y="9078995"/>
            <a:ext cx="3261822" cy="2564607"/>
          </a:xfrm>
          <a:custGeom>
            <a:avLst/>
            <a:gdLst/>
            <a:ahLst/>
            <a:cxnLst/>
            <a:rect r="r" b="b" t="t" l="l"/>
            <a:pathLst>
              <a:path h="2564607" w="3261822">
                <a:moveTo>
                  <a:pt x="0" y="0"/>
                </a:moveTo>
                <a:lnTo>
                  <a:pt x="3261821" y="0"/>
                </a:lnTo>
                <a:lnTo>
                  <a:pt x="3261821" y="2564608"/>
                </a:lnTo>
                <a:lnTo>
                  <a:pt x="0" y="2564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746851" y="-605637"/>
            <a:ext cx="2345750" cy="2796721"/>
          </a:xfrm>
          <a:custGeom>
            <a:avLst/>
            <a:gdLst/>
            <a:ahLst/>
            <a:cxnLst/>
            <a:rect r="r" b="b" t="t" l="l"/>
            <a:pathLst>
              <a:path h="2796721" w="2345750">
                <a:moveTo>
                  <a:pt x="0" y="0"/>
                </a:moveTo>
                <a:lnTo>
                  <a:pt x="2345750" y="0"/>
                </a:lnTo>
                <a:lnTo>
                  <a:pt x="2345750" y="2796721"/>
                </a:lnTo>
                <a:lnTo>
                  <a:pt x="0" y="279672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DAG0m8mPw-M</dc:identifier>
  <dcterms:modified xsi:type="dcterms:W3CDTF">2011-08-01T06:04:30Z</dcterms:modified>
  <cp:revision>1</cp:revision>
  <dc:title>tipos de</dc:title>
</cp:coreProperties>
</file>