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</p:sldIdLst>
  <p:sldSz cx="18288000" cy="10287000"/>
  <p:notesSz cx="6858000" cy="9144000"/>
  <p:embeddedFontLst>
    <p:embeddedFont>
      <p:font typeface="Montaser Arabic Bold" charset="1" panose="00000800000000000000"/>
      <p:regular r:id="rId14"/>
    </p:embeddedFont>
    <p:embeddedFont>
      <p:font typeface="Inter Bold" charset="1" panose="020B0802030000000004"/>
      <p:regular r:id="rId15"/>
    </p:embeddedFont>
    <p:embeddedFont>
      <p:font typeface="Carelia" charset="1" panose="00000500000000000000"/>
      <p:regular r:id="rId16"/>
    </p:embeddedFont>
    <p:embeddedFont>
      <p:font typeface="Glacial Indifference" charset="1" panose="00000000000000000000"/>
      <p:regular r:id="rId1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fonts/font14.fntdata" Type="http://schemas.openxmlformats.org/officeDocument/2006/relationships/font"/><Relationship Id="rId15" Target="fonts/font15.fntdata" Type="http://schemas.openxmlformats.org/officeDocument/2006/relationships/font"/><Relationship Id="rId16" Target="fonts/font16.fntdata" Type="http://schemas.openxmlformats.org/officeDocument/2006/relationships/font"/><Relationship Id="rId17" Target="fonts/font17.fntdata" Type="http://schemas.openxmlformats.org/officeDocument/2006/relationships/font"/><Relationship Id="rId2" Target="presProps.xml" Type="http://schemas.openxmlformats.org/officeDocument/2006/relationships/presProps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4.png" Type="http://schemas.openxmlformats.org/officeDocument/2006/relationships/image"/><Relationship Id="rId6" Target="../media/image5.png" Type="http://schemas.openxmlformats.org/officeDocument/2006/relationships/image"/><Relationship Id="rId7" Target="../media/image6.png" Type="http://schemas.openxmlformats.org/officeDocument/2006/relationships/image"/><Relationship Id="rId8" Target="../media/image7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png" Type="http://schemas.openxmlformats.org/officeDocument/2006/relationships/image"/><Relationship Id="rId3" Target="../media/image9.svg" Type="http://schemas.openxmlformats.org/officeDocument/2006/relationships/image"/><Relationship Id="rId4" Target="../media/image10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png" Type="http://schemas.openxmlformats.org/officeDocument/2006/relationships/image"/><Relationship Id="rId3" Target="../media/image9.svg" Type="http://schemas.openxmlformats.org/officeDocument/2006/relationships/image"/><Relationship Id="rId4" Target="../media/image11.png" Type="http://schemas.openxmlformats.org/officeDocument/2006/relationships/image"/><Relationship Id="rId5" Target="../media/image12.svg" Type="http://schemas.openxmlformats.org/officeDocument/2006/relationships/image"/><Relationship Id="rId6" Target="../media/image13.jpeg" Type="http://schemas.openxmlformats.org/officeDocument/2006/relationships/image"/><Relationship Id="rId7" Target="../media/image14.jpe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png" Type="http://schemas.openxmlformats.org/officeDocument/2006/relationships/image"/><Relationship Id="rId3" Target="../media/image9.svg" Type="http://schemas.openxmlformats.org/officeDocument/2006/relationships/image"/><Relationship Id="rId4" Target="../media/image15.png" Type="http://schemas.openxmlformats.org/officeDocument/2006/relationships/image"/><Relationship Id="rId5" Target="../media/image16.jpeg" Type="http://schemas.openxmlformats.org/officeDocument/2006/relationships/image"/><Relationship Id="rId6" Target="../media/image17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png" Type="http://schemas.openxmlformats.org/officeDocument/2006/relationships/image"/><Relationship Id="rId3" Target="../media/image9.svg" Type="http://schemas.openxmlformats.org/officeDocument/2006/relationships/image"/><Relationship Id="rId4" Target="../media/image15.png" Type="http://schemas.openxmlformats.org/officeDocument/2006/relationships/image"/><Relationship Id="rId5" Target="../media/image16.jpeg" Type="http://schemas.openxmlformats.org/officeDocument/2006/relationships/image"/><Relationship Id="rId6" Target="../media/image17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8.png" Type="http://schemas.openxmlformats.org/officeDocument/2006/relationships/image"/><Relationship Id="rId3" Target="../media/image19.svg" Type="http://schemas.openxmlformats.org/officeDocument/2006/relationships/image"/><Relationship Id="rId4" Target="../media/image20.png" Type="http://schemas.openxmlformats.org/officeDocument/2006/relationships/image"/><Relationship Id="rId5" Target="../media/image21.png" Type="http://schemas.openxmlformats.org/officeDocument/2006/relationships/image"/><Relationship Id="rId6" Target="../media/image22.sv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8.jpeg" Type="http://schemas.openxmlformats.org/officeDocument/2006/relationships/image"/><Relationship Id="rId11" Target="../media/image16.jpeg" Type="http://schemas.openxmlformats.org/officeDocument/2006/relationships/image"/><Relationship Id="rId12" Target="../media/image29.jpeg" Type="http://schemas.openxmlformats.org/officeDocument/2006/relationships/image"/><Relationship Id="rId13" Target="../media/image30.jpeg" Type="http://schemas.openxmlformats.org/officeDocument/2006/relationships/image"/><Relationship Id="rId14" Target="../media/image31.jpeg" Type="http://schemas.openxmlformats.org/officeDocument/2006/relationships/image"/><Relationship Id="rId2" Target="../media/image8.png" Type="http://schemas.openxmlformats.org/officeDocument/2006/relationships/image"/><Relationship Id="rId3" Target="../media/image9.svg" Type="http://schemas.openxmlformats.org/officeDocument/2006/relationships/image"/><Relationship Id="rId4" Target="../media/image23.png" Type="http://schemas.openxmlformats.org/officeDocument/2006/relationships/image"/><Relationship Id="rId5" Target="../media/image24.jpeg" Type="http://schemas.openxmlformats.org/officeDocument/2006/relationships/image"/><Relationship Id="rId6" Target="../media/image25.jpeg" Type="http://schemas.openxmlformats.org/officeDocument/2006/relationships/image"/><Relationship Id="rId7" Target="../media/image13.jpeg" Type="http://schemas.openxmlformats.org/officeDocument/2006/relationships/image"/><Relationship Id="rId8" Target="../media/image26.jpeg" Type="http://schemas.openxmlformats.org/officeDocument/2006/relationships/image"/><Relationship Id="rId9" Target="../media/image27.jpe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8.png" Type="http://schemas.openxmlformats.org/officeDocument/2006/relationships/image"/><Relationship Id="rId3" Target="../media/image19.svg" Type="http://schemas.openxmlformats.org/officeDocument/2006/relationships/image"/><Relationship Id="rId4" Target="../media/image11.png" Type="http://schemas.openxmlformats.org/officeDocument/2006/relationships/image"/><Relationship Id="rId5" Target="../media/image12.svg" Type="http://schemas.openxmlformats.org/officeDocument/2006/relationships/image"/><Relationship Id="rId6" Target="../media/image32.jpeg" Type="http://schemas.openxmlformats.org/officeDocument/2006/relationships/image"/><Relationship Id="rId7" Target="../media/image33.jpe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BF6F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6948833" y="1658215"/>
            <a:ext cx="2678333" cy="2780300"/>
          </a:xfrm>
          <a:custGeom>
            <a:avLst/>
            <a:gdLst/>
            <a:ahLst/>
            <a:cxnLst/>
            <a:rect r="r" b="b" t="t" l="l"/>
            <a:pathLst>
              <a:path h="2780300" w="2678333">
                <a:moveTo>
                  <a:pt x="0" y="0"/>
                </a:moveTo>
                <a:lnTo>
                  <a:pt x="2678334" y="0"/>
                </a:lnTo>
                <a:lnTo>
                  <a:pt x="2678334" y="2780300"/>
                </a:lnTo>
                <a:lnTo>
                  <a:pt x="0" y="27803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10800000">
            <a:off x="7466881" y="-6114434"/>
            <a:ext cx="8893660" cy="8229600"/>
          </a:xfrm>
          <a:custGeom>
            <a:avLst/>
            <a:gdLst/>
            <a:ahLst/>
            <a:cxnLst/>
            <a:rect r="r" b="b" t="t" l="l"/>
            <a:pathLst>
              <a:path h="8229600" w="8893660">
                <a:moveTo>
                  <a:pt x="0" y="0"/>
                </a:moveTo>
                <a:lnTo>
                  <a:pt x="8893660" y="0"/>
                </a:lnTo>
                <a:lnTo>
                  <a:pt x="889366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2041934" y="1887519"/>
            <a:ext cx="5008191" cy="8399481"/>
          </a:xfrm>
          <a:custGeom>
            <a:avLst/>
            <a:gdLst/>
            <a:ahLst/>
            <a:cxnLst/>
            <a:rect r="r" b="b" t="t" l="l"/>
            <a:pathLst>
              <a:path h="8399481" w="5008191">
                <a:moveTo>
                  <a:pt x="0" y="0"/>
                </a:moveTo>
                <a:lnTo>
                  <a:pt x="5008191" y="0"/>
                </a:lnTo>
                <a:lnTo>
                  <a:pt x="5008191" y="8399481"/>
                </a:lnTo>
                <a:lnTo>
                  <a:pt x="0" y="839948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-6589032" y="2058969"/>
            <a:ext cx="17920182" cy="6092862"/>
          </a:xfrm>
          <a:custGeom>
            <a:avLst/>
            <a:gdLst/>
            <a:ahLst/>
            <a:cxnLst/>
            <a:rect r="r" b="b" t="t" l="l"/>
            <a:pathLst>
              <a:path h="6092862" w="17920182">
                <a:moveTo>
                  <a:pt x="0" y="0"/>
                </a:moveTo>
                <a:lnTo>
                  <a:pt x="17920183" y="0"/>
                </a:lnTo>
                <a:lnTo>
                  <a:pt x="17920183" y="6092862"/>
                </a:lnTo>
                <a:lnTo>
                  <a:pt x="0" y="609286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-1066529" y="7668578"/>
            <a:ext cx="7530295" cy="4762911"/>
          </a:xfrm>
          <a:custGeom>
            <a:avLst/>
            <a:gdLst/>
            <a:ahLst/>
            <a:cxnLst/>
            <a:rect r="r" b="b" t="t" l="l"/>
            <a:pathLst>
              <a:path h="4762911" w="7530295">
                <a:moveTo>
                  <a:pt x="0" y="0"/>
                </a:moveTo>
                <a:lnTo>
                  <a:pt x="7530295" y="0"/>
                </a:lnTo>
                <a:lnTo>
                  <a:pt x="7530295" y="4762911"/>
                </a:lnTo>
                <a:lnTo>
                  <a:pt x="0" y="476291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-5400000">
            <a:off x="13439892" y="7680660"/>
            <a:ext cx="5841297" cy="5351118"/>
          </a:xfrm>
          <a:custGeom>
            <a:avLst/>
            <a:gdLst/>
            <a:ahLst/>
            <a:cxnLst/>
            <a:rect r="r" b="b" t="t" l="l"/>
            <a:pathLst>
              <a:path h="5351118" w="5841297">
                <a:moveTo>
                  <a:pt x="0" y="0"/>
                </a:moveTo>
                <a:lnTo>
                  <a:pt x="5841297" y="0"/>
                </a:lnTo>
                <a:lnTo>
                  <a:pt x="5841297" y="5351118"/>
                </a:lnTo>
                <a:lnTo>
                  <a:pt x="0" y="535111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-1614348" y="-5886786"/>
            <a:ext cx="6810291" cy="7774305"/>
          </a:xfrm>
          <a:custGeom>
            <a:avLst/>
            <a:gdLst/>
            <a:ahLst/>
            <a:cxnLst/>
            <a:rect r="r" b="b" t="t" l="l"/>
            <a:pathLst>
              <a:path h="7774305" w="6810291">
                <a:moveTo>
                  <a:pt x="0" y="0"/>
                </a:moveTo>
                <a:lnTo>
                  <a:pt x="6810291" y="0"/>
                </a:lnTo>
                <a:lnTo>
                  <a:pt x="6810291" y="7774305"/>
                </a:lnTo>
                <a:lnTo>
                  <a:pt x="0" y="777430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7077265" y="8818581"/>
            <a:ext cx="6810291" cy="7774305"/>
          </a:xfrm>
          <a:custGeom>
            <a:avLst/>
            <a:gdLst/>
            <a:ahLst/>
            <a:cxnLst/>
            <a:rect r="r" b="b" t="t" l="l"/>
            <a:pathLst>
              <a:path h="7774305" w="6810291">
                <a:moveTo>
                  <a:pt x="0" y="0"/>
                </a:moveTo>
                <a:lnTo>
                  <a:pt x="6810292" y="0"/>
                </a:lnTo>
                <a:lnTo>
                  <a:pt x="6810292" y="7774305"/>
                </a:lnTo>
                <a:lnTo>
                  <a:pt x="0" y="777430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1752711" y="3313747"/>
            <a:ext cx="8332608" cy="23321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102"/>
              </a:lnSpc>
            </a:pPr>
            <a:r>
              <a:rPr lang="en-US" sz="8200" b="true">
                <a:solidFill>
                  <a:srgbClr val="373737"/>
                </a:solidFill>
                <a:latin typeface="Montaser Arabic Bold"/>
                <a:ea typeface="Montaser Arabic Bold"/>
                <a:cs typeface="Montaser Arabic Bold"/>
                <a:sym typeface="Montaser Arabic Bold"/>
              </a:rPr>
              <a:t>EVOLUCION DEL PINGÜINO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752711" y="5788724"/>
            <a:ext cx="6886464" cy="6225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953"/>
              </a:lnSpc>
            </a:pPr>
            <a:r>
              <a:rPr lang="en-US" sz="3900" b="true">
                <a:solidFill>
                  <a:srgbClr val="373737"/>
                </a:solidFill>
                <a:latin typeface="Inter Bold"/>
                <a:ea typeface="Inter Bold"/>
                <a:cs typeface="Inter Bold"/>
                <a:sym typeface="Inter Bold"/>
              </a:rPr>
              <a:t>By:  Azul Italia Torres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936640" y="617352"/>
            <a:ext cx="16414720" cy="10874752"/>
          </a:xfrm>
          <a:custGeom>
            <a:avLst/>
            <a:gdLst/>
            <a:ahLst/>
            <a:cxnLst/>
            <a:rect r="r" b="b" t="t" l="l"/>
            <a:pathLst>
              <a:path h="10874752" w="16414720">
                <a:moveTo>
                  <a:pt x="0" y="0"/>
                </a:moveTo>
                <a:lnTo>
                  <a:pt x="16414720" y="0"/>
                </a:lnTo>
                <a:lnTo>
                  <a:pt x="16414720" y="10874751"/>
                </a:lnTo>
                <a:lnTo>
                  <a:pt x="0" y="108747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0535081" y="3081682"/>
            <a:ext cx="8410422" cy="8410422"/>
          </a:xfrm>
          <a:custGeom>
            <a:avLst/>
            <a:gdLst/>
            <a:ahLst/>
            <a:cxnLst/>
            <a:rect r="r" b="b" t="t" l="l"/>
            <a:pathLst>
              <a:path h="8410422" w="8410422">
                <a:moveTo>
                  <a:pt x="0" y="0"/>
                </a:moveTo>
                <a:lnTo>
                  <a:pt x="8410422" y="0"/>
                </a:lnTo>
                <a:lnTo>
                  <a:pt x="8410422" y="8410421"/>
                </a:lnTo>
                <a:lnTo>
                  <a:pt x="0" y="841042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2522778" y="2893560"/>
            <a:ext cx="13242444" cy="143325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774"/>
              </a:lnSpc>
            </a:pPr>
            <a:r>
              <a:rPr lang="en-US" sz="10883">
                <a:solidFill>
                  <a:srgbClr val="764D3A"/>
                </a:solidFill>
                <a:latin typeface="Carelia"/>
                <a:ea typeface="Carelia"/>
                <a:cs typeface="Carelia"/>
                <a:sym typeface="Carelia"/>
              </a:rPr>
              <a:t>introducción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960965" y="4546202"/>
            <a:ext cx="10792709" cy="326712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247"/>
              </a:lnSpc>
            </a:pPr>
            <a:r>
              <a:rPr lang="en-US" sz="3748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explica que las especies cambian con el tiempo a través de la selección natural, donde los individuos con características ventajosas para su entorno sobreviven y se reproducen más, transmitiendo esas cualidades a sus descendientes.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936640" y="617352"/>
            <a:ext cx="16414720" cy="10874752"/>
          </a:xfrm>
          <a:custGeom>
            <a:avLst/>
            <a:gdLst/>
            <a:ahLst/>
            <a:cxnLst/>
            <a:rect r="r" b="b" t="t" l="l"/>
            <a:pathLst>
              <a:path h="10874752" w="16414720">
                <a:moveTo>
                  <a:pt x="0" y="0"/>
                </a:moveTo>
                <a:lnTo>
                  <a:pt x="16414720" y="0"/>
                </a:lnTo>
                <a:lnTo>
                  <a:pt x="16414720" y="10874751"/>
                </a:lnTo>
                <a:lnTo>
                  <a:pt x="0" y="108747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372663">
            <a:off x="11774224" y="2063170"/>
            <a:ext cx="5256705" cy="7413303"/>
          </a:xfrm>
          <a:custGeom>
            <a:avLst/>
            <a:gdLst/>
            <a:ahLst/>
            <a:cxnLst/>
            <a:rect r="r" b="b" t="t" l="l"/>
            <a:pathLst>
              <a:path h="7413303" w="5256705">
                <a:moveTo>
                  <a:pt x="0" y="0"/>
                </a:moveTo>
                <a:lnTo>
                  <a:pt x="5256706" y="0"/>
                </a:lnTo>
                <a:lnTo>
                  <a:pt x="5256706" y="7413303"/>
                </a:lnTo>
                <a:lnTo>
                  <a:pt x="0" y="741330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341133">
            <a:off x="12199509" y="3368603"/>
            <a:ext cx="3627820" cy="5296049"/>
          </a:xfrm>
          <a:custGeom>
            <a:avLst/>
            <a:gdLst/>
            <a:ahLst/>
            <a:cxnLst/>
            <a:rect r="r" b="b" t="t" l="l"/>
            <a:pathLst>
              <a:path h="5296049" w="3627820">
                <a:moveTo>
                  <a:pt x="0" y="0"/>
                </a:moveTo>
                <a:lnTo>
                  <a:pt x="3627820" y="0"/>
                </a:lnTo>
                <a:lnTo>
                  <a:pt x="3627820" y="5296049"/>
                </a:lnTo>
                <a:lnTo>
                  <a:pt x="0" y="529604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-2911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343886">
            <a:off x="12198904" y="3390093"/>
            <a:ext cx="3629030" cy="5244626"/>
          </a:xfrm>
          <a:custGeom>
            <a:avLst/>
            <a:gdLst/>
            <a:ahLst/>
            <a:cxnLst/>
            <a:rect r="r" b="b" t="t" l="l"/>
            <a:pathLst>
              <a:path h="5244626" w="3629030">
                <a:moveTo>
                  <a:pt x="0" y="0"/>
                </a:moveTo>
                <a:lnTo>
                  <a:pt x="3629030" y="0"/>
                </a:lnTo>
                <a:lnTo>
                  <a:pt x="3629030" y="5244626"/>
                </a:lnTo>
                <a:lnTo>
                  <a:pt x="0" y="524462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-2949" r="-207" b="-1123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2459142" y="4054617"/>
            <a:ext cx="8830736" cy="45815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809210" indent="-404605" lvl="1">
              <a:lnSpc>
                <a:spcPts val="5247"/>
              </a:lnSpc>
              <a:buFont typeface="Arial"/>
              <a:buChar char="•"/>
            </a:pPr>
            <a:r>
              <a:rPr lang="en-US" sz="3748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Av</a:t>
            </a:r>
            <a:r>
              <a:rPr lang="en-US" sz="3748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es marinas no voladoras adaptadas a la vida acuática.</a:t>
            </a:r>
          </a:p>
          <a:p>
            <a:pPr algn="l" marL="809210" indent="-404605" lvl="1">
              <a:lnSpc>
                <a:spcPts val="5247"/>
              </a:lnSpc>
              <a:buFont typeface="Arial"/>
              <a:buChar char="•"/>
            </a:pPr>
            <a:r>
              <a:rPr lang="en-US" sz="3748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Se encuentran principalmente en el hemisferio sur.</a:t>
            </a:r>
          </a:p>
          <a:p>
            <a:pPr algn="l" marL="809210" indent="-404605" lvl="1">
              <a:lnSpc>
                <a:spcPts val="5247"/>
              </a:lnSpc>
              <a:buFont typeface="Arial"/>
              <a:buChar char="•"/>
            </a:pPr>
            <a:r>
              <a:rPr lang="en-US" sz="3748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Existen alrededor de 18 especies modernas.</a:t>
            </a:r>
          </a:p>
          <a:p>
            <a:pPr algn="l">
              <a:lnSpc>
                <a:spcPts val="5247"/>
              </a:lnSpc>
            </a:pPr>
          </a:p>
        </p:txBody>
      </p:sp>
      <p:sp>
        <p:nvSpPr>
          <p:cNvPr name="TextBox 7" id="7"/>
          <p:cNvSpPr txBox="true"/>
          <p:nvPr/>
        </p:nvSpPr>
        <p:spPr>
          <a:xfrm rot="0">
            <a:off x="2459142" y="2503201"/>
            <a:ext cx="9268450" cy="143325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774"/>
              </a:lnSpc>
            </a:pPr>
            <a:r>
              <a:rPr lang="en-US" sz="10883">
                <a:solidFill>
                  <a:srgbClr val="764D3A"/>
                </a:solidFill>
                <a:latin typeface="Carelia"/>
                <a:ea typeface="Carelia"/>
                <a:cs typeface="Carelia"/>
                <a:sym typeface="Carelia"/>
              </a:rPr>
              <a:t>¿Qué son?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936640" y="617352"/>
            <a:ext cx="16414720" cy="10874752"/>
          </a:xfrm>
          <a:custGeom>
            <a:avLst/>
            <a:gdLst/>
            <a:ahLst/>
            <a:cxnLst/>
            <a:rect r="r" b="b" t="t" l="l"/>
            <a:pathLst>
              <a:path h="10874752" w="16414720">
                <a:moveTo>
                  <a:pt x="0" y="0"/>
                </a:moveTo>
                <a:lnTo>
                  <a:pt x="16414720" y="0"/>
                </a:lnTo>
                <a:lnTo>
                  <a:pt x="16414720" y="10874751"/>
                </a:lnTo>
                <a:lnTo>
                  <a:pt x="0" y="108747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2125371" y="2901806"/>
            <a:ext cx="4526321" cy="5757575"/>
          </a:xfrm>
          <a:custGeom>
            <a:avLst/>
            <a:gdLst/>
            <a:ahLst/>
            <a:cxnLst/>
            <a:rect r="r" b="b" t="t" l="l"/>
            <a:pathLst>
              <a:path h="5757575" w="4526321">
                <a:moveTo>
                  <a:pt x="0" y="0"/>
                </a:moveTo>
                <a:lnTo>
                  <a:pt x="4526322" y="0"/>
                </a:lnTo>
                <a:lnTo>
                  <a:pt x="4526322" y="5757575"/>
                </a:lnTo>
                <a:lnTo>
                  <a:pt x="0" y="575757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14349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2617295" y="3979681"/>
            <a:ext cx="3542474" cy="3601824"/>
          </a:xfrm>
          <a:custGeom>
            <a:avLst/>
            <a:gdLst/>
            <a:ahLst/>
            <a:cxnLst/>
            <a:rect r="r" b="b" t="t" l="l"/>
            <a:pathLst>
              <a:path h="3601824" w="3542474">
                <a:moveTo>
                  <a:pt x="0" y="0"/>
                </a:moveTo>
                <a:lnTo>
                  <a:pt x="3542474" y="0"/>
                </a:lnTo>
                <a:lnTo>
                  <a:pt x="3542474" y="3601824"/>
                </a:lnTo>
                <a:lnTo>
                  <a:pt x="0" y="360182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-19906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4672526" y="2547562"/>
            <a:ext cx="2642176" cy="2595938"/>
          </a:xfrm>
          <a:custGeom>
            <a:avLst/>
            <a:gdLst/>
            <a:ahLst/>
            <a:cxnLst/>
            <a:rect r="r" b="b" t="t" l="l"/>
            <a:pathLst>
              <a:path h="2595938" w="2642176">
                <a:moveTo>
                  <a:pt x="0" y="0"/>
                </a:moveTo>
                <a:lnTo>
                  <a:pt x="2642176" y="0"/>
                </a:lnTo>
                <a:lnTo>
                  <a:pt x="2642176" y="2595938"/>
                </a:lnTo>
                <a:lnTo>
                  <a:pt x="0" y="259593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7587782" y="4243313"/>
            <a:ext cx="8830736" cy="52387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809210" indent="-404605" lvl="1">
              <a:lnSpc>
                <a:spcPts val="5247"/>
              </a:lnSpc>
              <a:buFont typeface="Arial"/>
              <a:buChar char="•"/>
            </a:pPr>
            <a:r>
              <a:rPr lang="en-US" sz="3748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Los pingüinos descienden de aves voladoras.</a:t>
            </a:r>
          </a:p>
          <a:p>
            <a:pPr algn="l" marL="809210" indent="-404605" lvl="1">
              <a:lnSpc>
                <a:spcPts val="5247"/>
              </a:lnSpc>
              <a:buFont typeface="Arial"/>
              <a:buChar char="•"/>
            </a:pPr>
            <a:r>
              <a:rPr lang="en-US" sz="3748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Aparecieron después de la extinción de los dinosaurios, hace ~60 millones de años.</a:t>
            </a:r>
          </a:p>
          <a:p>
            <a:pPr algn="l" marL="809210" indent="-404605" lvl="1">
              <a:lnSpc>
                <a:spcPts val="5247"/>
              </a:lnSpc>
              <a:buFont typeface="Arial"/>
              <a:buChar char="•"/>
            </a:pPr>
            <a:r>
              <a:rPr lang="en-US" sz="3748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Primeros fósiles encontrados en Nueva Zelanda.</a:t>
            </a:r>
          </a:p>
          <a:p>
            <a:pPr algn="l">
              <a:lnSpc>
                <a:spcPts val="5247"/>
              </a:lnSpc>
            </a:pPr>
          </a:p>
        </p:txBody>
      </p:sp>
      <p:sp>
        <p:nvSpPr>
          <p:cNvPr name="TextBox 7" id="7"/>
          <p:cNvSpPr txBox="true"/>
          <p:nvPr/>
        </p:nvSpPr>
        <p:spPr>
          <a:xfrm rot="0">
            <a:off x="7587782" y="2691898"/>
            <a:ext cx="9294179" cy="143325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774"/>
              </a:lnSpc>
            </a:pPr>
            <a:r>
              <a:rPr lang="en-US" sz="10883">
                <a:solidFill>
                  <a:srgbClr val="764D3A"/>
                </a:solidFill>
                <a:latin typeface="Carelia"/>
                <a:ea typeface="Carelia"/>
                <a:cs typeface="Carelia"/>
                <a:sym typeface="Carelia"/>
              </a:rPr>
              <a:t>Antecesores 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936640" y="617352"/>
            <a:ext cx="16414720" cy="10874752"/>
          </a:xfrm>
          <a:custGeom>
            <a:avLst/>
            <a:gdLst/>
            <a:ahLst/>
            <a:cxnLst/>
            <a:rect r="r" b="b" t="t" l="l"/>
            <a:pathLst>
              <a:path h="10874752" w="16414720">
                <a:moveTo>
                  <a:pt x="0" y="0"/>
                </a:moveTo>
                <a:lnTo>
                  <a:pt x="16414720" y="0"/>
                </a:lnTo>
                <a:lnTo>
                  <a:pt x="16414720" y="10874751"/>
                </a:lnTo>
                <a:lnTo>
                  <a:pt x="0" y="108747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2125371" y="2901806"/>
            <a:ext cx="4526321" cy="5757575"/>
          </a:xfrm>
          <a:custGeom>
            <a:avLst/>
            <a:gdLst/>
            <a:ahLst/>
            <a:cxnLst/>
            <a:rect r="r" b="b" t="t" l="l"/>
            <a:pathLst>
              <a:path h="5757575" w="4526321">
                <a:moveTo>
                  <a:pt x="0" y="0"/>
                </a:moveTo>
                <a:lnTo>
                  <a:pt x="4526322" y="0"/>
                </a:lnTo>
                <a:lnTo>
                  <a:pt x="4526322" y="5757575"/>
                </a:lnTo>
                <a:lnTo>
                  <a:pt x="0" y="575757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14349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2617295" y="3979681"/>
            <a:ext cx="3542474" cy="3601824"/>
          </a:xfrm>
          <a:custGeom>
            <a:avLst/>
            <a:gdLst/>
            <a:ahLst/>
            <a:cxnLst/>
            <a:rect r="r" b="b" t="t" l="l"/>
            <a:pathLst>
              <a:path h="3601824" w="3542474">
                <a:moveTo>
                  <a:pt x="0" y="0"/>
                </a:moveTo>
                <a:lnTo>
                  <a:pt x="3542474" y="0"/>
                </a:lnTo>
                <a:lnTo>
                  <a:pt x="3542474" y="3601824"/>
                </a:lnTo>
                <a:lnTo>
                  <a:pt x="0" y="360182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-19906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4672526" y="2547562"/>
            <a:ext cx="2642176" cy="2595938"/>
          </a:xfrm>
          <a:custGeom>
            <a:avLst/>
            <a:gdLst/>
            <a:ahLst/>
            <a:cxnLst/>
            <a:rect r="r" b="b" t="t" l="l"/>
            <a:pathLst>
              <a:path h="2595938" w="2642176">
                <a:moveTo>
                  <a:pt x="0" y="0"/>
                </a:moveTo>
                <a:lnTo>
                  <a:pt x="2642176" y="0"/>
                </a:lnTo>
                <a:lnTo>
                  <a:pt x="2642176" y="2595938"/>
                </a:lnTo>
                <a:lnTo>
                  <a:pt x="0" y="259593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7587782" y="4262363"/>
            <a:ext cx="6840527" cy="507444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626836" indent="-313418" lvl="1">
              <a:lnSpc>
                <a:spcPts val="4064"/>
              </a:lnSpc>
              <a:buFont typeface="Arial"/>
              <a:buChar char="•"/>
            </a:pPr>
            <a:r>
              <a:rPr lang="en-US" sz="2903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Los fósiles más antiguos de pingüinos se encontraron en Nueva Zelanda, como Waimanu, un género de pingüino primitivo que vivió hace unos 60 millones de años.</a:t>
            </a:r>
          </a:p>
          <a:p>
            <a:pPr algn="l" marL="626836" indent="-313418" lvl="1">
              <a:lnSpc>
                <a:spcPts val="4064"/>
              </a:lnSpc>
              <a:buFont typeface="Arial"/>
              <a:buChar char="•"/>
            </a:pPr>
            <a:r>
              <a:rPr lang="en-US" sz="2903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Wa</a:t>
            </a:r>
            <a:r>
              <a:rPr lang="en-US" sz="2903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imanu ya no podía volar, pero sí nadaba, aunque aún conservaba características más primitivas que los pingüinos actuales.</a:t>
            </a:r>
          </a:p>
          <a:p>
            <a:pPr algn="l">
              <a:lnSpc>
                <a:spcPts val="4064"/>
              </a:lnSpc>
            </a:pPr>
          </a:p>
        </p:txBody>
      </p:sp>
      <p:sp>
        <p:nvSpPr>
          <p:cNvPr name="TextBox 7" id="7"/>
          <p:cNvSpPr txBox="true"/>
          <p:nvPr/>
        </p:nvSpPr>
        <p:spPr>
          <a:xfrm rot="0">
            <a:off x="7587782" y="2691898"/>
            <a:ext cx="9294179" cy="143325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774"/>
              </a:lnSpc>
            </a:pPr>
            <a:r>
              <a:rPr lang="en-US" sz="10883">
                <a:solidFill>
                  <a:srgbClr val="764D3A"/>
                </a:solidFill>
                <a:latin typeface="Carelia"/>
                <a:ea typeface="Carelia"/>
                <a:cs typeface="Carelia"/>
                <a:sym typeface="Carelia"/>
              </a:rPr>
              <a:t>Antecesores 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5400000">
            <a:off x="1847288" y="-2223674"/>
            <a:ext cx="14734578" cy="16371754"/>
          </a:xfrm>
          <a:custGeom>
            <a:avLst/>
            <a:gdLst/>
            <a:ahLst/>
            <a:cxnLst/>
            <a:rect r="r" b="b" t="t" l="l"/>
            <a:pathLst>
              <a:path h="16371754" w="14734578">
                <a:moveTo>
                  <a:pt x="0" y="0"/>
                </a:moveTo>
                <a:lnTo>
                  <a:pt x="14734578" y="0"/>
                </a:lnTo>
                <a:lnTo>
                  <a:pt x="14734578" y="16371754"/>
                </a:lnTo>
                <a:lnTo>
                  <a:pt x="0" y="1637175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1377960">
            <a:off x="14676637" y="5921705"/>
            <a:ext cx="2361911" cy="5998503"/>
          </a:xfrm>
          <a:custGeom>
            <a:avLst/>
            <a:gdLst/>
            <a:ahLst/>
            <a:cxnLst/>
            <a:rect r="r" b="b" t="t" l="l"/>
            <a:pathLst>
              <a:path h="5998503" w="2361911">
                <a:moveTo>
                  <a:pt x="0" y="0"/>
                </a:moveTo>
                <a:lnTo>
                  <a:pt x="2361911" y="0"/>
                </a:lnTo>
                <a:lnTo>
                  <a:pt x="2361911" y="5998503"/>
                </a:lnTo>
                <a:lnTo>
                  <a:pt x="0" y="599850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-732329">
            <a:off x="611355" y="4886231"/>
            <a:ext cx="3636765" cy="6172200"/>
          </a:xfrm>
          <a:custGeom>
            <a:avLst/>
            <a:gdLst/>
            <a:ahLst/>
            <a:cxnLst/>
            <a:rect r="r" b="b" t="t" l="l"/>
            <a:pathLst>
              <a:path h="6172200" w="3636765">
                <a:moveTo>
                  <a:pt x="0" y="0"/>
                </a:moveTo>
                <a:lnTo>
                  <a:pt x="3636765" y="0"/>
                </a:lnTo>
                <a:lnTo>
                  <a:pt x="3636765" y="6172200"/>
                </a:lnTo>
                <a:lnTo>
                  <a:pt x="0" y="61722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5541747" y="2055017"/>
            <a:ext cx="8058235" cy="229702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862"/>
              </a:lnSpc>
            </a:pPr>
            <a:r>
              <a:rPr lang="en-US" sz="8951">
                <a:solidFill>
                  <a:srgbClr val="764D3A"/>
                </a:solidFill>
                <a:latin typeface="Carelia"/>
                <a:ea typeface="Carelia"/>
                <a:cs typeface="Carelia"/>
                <a:sym typeface="Carelia"/>
              </a:rPr>
              <a:t>Pingüinos prehistoricos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4313259" y="4275843"/>
            <a:ext cx="9661481" cy="42558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744442" indent="-372221" lvl="1">
              <a:lnSpc>
                <a:spcPts val="4827"/>
              </a:lnSpc>
              <a:buFont typeface="Arial"/>
              <a:buChar char="•"/>
            </a:pPr>
            <a:r>
              <a:rPr lang="en-US" sz="3448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Alg</a:t>
            </a:r>
            <a:r>
              <a:rPr lang="en-US" sz="3448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unas especies extintas medían más de 1.5 metros de altura.</a:t>
            </a:r>
          </a:p>
          <a:p>
            <a:pPr algn="ctr" marL="744442" indent="-372221" lvl="1">
              <a:lnSpc>
                <a:spcPts val="4827"/>
              </a:lnSpc>
              <a:buFont typeface="Arial"/>
              <a:buChar char="•"/>
            </a:pPr>
            <a:r>
              <a:rPr lang="en-US" sz="3448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Kumimanu biceae (~60 millones de años), uno de los más grandes conocidos.</a:t>
            </a:r>
          </a:p>
          <a:p>
            <a:pPr algn="ctr" marL="744442" indent="-372221" lvl="1">
              <a:lnSpc>
                <a:spcPts val="4827"/>
              </a:lnSpc>
              <a:buFont typeface="Arial"/>
              <a:buChar char="•"/>
            </a:pPr>
            <a:r>
              <a:rPr lang="en-US" sz="3448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Su tamaño ayudaba a mantener el calor en aguas frías.</a:t>
            </a:r>
          </a:p>
          <a:p>
            <a:pPr algn="ctr">
              <a:lnSpc>
                <a:spcPts val="4827"/>
              </a:lnSpc>
            </a:pP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936640" y="617352"/>
            <a:ext cx="16414720" cy="10874752"/>
          </a:xfrm>
          <a:custGeom>
            <a:avLst/>
            <a:gdLst/>
            <a:ahLst/>
            <a:cxnLst/>
            <a:rect r="r" b="b" t="t" l="l"/>
            <a:pathLst>
              <a:path h="10874752" w="16414720">
                <a:moveTo>
                  <a:pt x="0" y="0"/>
                </a:moveTo>
                <a:lnTo>
                  <a:pt x="16414720" y="0"/>
                </a:lnTo>
                <a:lnTo>
                  <a:pt x="16414720" y="10874751"/>
                </a:lnTo>
                <a:lnTo>
                  <a:pt x="0" y="108747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AutoShape 3" id="3"/>
          <p:cNvSpPr/>
          <p:nvPr/>
        </p:nvSpPr>
        <p:spPr>
          <a:xfrm>
            <a:off x="2845475" y="5357068"/>
            <a:ext cx="12500800" cy="0"/>
          </a:xfrm>
          <a:prstGeom prst="line">
            <a:avLst/>
          </a:prstGeom>
          <a:ln cap="rnd" w="47625">
            <a:solidFill>
              <a:srgbClr val="764D3A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4" id="4"/>
          <p:cNvSpPr/>
          <p:nvPr/>
        </p:nvSpPr>
        <p:spPr>
          <a:xfrm>
            <a:off x="2869287" y="5333255"/>
            <a:ext cx="0" cy="827487"/>
          </a:xfrm>
          <a:prstGeom prst="line">
            <a:avLst/>
          </a:prstGeom>
          <a:ln cap="flat" w="47625">
            <a:solidFill>
              <a:srgbClr val="764D3A"/>
            </a:solidFill>
            <a:prstDash val="solid"/>
            <a:headEnd type="none" len="sm" w="sm"/>
            <a:tailEnd type="diamond" len="lg" w="lg"/>
          </a:ln>
        </p:spPr>
      </p:sp>
      <p:sp>
        <p:nvSpPr>
          <p:cNvPr name="AutoShape 5" id="5"/>
          <p:cNvSpPr/>
          <p:nvPr/>
        </p:nvSpPr>
        <p:spPr>
          <a:xfrm>
            <a:off x="5846296" y="5333255"/>
            <a:ext cx="0" cy="827487"/>
          </a:xfrm>
          <a:prstGeom prst="line">
            <a:avLst/>
          </a:prstGeom>
          <a:ln cap="flat" w="47625">
            <a:solidFill>
              <a:srgbClr val="764D3A"/>
            </a:solidFill>
            <a:prstDash val="solid"/>
            <a:headEnd type="none" len="sm" w="sm"/>
            <a:tailEnd type="diamond" len="lg" w="lg"/>
          </a:ln>
        </p:spPr>
      </p:sp>
      <p:sp>
        <p:nvSpPr>
          <p:cNvPr name="AutoShape 6" id="6"/>
          <p:cNvSpPr/>
          <p:nvPr/>
        </p:nvSpPr>
        <p:spPr>
          <a:xfrm>
            <a:off x="9059944" y="5333255"/>
            <a:ext cx="0" cy="827487"/>
          </a:xfrm>
          <a:prstGeom prst="line">
            <a:avLst/>
          </a:prstGeom>
          <a:ln cap="flat" w="47625">
            <a:solidFill>
              <a:srgbClr val="764D3A"/>
            </a:solidFill>
            <a:prstDash val="solid"/>
            <a:headEnd type="none" len="sm" w="sm"/>
            <a:tailEnd type="diamond" len="lg" w="lg"/>
          </a:ln>
        </p:spPr>
      </p:sp>
      <p:sp>
        <p:nvSpPr>
          <p:cNvPr name="AutoShape 7" id="7"/>
          <p:cNvSpPr/>
          <p:nvPr/>
        </p:nvSpPr>
        <p:spPr>
          <a:xfrm>
            <a:off x="12254608" y="5333255"/>
            <a:ext cx="0" cy="827487"/>
          </a:xfrm>
          <a:prstGeom prst="line">
            <a:avLst/>
          </a:prstGeom>
          <a:ln cap="flat" w="47625">
            <a:solidFill>
              <a:srgbClr val="764D3A"/>
            </a:solidFill>
            <a:prstDash val="solid"/>
            <a:headEnd type="none" len="sm" w="sm"/>
            <a:tailEnd type="diamond" len="lg" w="lg"/>
          </a:ln>
        </p:spPr>
      </p:sp>
      <p:sp>
        <p:nvSpPr>
          <p:cNvPr name="AutoShape 8" id="8"/>
          <p:cNvSpPr/>
          <p:nvPr/>
        </p:nvSpPr>
        <p:spPr>
          <a:xfrm>
            <a:off x="15346275" y="5333255"/>
            <a:ext cx="0" cy="827487"/>
          </a:xfrm>
          <a:prstGeom prst="line">
            <a:avLst/>
          </a:prstGeom>
          <a:ln cap="flat" w="47625">
            <a:solidFill>
              <a:srgbClr val="764D3A"/>
            </a:solidFill>
            <a:prstDash val="solid"/>
            <a:headEnd type="none" len="sm" w="sm"/>
            <a:tailEnd type="diamond" len="lg" w="lg"/>
          </a:ln>
        </p:spPr>
      </p:sp>
      <p:sp>
        <p:nvSpPr>
          <p:cNvPr name="TextBox 9" id="9"/>
          <p:cNvSpPr txBox="true"/>
          <p:nvPr/>
        </p:nvSpPr>
        <p:spPr>
          <a:xfrm rot="0">
            <a:off x="2336956" y="851743"/>
            <a:ext cx="14112122" cy="45053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880"/>
              </a:lnSpc>
            </a:pPr>
            <a:r>
              <a:rPr lang="en-US" sz="9900" spc="445">
                <a:solidFill>
                  <a:srgbClr val="764D3A"/>
                </a:solidFill>
                <a:latin typeface="Carelia"/>
                <a:ea typeface="Carelia"/>
                <a:cs typeface="Carelia"/>
                <a:sym typeface="Carelia"/>
              </a:rPr>
              <a:t>Adaptaciones evolutivas</a:t>
            </a:r>
          </a:p>
          <a:p>
            <a:pPr algn="ctr" marL="0" indent="0" lvl="0">
              <a:lnSpc>
                <a:spcPts val="11880"/>
              </a:lnSpc>
            </a:pPr>
          </a:p>
        </p:txBody>
      </p:sp>
      <p:sp>
        <p:nvSpPr>
          <p:cNvPr name="Freeform 10" id="10"/>
          <p:cNvSpPr/>
          <p:nvPr/>
        </p:nvSpPr>
        <p:spPr>
          <a:xfrm flipH="false" flipV="false" rot="-390438">
            <a:off x="2008925" y="3661237"/>
            <a:ext cx="1898674" cy="1937670"/>
          </a:xfrm>
          <a:custGeom>
            <a:avLst/>
            <a:gdLst/>
            <a:ahLst/>
            <a:cxnLst/>
            <a:rect r="r" b="b" t="t" l="l"/>
            <a:pathLst>
              <a:path h="1937670" w="1898674">
                <a:moveTo>
                  <a:pt x="0" y="0"/>
                </a:moveTo>
                <a:lnTo>
                  <a:pt x="1898673" y="0"/>
                </a:lnTo>
                <a:lnTo>
                  <a:pt x="1898673" y="1937670"/>
                </a:lnTo>
                <a:lnTo>
                  <a:pt x="0" y="193767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827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-390438">
            <a:off x="4896959" y="3661237"/>
            <a:ext cx="1898674" cy="1937670"/>
          </a:xfrm>
          <a:custGeom>
            <a:avLst/>
            <a:gdLst/>
            <a:ahLst/>
            <a:cxnLst/>
            <a:rect r="r" b="b" t="t" l="l"/>
            <a:pathLst>
              <a:path h="1937670" w="1898674">
                <a:moveTo>
                  <a:pt x="0" y="0"/>
                </a:moveTo>
                <a:lnTo>
                  <a:pt x="1898673" y="0"/>
                </a:lnTo>
                <a:lnTo>
                  <a:pt x="1898673" y="1937670"/>
                </a:lnTo>
                <a:lnTo>
                  <a:pt x="0" y="193767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827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-390438">
            <a:off x="7974546" y="3661237"/>
            <a:ext cx="1898674" cy="1937670"/>
          </a:xfrm>
          <a:custGeom>
            <a:avLst/>
            <a:gdLst/>
            <a:ahLst/>
            <a:cxnLst/>
            <a:rect r="r" b="b" t="t" l="l"/>
            <a:pathLst>
              <a:path h="1937670" w="1898674">
                <a:moveTo>
                  <a:pt x="0" y="0"/>
                </a:moveTo>
                <a:lnTo>
                  <a:pt x="1898674" y="0"/>
                </a:lnTo>
                <a:lnTo>
                  <a:pt x="1898674" y="1937670"/>
                </a:lnTo>
                <a:lnTo>
                  <a:pt x="0" y="193767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827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-390438">
            <a:off x="2167087" y="3765892"/>
            <a:ext cx="1566650" cy="1590728"/>
          </a:xfrm>
          <a:custGeom>
            <a:avLst/>
            <a:gdLst/>
            <a:ahLst/>
            <a:cxnLst/>
            <a:rect r="r" b="b" t="t" l="l"/>
            <a:pathLst>
              <a:path h="1590728" w="1566650">
                <a:moveTo>
                  <a:pt x="0" y="0"/>
                </a:moveTo>
                <a:lnTo>
                  <a:pt x="1566650" y="0"/>
                </a:lnTo>
                <a:lnTo>
                  <a:pt x="1566650" y="1590728"/>
                </a:lnTo>
                <a:lnTo>
                  <a:pt x="0" y="159072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71419" t="0" r="-71419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-390438">
            <a:off x="5055121" y="3765892"/>
            <a:ext cx="1566650" cy="1590728"/>
          </a:xfrm>
          <a:custGeom>
            <a:avLst/>
            <a:gdLst/>
            <a:ahLst/>
            <a:cxnLst/>
            <a:rect r="r" b="b" t="t" l="l"/>
            <a:pathLst>
              <a:path h="1590728" w="1566650">
                <a:moveTo>
                  <a:pt x="0" y="0"/>
                </a:moveTo>
                <a:lnTo>
                  <a:pt x="1566650" y="0"/>
                </a:lnTo>
                <a:lnTo>
                  <a:pt x="1566650" y="1590728"/>
                </a:lnTo>
                <a:lnTo>
                  <a:pt x="0" y="159072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85382" t="0" r="-85382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-390438">
            <a:off x="8132708" y="3765892"/>
            <a:ext cx="1566650" cy="1590728"/>
          </a:xfrm>
          <a:custGeom>
            <a:avLst/>
            <a:gdLst/>
            <a:ahLst/>
            <a:cxnLst/>
            <a:rect r="r" b="b" t="t" l="l"/>
            <a:pathLst>
              <a:path h="1590728" w="1566650">
                <a:moveTo>
                  <a:pt x="0" y="0"/>
                </a:moveTo>
                <a:lnTo>
                  <a:pt x="1566650" y="0"/>
                </a:lnTo>
                <a:lnTo>
                  <a:pt x="1566650" y="1590728"/>
                </a:lnTo>
                <a:lnTo>
                  <a:pt x="0" y="159072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-4796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-390438">
            <a:off x="11052133" y="3661237"/>
            <a:ext cx="1898674" cy="1937670"/>
          </a:xfrm>
          <a:custGeom>
            <a:avLst/>
            <a:gdLst/>
            <a:ahLst/>
            <a:cxnLst/>
            <a:rect r="r" b="b" t="t" l="l"/>
            <a:pathLst>
              <a:path h="1937670" w="1898674">
                <a:moveTo>
                  <a:pt x="0" y="0"/>
                </a:moveTo>
                <a:lnTo>
                  <a:pt x="1898674" y="0"/>
                </a:lnTo>
                <a:lnTo>
                  <a:pt x="1898674" y="1937670"/>
                </a:lnTo>
                <a:lnTo>
                  <a:pt x="0" y="193767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827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-390438">
            <a:off x="11210295" y="3765892"/>
            <a:ext cx="1566650" cy="1590728"/>
          </a:xfrm>
          <a:custGeom>
            <a:avLst/>
            <a:gdLst/>
            <a:ahLst/>
            <a:cxnLst/>
            <a:rect r="r" b="b" t="t" l="l"/>
            <a:pathLst>
              <a:path h="1590728" w="1566650">
                <a:moveTo>
                  <a:pt x="0" y="0"/>
                </a:moveTo>
                <a:lnTo>
                  <a:pt x="1566651" y="0"/>
                </a:lnTo>
                <a:lnTo>
                  <a:pt x="1566651" y="1590728"/>
                </a:lnTo>
                <a:lnTo>
                  <a:pt x="0" y="159072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25915" t="0" r="-25915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-390438">
            <a:off x="14129720" y="3661237"/>
            <a:ext cx="1898674" cy="1937670"/>
          </a:xfrm>
          <a:custGeom>
            <a:avLst/>
            <a:gdLst/>
            <a:ahLst/>
            <a:cxnLst/>
            <a:rect r="r" b="b" t="t" l="l"/>
            <a:pathLst>
              <a:path h="1937670" w="1898674">
                <a:moveTo>
                  <a:pt x="0" y="0"/>
                </a:moveTo>
                <a:lnTo>
                  <a:pt x="1898674" y="0"/>
                </a:lnTo>
                <a:lnTo>
                  <a:pt x="1898674" y="1937670"/>
                </a:lnTo>
                <a:lnTo>
                  <a:pt x="0" y="193767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827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-390438">
            <a:off x="14287882" y="3765892"/>
            <a:ext cx="1566650" cy="1590728"/>
          </a:xfrm>
          <a:custGeom>
            <a:avLst/>
            <a:gdLst/>
            <a:ahLst/>
            <a:cxnLst/>
            <a:rect r="r" b="b" t="t" l="l"/>
            <a:pathLst>
              <a:path h="1590728" w="1566650">
                <a:moveTo>
                  <a:pt x="0" y="0"/>
                </a:moveTo>
                <a:lnTo>
                  <a:pt x="1566651" y="0"/>
                </a:lnTo>
                <a:lnTo>
                  <a:pt x="1566651" y="1590728"/>
                </a:lnTo>
                <a:lnTo>
                  <a:pt x="0" y="159072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22204" t="0" r="-22204" b="0"/>
            </a:stretch>
          </a:blipFill>
        </p:spPr>
      </p:sp>
      <p:grpSp>
        <p:nvGrpSpPr>
          <p:cNvPr name="Group 20" id="20"/>
          <p:cNvGrpSpPr/>
          <p:nvPr/>
        </p:nvGrpSpPr>
        <p:grpSpPr>
          <a:xfrm rot="-405087">
            <a:off x="2170647" y="3748903"/>
            <a:ext cx="1602715" cy="1602715"/>
            <a:chOff x="0" y="0"/>
            <a:chExt cx="812800" cy="812800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10"/>
              <a:stretch>
                <a:fillRect l="-39221" t="0" r="-39221" b="0"/>
              </a:stretch>
            </a:blipFill>
          </p:spPr>
        </p:sp>
      </p:grpSp>
      <p:grpSp>
        <p:nvGrpSpPr>
          <p:cNvPr name="Group 22" id="22"/>
          <p:cNvGrpSpPr/>
          <p:nvPr/>
        </p:nvGrpSpPr>
        <p:grpSpPr>
          <a:xfrm rot="-405087">
            <a:off x="5058682" y="3748903"/>
            <a:ext cx="1602715" cy="1602715"/>
            <a:chOff x="0" y="0"/>
            <a:chExt cx="812800" cy="812800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11"/>
              <a:stretch>
                <a:fillRect l="-8965" t="0" r="-8965" b="0"/>
              </a:stretch>
            </a:blipFill>
          </p:spPr>
        </p:sp>
      </p:grpSp>
      <p:grpSp>
        <p:nvGrpSpPr>
          <p:cNvPr name="Group 24" id="24"/>
          <p:cNvGrpSpPr/>
          <p:nvPr/>
        </p:nvGrpSpPr>
        <p:grpSpPr>
          <a:xfrm rot="-405087">
            <a:off x="8140492" y="3748903"/>
            <a:ext cx="1602715" cy="1602715"/>
            <a:chOff x="0" y="0"/>
            <a:chExt cx="812800" cy="812800"/>
          </a:xfrm>
        </p:grpSpPr>
        <p:sp>
          <p:nvSpPr>
            <p:cNvPr name="Freeform 25" id="2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12"/>
              <a:stretch>
                <a:fillRect l="-11728" t="0" r="-11728" b="0"/>
              </a:stretch>
            </a:blipFill>
          </p:spPr>
        </p:sp>
      </p:grpSp>
      <p:grpSp>
        <p:nvGrpSpPr>
          <p:cNvPr name="Group 26" id="26"/>
          <p:cNvGrpSpPr/>
          <p:nvPr/>
        </p:nvGrpSpPr>
        <p:grpSpPr>
          <a:xfrm rot="-405087">
            <a:off x="11200113" y="3770894"/>
            <a:ext cx="1602715" cy="1602715"/>
            <a:chOff x="0" y="0"/>
            <a:chExt cx="812800" cy="812800"/>
          </a:xfrm>
        </p:grpSpPr>
        <p:sp>
          <p:nvSpPr>
            <p:cNvPr name="Freeform 27" id="27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13"/>
              <a:stretch>
                <a:fillRect l="-33333" t="0" r="-33333" b="0"/>
              </a:stretch>
            </a:blipFill>
          </p:spPr>
        </p:sp>
      </p:grpSp>
      <p:grpSp>
        <p:nvGrpSpPr>
          <p:cNvPr name="Group 28" id="28"/>
          <p:cNvGrpSpPr/>
          <p:nvPr/>
        </p:nvGrpSpPr>
        <p:grpSpPr>
          <a:xfrm rot="-405087">
            <a:off x="14248041" y="3770894"/>
            <a:ext cx="1602715" cy="1602715"/>
            <a:chOff x="0" y="0"/>
            <a:chExt cx="812800" cy="812800"/>
          </a:xfrm>
        </p:grpSpPr>
        <p:sp>
          <p:nvSpPr>
            <p:cNvPr name="Freeform 29" id="29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14"/>
              <a:stretch>
                <a:fillRect l="-25187" t="0" r="-25187" b="0"/>
              </a:stretch>
            </a:blipFill>
          </p:spPr>
        </p:sp>
      </p:grpSp>
      <p:sp>
        <p:nvSpPr>
          <p:cNvPr name="TextBox 30" id="30"/>
          <p:cNvSpPr txBox="true"/>
          <p:nvPr/>
        </p:nvSpPr>
        <p:spPr>
          <a:xfrm rot="0">
            <a:off x="4352946" y="6122642"/>
            <a:ext cx="2486677" cy="151731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761320" indent="-253773" lvl="2">
              <a:lnSpc>
                <a:spcPts val="2468"/>
              </a:lnSpc>
              <a:buFont typeface="Arial"/>
              <a:buChar char="⚬"/>
            </a:pPr>
            <a:r>
              <a:rPr lang="en-US" sz="1763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Las alas se transformaron en aletas para nadar.</a:t>
            </a:r>
          </a:p>
          <a:p>
            <a:pPr algn="ctr">
              <a:lnSpc>
                <a:spcPts val="2468"/>
              </a:lnSpc>
            </a:pPr>
          </a:p>
        </p:txBody>
      </p:sp>
      <p:sp>
        <p:nvSpPr>
          <p:cNvPr name="TextBox 31" id="31"/>
          <p:cNvSpPr txBox="true"/>
          <p:nvPr/>
        </p:nvSpPr>
        <p:spPr>
          <a:xfrm rot="0">
            <a:off x="1679669" y="6382874"/>
            <a:ext cx="2475506" cy="273651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380660" indent="-190330" lvl="1">
              <a:lnSpc>
                <a:spcPts val="2468"/>
              </a:lnSpc>
              <a:buFont typeface="Arial"/>
              <a:buChar char="•"/>
            </a:pPr>
            <a:r>
              <a:rPr lang="en-US" sz="1763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D</a:t>
            </a:r>
            <a:r>
              <a:rPr lang="en-US" sz="1763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espués de la extinción masiva del Cretácico (hace ~66 millones de años), algunos grupos de aves comenzaron a adaptarse al medio acuático.</a:t>
            </a:r>
          </a:p>
          <a:p>
            <a:pPr algn="ctr">
              <a:lnSpc>
                <a:spcPts val="2468"/>
              </a:lnSpc>
            </a:pPr>
          </a:p>
        </p:txBody>
      </p:sp>
      <p:sp>
        <p:nvSpPr>
          <p:cNvPr name="TextBox 32" id="32"/>
          <p:cNvSpPr txBox="true"/>
          <p:nvPr/>
        </p:nvSpPr>
        <p:spPr>
          <a:xfrm rot="0">
            <a:off x="10688143" y="6341717"/>
            <a:ext cx="2882220" cy="212691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761320" indent="-253773" lvl="2">
              <a:lnSpc>
                <a:spcPts val="2468"/>
              </a:lnSpc>
              <a:buFont typeface="Arial"/>
              <a:buChar char="⚬"/>
            </a:pPr>
            <a:r>
              <a:rPr lang="en-US" sz="1763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S</a:t>
            </a:r>
            <a:r>
              <a:rPr lang="en-US" sz="1763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e volvió más pesada su estructura ósea para bucear mejor (a diferencia de las aves voladoras, que tienen huesos huecos).</a:t>
            </a:r>
          </a:p>
          <a:p>
            <a:pPr algn="ctr">
              <a:lnSpc>
                <a:spcPts val="2468"/>
              </a:lnSpc>
            </a:pPr>
          </a:p>
        </p:txBody>
      </p:sp>
      <p:sp>
        <p:nvSpPr>
          <p:cNvPr name="TextBox 33" id="33"/>
          <p:cNvSpPr txBox="true"/>
          <p:nvPr/>
        </p:nvSpPr>
        <p:spPr>
          <a:xfrm rot="0">
            <a:off x="7610154" y="6341717"/>
            <a:ext cx="2611758" cy="121251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761320" indent="-253773" lvl="2">
              <a:lnSpc>
                <a:spcPts val="2468"/>
              </a:lnSpc>
              <a:buFont typeface="Arial"/>
              <a:buChar char="⚬"/>
            </a:pPr>
            <a:r>
              <a:rPr lang="en-US" sz="1763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P</a:t>
            </a:r>
            <a:r>
              <a:rPr lang="en-US" sz="1763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erdieron la capacidad de volar.</a:t>
            </a:r>
          </a:p>
          <a:p>
            <a:pPr algn="ctr">
              <a:lnSpc>
                <a:spcPts val="2468"/>
              </a:lnSpc>
            </a:pPr>
          </a:p>
        </p:txBody>
      </p:sp>
      <p:sp>
        <p:nvSpPr>
          <p:cNvPr name="TextBox 34" id="34"/>
          <p:cNvSpPr txBox="true"/>
          <p:nvPr/>
        </p:nvSpPr>
        <p:spPr>
          <a:xfrm rot="0">
            <a:off x="14036594" y="6341717"/>
            <a:ext cx="2571737" cy="273651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468"/>
              </a:lnSpc>
            </a:pPr>
            <a:r>
              <a:rPr lang="en-US" sz="1763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Pingüinos actuales</a:t>
            </a:r>
          </a:p>
          <a:p>
            <a:pPr algn="ctr">
              <a:lnSpc>
                <a:spcPts val="2468"/>
              </a:lnSpc>
            </a:pPr>
            <a:r>
              <a:rPr lang="en-US" sz="1763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La evidencia genética sugiere que los pingüinos emperador y rey formaron un linaje distinto, separado de los demás, y que se desplazaron a aguas subantárticas y antárticas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5400000">
            <a:off x="1776711" y="10087"/>
            <a:ext cx="14734578" cy="16371754"/>
          </a:xfrm>
          <a:custGeom>
            <a:avLst/>
            <a:gdLst/>
            <a:ahLst/>
            <a:cxnLst/>
            <a:rect r="r" b="b" t="t" l="l"/>
            <a:pathLst>
              <a:path h="16371754" w="14734578">
                <a:moveTo>
                  <a:pt x="0" y="0"/>
                </a:moveTo>
                <a:lnTo>
                  <a:pt x="14734578" y="0"/>
                </a:lnTo>
                <a:lnTo>
                  <a:pt x="14734578" y="16371754"/>
                </a:lnTo>
                <a:lnTo>
                  <a:pt x="0" y="1637175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984660" y="4796272"/>
            <a:ext cx="8301625" cy="18935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4947"/>
              </a:lnSpc>
            </a:pPr>
            <a:r>
              <a:rPr lang="en-US" sz="12456" spc="560">
                <a:solidFill>
                  <a:srgbClr val="764D3A"/>
                </a:solidFill>
                <a:latin typeface="Carelia"/>
                <a:ea typeface="Carelia"/>
                <a:cs typeface="Carelia"/>
                <a:sym typeface="Carelia"/>
              </a:rPr>
              <a:t>¡Gracias!</a:t>
            </a:r>
          </a:p>
        </p:txBody>
      </p:sp>
      <p:sp>
        <p:nvSpPr>
          <p:cNvPr name="Freeform 4" id="4"/>
          <p:cNvSpPr/>
          <p:nvPr/>
        </p:nvSpPr>
        <p:spPr>
          <a:xfrm flipH="false" flipV="false" rot="372663">
            <a:off x="10073490" y="1153811"/>
            <a:ext cx="6508372" cy="9178473"/>
          </a:xfrm>
          <a:custGeom>
            <a:avLst/>
            <a:gdLst/>
            <a:ahLst/>
            <a:cxnLst/>
            <a:rect r="r" b="b" t="t" l="l"/>
            <a:pathLst>
              <a:path h="9178473" w="6508372">
                <a:moveTo>
                  <a:pt x="0" y="0"/>
                </a:moveTo>
                <a:lnTo>
                  <a:pt x="6508372" y="0"/>
                </a:lnTo>
                <a:lnTo>
                  <a:pt x="6508372" y="9178473"/>
                </a:lnTo>
                <a:lnTo>
                  <a:pt x="0" y="91784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341133">
            <a:off x="10600039" y="2770078"/>
            <a:ext cx="4491634" cy="6557083"/>
          </a:xfrm>
          <a:custGeom>
            <a:avLst/>
            <a:gdLst/>
            <a:ahLst/>
            <a:cxnLst/>
            <a:rect r="r" b="b" t="t" l="l"/>
            <a:pathLst>
              <a:path h="6557083" w="4491634">
                <a:moveTo>
                  <a:pt x="0" y="0"/>
                </a:moveTo>
                <a:lnTo>
                  <a:pt x="4491634" y="0"/>
                </a:lnTo>
                <a:lnTo>
                  <a:pt x="4491634" y="6557083"/>
                </a:lnTo>
                <a:lnTo>
                  <a:pt x="0" y="655708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59488" t="0" r="-59488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359820">
            <a:off x="10611869" y="2804775"/>
            <a:ext cx="4466494" cy="6629454"/>
          </a:xfrm>
          <a:custGeom>
            <a:avLst/>
            <a:gdLst/>
            <a:ahLst/>
            <a:cxnLst/>
            <a:rect r="r" b="b" t="t" l="l"/>
            <a:pathLst>
              <a:path h="6629454" w="4466494">
                <a:moveTo>
                  <a:pt x="0" y="0"/>
                </a:moveTo>
                <a:lnTo>
                  <a:pt x="4466494" y="0"/>
                </a:lnTo>
                <a:lnTo>
                  <a:pt x="4466494" y="6629454"/>
                </a:lnTo>
                <a:lnTo>
                  <a:pt x="0" y="662945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7362" t="0" r="-9894" b="0"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DAGx-8puvXQ</dc:identifier>
  <dcterms:modified xsi:type="dcterms:W3CDTF">2011-08-01T06:04:30Z</dcterms:modified>
  <cp:revision>1</cp:revision>
  <dc:title>EVOLUCION DEL PINGÜINO</dc:title>
</cp:coreProperties>
</file>