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Monterchi Serif Bold" charset="1" panose="02000503060000020004"/>
      <p:regular r:id="rId14"/>
    </p:embeddedFont>
    <p:embeddedFont>
      <p:font typeface="Karimun" charset="1" panose="00000000000000000000"/>
      <p:regular r:id="rId15"/>
    </p:embeddedFont>
    <p:embeddedFont>
      <p:font typeface="Source Serif Pro" charset="1" panose="02040603050405020204"/>
      <p:regular r:id="rId16"/>
    </p:embeddedFont>
    <p:embeddedFont>
      <p:font typeface="Monterchi Serif" charset="1" panose="02000503060000020004"/>
      <p:regular r:id="rId17"/>
    </p:embeddedFont>
    <p:embeddedFont>
      <p:font typeface="Open Sans" charset="1" panose="020B06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7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666580">
            <a:off x="9654716" y="2742945"/>
            <a:ext cx="9400422" cy="9722890"/>
          </a:xfrm>
          <a:custGeom>
            <a:avLst/>
            <a:gdLst/>
            <a:ahLst/>
            <a:cxnLst/>
            <a:rect r="r" b="b" t="t" l="l"/>
            <a:pathLst>
              <a:path h="9722890" w="9400422">
                <a:moveTo>
                  <a:pt x="0" y="0"/>
                </a:moveTo>
                <a:lnTo>
                  <a:pt x="9400422" y="0"/>
                </a:lnTo>
                <a:lnTo>
                  <a:pt x="9400422" y="9722890"/>
                </a:lnTo>
                <a:lnTo>
                  <a:pt x="0" y="972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631316">
            <a:off x="-341565" y="-1602678"/>
            <a:ext cx="8656207" cy="8953145"/>
          </a:xfrm>
          <a:custGeom>
            <a:avLst/>
            <a:gdLst/>
            <a:ahLst/>
            <a:cxnLst/>
            <a:rect r="r" b="b" t="t" l="l"/>
            <a:pathLst>
              <a:path h="8953145" w="8656207">
                <a:moveTo>
                  <a:pt x="0" y="0"/>
                </a:moveTo>
                <a:lnTo>
                  <a:pt x="8656206" y="0"/>
                </a:lnTo>
                <a:lnTo>
                  <a:pt x="8656206" y="8953145"/>
                </a:lnTo>
                <a:lnTo>
                  <a:pt x="0" y="8953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30749" y="1468727"/>
            <a:ext cx="8343860" cy="9123127"/>
          </a:xfrm>
          <a:custGeom>
            <a:avLst/>
            <a:gdLst/>
            <a:ahLst/>
            <a:cxnLst/>
            <a:rect r="r" b="b" t="t" l="l"/>
            <a:pathLst>
              <a:path h="9123127" w="8343860">
                <a:moveTo>
                  <a:pt x="0" y="0"/>
                </a:moveTo>
                <a:lnTo>
                  <a:pt x="8343860" y="0"/>
                </a:lnTo>
                <a:lnTo>
                  <a:pt x="8343860" y="9123127"/>
                </a:lnTo>
                <a:lnTo>
                  <a:pt x="0" y="9123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10613756" y="-239704"/>
            <a:ext cx="7797854" cy="8526128"/>
          </a:xfrm>
          <a:custGeom>
            <a:avLst/>
            <a:gdLst/>
            <a:ahLst/>
            <a:cxnLst/>
            <a:rect r="r" b="b" t="t" l="l"/>
            <a:pathLst>
              <a:path h="8526128" w="7797854">
                <a:moveTo>
                  <a:pt x="0" y="0"/>
                </a:moveTo>
                <a:lnTo>
                  <a:pt x="7797854" y="0"/>
                </a:lnTo>
                <a:lnTo>
                  <a:pt x="7797854" y="8526127"/>
                </a:lnTo>
                <a:lnTo>
                  <a:pt x="0" y="8526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80795" y="4320824"/>
            <a:ext cx="10726410" cy="2153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27"/>
              </a:lnSpc>
            </a:pPr>
            <a:r>
              <a:rPr lang="en-US" b="true" sz="12590" spc="768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LA MUJER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51252" y="3151525"/>
            <a:ext cx="9985495" cy="1496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517"/>
              </a:lnSpc>
              <a:spcBef>
                <a:spcPct val="0"/>
              </a:spcBef>
            </a:pPr>
            <a:r>
              <a:rPr lang="en-US" sz="8226" spc="361">
                <a:solidFill>
                  <a:srgbClr val="3D2917"/>
                </a:solidFill>
                <a:latin typeface="Karimun"/>
                <a:ea typeface="Karimun"/>
                <a:cs typeface="Karimun"/>
                <a:sym typeface="Karimun"/>
              </a:rPr>
              <a:t>Violencia hacia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5784" y="845686"/>
            <a:ext cx="3626362" cy="62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92"/>
              </a:lnSpc>
            </a:pPr>
            <a:r>
              <a:rPr lang="en-US" sz="1851" spc="4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Fecha:</a:t>
            </a:r>
          </a:p>
          <a:p>
            <a:pPr algn="just" marL="0" indent="0" lvl="0">
              <a:lnSpc>
                <a:spcPts val="2592"/>
              </a:lnSpc>
              <a:spcBef>
                <a:spcPct val="0"/>
              </a:spcBef>
            </a:pPr>
            <a:r>
              <a:rPr lang="en-US" sz="1851" spc="40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13/06/25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09482" y="6291574"/>
            <a:ext cx="5269037" cy="336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31"/>
              </a:lnSpc>
              <a:spcBef>
                <a:spcPct val="0"/>
              </a:spcBef>
            </a:pPr>
            <a:r>
              <a:rPr lang="en-US" sz="1951" spc="42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By Alfredo Sanchez Otañez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7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10569">
            <a:off x="-133144" y="2697905"/>
            <a:ext cx="9400422" cy="9722890"/>
          </a:xfrm>
          <a:custGeom>
            <a:avLst/>
            <a:gdLst/>
            <a:ahLst/>
            <a:cxnLst/>
            <a:rect r="r" b="b" t="t" l="l"/>
            <a:pathLst>
              <a:path h="9722890" w="9400422">
                <a:moveTo>
                  <a:pt x="0" y="0"/>
                </a:moveTo>
                <a:lnTo>
                  <a:pt x="9400422" y="0"/>
                </a:lnTo>
                <a:lnTo>
                  <a:pt x="9400422" y="9722890"/>
                </a:lnTo>
                <a:lnTo>
                  <a:pt x="0" y="972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487580">
            <a:off x="8532367" y="-2775906"/>
            <a:ext cx="12810333" cy="13249773"/>
          </a:xfrm>
          <a:custGeom>
            <a:avLst/>
            <a:gdLst/>
            <a:ahLst/>
            <a:cxnLst/>
            <a:rect r="r" b="b" t="t" l="l"/>
            <a:pathLst>
              <a:path h="13249773" w="12810333">
                <a:moveTo>
                  <a:pt x="0" y="0"/>
                </a:moveTo>
                <a:lnTo>
                  <a:pt x="12810333" y="0"/>
                </a:lnTo>
                <a:lnTo>
                  <a:pt x="12810333" y="13249773"/>
                </a:lnTo>
                <a:lnTo>
                  <a:pt x="0" y="13249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2254268" y="1120891"/>
            <a:ext cx="9352494" cy="5237396"/>
          </a:xfrm>
          <a:custGeom>
            <a:avLst/>
            <a:gdLst/>
            <a:ahLst/>
            <a:cxnLst/>
            <a:rect r="r" b="b" t="t" l="l"/>
            <a:pathLst>
              <a:path h="5237396" w="9352494">
                <a:moveTo>
                  <a:pt x="0" y="0"/>
                </a:moveTo>
                <a:lnTo>
                  <a:pt x="9352494" y="0"/>
                </a:lnTo>
                <a:lnTo>
                  <a:pt x="9352494" y="5237396"/>
                </a:lnTo>
                <a:lnTo>
                  <a:pt x="0" y="5237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780795" y="2171654"/>
            <a:ext cx="10726410" cy="216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27"/>
              </a:lnSpc>
            </a:pPr>
            <a:r>
              <a:rPr lang="en-US" b="true" sz="12591" spc="768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ÍNDICE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28623" y="4252142"/>
            <a:ext cx="7430755" cy="3932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11"/>
              </a:lnSpc>
            </a:pPr>
            <a:r>
              <a:rPr lang="en-US" sz="3793" spc="83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01.Como la podemos prevenir</a:t>
            </a:r>
          </a:p>
          <a:p>
            <a:pPr algn="just">
              <a:lnSpc>
                <a:spcPts val="5311"/>
              </a:lnSpc>
            </a:pPr>
            <a:r>
              <a:rPr lang="en-US" sz="3793" spc="83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02. Como la podemos Erradicar</a:t>
            </a:r>
          </a:p>
          <a:p>
            <a:pPr algn="just">
              <a:lnSpc>
                <a:spcPts val="5311"/>
              </a:lnSpc>
            </a:pPr>
            <a:r>
              <a:rPr lang="en-US" sz="3793" spc="83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03. Como identificarla</a:t>
            </a:r>
          </a:p>
          <a:p>
            <a:pPr algn="just">
              <a:lnSpc>
                <a:spcPts val="5311"/>
              </a:lnSpc>
            </a:pPr>
            <a:r>
              <a:rPr lang="en-US" sz="3793" spc="83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04. Como se genera</a:t>
            </a:r>
          </a:p>
          <a:p>
            <a:pPr algn="just" marL="0" indent="0" lvl="0">
              <a:lnSpc>
                <a:spcPts val="5311"/>
              </a:lnSpc>
              <a:spcBef>
                <a:spcPct val="0"/>
              </a:spcBef>
            </a:pPr>
            <a:r>
              <a:rPr lang="en-US" sz="3793" spc="83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05. Como puedo darle difusión y Conclusiones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5400000">
            <a:off x="11440073" y="3315091"/>
            <a:ext cx="9352494" cy="5237396"/>
          </a:xfrm>
          <a:custGeom>
            <a:avLst/>
            <a:gdLst/>
            <a:ahLst/>
            <a:cxnLst/>
            <a:rect r="r" b="b" t="t" l="l"/>
            <a:pathLst>
              <a:path h="5237396" w="9352494">
                <a:moveTo>
                  <a:pt x="0" y="0"/>
                </a:moveTo>
                <a:lnTo>
                  <a:pt x="9352493" y="0"/>
                </a:lnTo>
                <a:lnTo>
                  <a:pt x="9352493" y="5237397"/>
                </a:lnTo>
                <a:lnTo>
                  <a:pt x="0" y="52373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7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596820">
            <a:off x="9935249" y="3401101"/>
            <a:ext cx="9400422" cy="9722890"/>
          </a:xfrm>
          <a:custGeom>
            <a:avLst/>
            <a:gdLst/>
            <a:ahLst/>
            <a:cxnLst/>
            <a:rect r="r" b="b" t="t" l="l"/>
            <a:pathLst>
              <a:path h="9722890" w="9400422">
                <a:moveTo>
                  <a:pt x="0" y="0"/>
                </a:moveTo>
                <a:lnTo>
                  <a:pt x="9400422" y="0"/>
                </a:lnTo>
                <a:lnTo>
                  <a:pt x="9400422" y="9722890"/>
                </a:lnTo>
                <a:lnTo>
                  <a:pt x="0" y="972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301578">
            <a:off x="-1413494" y="-1790161"/>
            <a:ext cx="10501467" cy="10861705"/>
          </a:xfrm>
          <a:custGeom>
            <a:avLst/>
            <a:gdLst/>
            <a:ahLst/>
            <a:cxnLst/>
            <a:rect r="r" b="b" t="t" l="l"/>
            <a:pathLst>
              <a:path h="10861705" w="10501467">
                <a:moveTo>
                  <a:pt x="0" y="0"/>
                </a:moveTo>
                <a:lnTo>
                  <a:pt x="10501467" y="0"/>
                </a:lnTo>
                <a:lnTo>
                  <a:pt x="10501467" y="10861705"/>
                </a:lnTo>
                <a:lnTo>
                  <a:pt x="0" y="10861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63520" y="2564533"/>
            <a:ext cx="8504836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74"/>
              </a:lnSpc>
            </a:pPr>
            <a:r>
              <a:rPr lang="en-US" sz="9061">
                <a:solidFill>
                  <a:srgbClr val="3D2917"/>
                </a:solidFill>
                <a:latin typeface="Monterchi Serif"/>
                <a:ea typeface="Monterchi Serif"/>
                <a:cs typeface="Monterchi Serif"/>
                <a:sym typeface="Monterchi Serif"/>
              </a:rPr>
              <a:t>PREVENCION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6780425" y="-1834287"/>
            <a:ext cx="15710072" cy="8797640"/>
          </a:xfrm>
          <a:custGeom>
            <a:avLst/>
            <a:gdLst/>
            <a:ahLst/>
            <a:cxnLst/>
            <a:rect r="r" b="b" t="t" l="l"/>
            <a:pathLst>
              <a:path h="8797640" w="15710072">
                <a:moveTo>
                  <a:pt x="0" y="0"/>
                </a:moveTo>
                <a:lnTo>
                  <a:pt x="15710071" y="0"/>
                </a:lnTo>
                <a:lnTo>
                  <a:pt x="15710071" y="8797640"/>
                </a:lnTo>
                <a:lnTo>
                  <a:pt x="0" y="8797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283148" y="1647401"/>
            <a:ext cx="5895074" cy="7397335"/>
            <a:chOff x="0" y="0"/>
            <a:chExt cx="913301" cy="11460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13301" cy="1146041"/>
            </a:xfrm>
            <a:custGeom>
              <a:avLst/>
              <a:gdLst/>
              <a:ahLst/>
              <a:cxnLst/>
              <a:rect r="r" b="b" t="t" l="l"/>
              <a:pathLst>
                <a:path h="1146041" w="913301">
                  <a:moveTo>
                    <a:pt x="30206" y="0"/>
                  </a:moveTo>
                  <a:lnTo>
                    <a:pt x="883096" y="0"/>
                  </a:lnTo>
                  <a:cubicBezTo>
                    <a:pt x="891107" y="0"/>
                    <a:pt x="898790" y="3182"/>
                    <a:pt x="904454" y="8847"/>
                  </a:cubicBezTo>
                  <a:cubicBezTo>
                    <a:pt x="910119" y="14512"/>
                    <a:pt x="913301" y="22195"/>
                    <a:pt x="913301" y="30206"/>
                  </a:cubicBezTo>
                  <a:lnTo>
                    <a:pt x="913301" y="1115835"/>
                  </a:lnTo>
                  <a:cubicBezTo>
                    <a:pt x="913301" y="1132517"/>
                    <a:pt x="899778" y="1146041"/>
                    <a:pt x="883096" y="1146041"/>
                  </a:cubicBezTo>
                  <a:lnTo>
                    <a:pt x="30206" y="1146041"/>
                  </a:lnTo>
                  <a:cubicBezTo>
                    <a:pt x="13524" y="1146041"/>
                    <a:pt x="0" y="1132517"/>
                    <a:pt x="0" y="1115835"/>
                  </a:cubicBezTo>
                  <a:lnTo>
                    <a:pt x="0" y="30206"/>
                  </a:lnTo>
                  <a:cubicBezTo>
                    <a:pt x="0" y="13524"/>
                    <a:pt x="13524" y="0"/>
                    <a:pt x="30206" y="0"/>
                  </a:cubicBezTo>
                  <a:close/>
                </a:path>
              </a:pathLst>
            </a:custGeom>
            <a:blipFill>
              <a:blip r:embed="rId4"/>
              <a:stretch>
                <a:fillRect l="-2624" t="0" r="-2624" b="0"/>
              </a:stretch>
            </a:blipFill>
            <a:ln w="57150" cap="rnd">
              <a:solidFill>
                <a:srgbClr val="947158"/>
              </a:solidFill>
              <a:prstDash val="solid"/>
              <a:round/>
            </a:ln>
          </p:spPr>
        </p:sp>
      </p:grpSp>
      <p:sp>
        <p:nvSpPr>
          <p:cNvPr name="TextBox 8" id="8"/>
          <p:cNvSpPr txBox="true"/>
          <p:nvPr/>
        </p:nvSpPr>
        <p:spPr>
          <a:xfrm rot="0">
            <a:off x="1743185" y="5086350"/>
            <a:ext cx="6777953" cy="465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45310" y="4060872"/>
            <a:ext cx="8772612" cy="5197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37981" indent="-318991" lvl="1">
              <a:lnSpc>
                <a:spcPts val="4136"/>
              </a:lnSpc>
              <a:buFont typeface="Arial"/>
              <a:buChar char="•"/>
            </a:pPr>
            <a:r>
              <a:rPr lang="en-US" sz="2954">
                <a:solidFill>
                  <a:srgbClr val="3D2917"/>
                </a:solidFill>
                <a:latin typeface="Open Sans"/>
                <a:ea typeface="Open Sans"/>
                <a:cs typeface="Open Sans"/>
                <a:sym typeface="Open Sans"/>
              </a:rPr>
              <a:t>Desafiar las actitudes sexistas o despectivas hacia las mujeres</a:t>
            </a:r>
          </a:p>
          <a:p>
            <a:pPr algn="ctr" marL="637981" indent="-318991" lvl="1">
              <a:lnSpc>
                <a:spcPts val="4136"/>
              </a:lnSpc>
              <a:buFont typeface="Arial"/>
              <a:buChar char="•"/>
            </a:pPr>
            <a:r>
              <a:rPr lang="en-US" sz="2954">
                <a:solidFill>
                  <a:srgbClr val="3D2917"/>
                </a:solidFill>
                <a:latin typeface="Open Sans"/>
                <a:ea typeface="Open Sans"/>
                <a:cs typeface="Open Sans"/>
                <a:sym typeface="Open Sans"/>
              </a:rPr>
              <a:t>Cuestionar y cambiar aspectos de la masculinidad que son perjudiciales para las demás personas</a:t>
            </a:r>
          </a:p>
          <a:p>
            <a:pPr algn="ctr" marL="637981" indent="-318991" lvl="1">
              <a:lnSpc>
                <a:spcPts val="4136"/>
              </a:lnSpc>
              <a:buFont typeface="Arial"/>
              <a:buChar char="•"/>
            </a:pPr>
            <a:r>
              <a:rPr lang="en-US" sz="2954">
                <a:solidFill>
                  <a:srgbClr val="3D2917"/>
                </a:solidFill>
                <a:latin typeface="Open Sans"/>
                <a:ea typeface="Open Sans"/>
                <a:cs typeface="Open Sans"/>
                <a:sym typeface="Open Sans"/>
              </a:rPr>
              <a:t>Los hombres pueden jugar un papel crítico desafiando actitudes irrespetuosas y comportamientos</a:t>
            </a:r>
          </a:p>
          <a:p>
            <a:pPr algn="ctr" marL="637981" indent="-318991" lvl="1">
              <a:lnSpc>
                <a:spcPts val="4136"/>
              </a:lnSpc>
              <a:buFont typeface="Arial"/>
              <a:buChar char="•"/>
            </a:pPr>
            <a:r>
              <a:rPr lang="en-US" sz="2954">
                <a:solidFill>
                  <a:srgbClr val="3D2917"/>
                </a:solidFill>
                <a:latin typeface="Open Sans"/>
                <a:ea typeface="Open Sans"/>
                <a:cs typeface="Open Sans"/>
                <a:sym typeface="Open Sans"/>
              </a:rPr>
              <a:t>Tolerancia cero a la violencia contra las mujeres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7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596820">
            <a:off x="9935249" y="3401101"/>
            <a:ext cx="9400422" cy="9722890"/>
          </a:xfrm>
          <a:custGeom>
            <a:avLst/>
            <a:gdLst/>
            <a:ahLst/>
            <a:cxnLst/>
            <a:rect r="r" b="b" t="t" l="l"/>
            <a:pathLst>
              <a:path h="9722890" w="9400422">
                <a:moveTo>
                  <a:pt x="0" y="0"/>
                </a:moveTo>
                <a:lnTo>
                  <a:pt x="9400422" y="0"/>
                </a:lnTo>
                <a:lnTo>
                  <a:pt x="9400422" y="9722890"/>
                </a:lnTo>
                <a:lnTo>
                  <a:pt x="0" y="972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301578">
            <a:off x="-1413494" y="-1790161"/>
            <a:ext cx="10501467" cy="10861705"/>
          </a:xfrm>
          <a:custGeom>
            <a:avLst/>
            <a:gdLst/>
            <a:ahLst/>
            <a:cxnLst/>
            <a:rect r="r" b="b" t="t" l="l"/>
            <a:pathLst>
              <a:path h="10861705" w="10501467">
                <a:moveTo>
                  <a:pt x="0" y="0"/>
                </a:moveTo>
                <a:lnTo>
                  <a:pt x="10501467" y="0"/>
                </a:lnTo>
                <a:lnTo>
                  <a:pt x="10501467" y="10861705"/>
                </a:lnTo>
                <a:lnTo>
                  <a:pt x="0" y="10861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1578945" y="-622373"/>
            <a:ext cx="7797854" cy="8526128"/>
          </a:xfrm>
          <a:custGeom>
            <a:avLst/>
            <a:gdLst/>
            <a:ahLst/>
            <a:cxnLst/>
            <a:rect r="r" b="b" t="t" l="l"/>
            <a:pathLst>
              <a:path h="8526128" w="7797854">
                <a:moveTo>
                  <a:pt x="0" y="0"/>
                </a:moveTo>
                <a:lnTo>
                  <a:pt x="7797854" y="0"/>
                </a:lnTo>
                <a:lnTo>
                  <a:pt x="7797854" y="8526128"/>
                </a:lnTo>
                <a:lnTo>
                  <a:pt x="0" y="8526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45291">
            <a:off x="-474417" y="2532675"/>
            <a:ext cx="7797854" cy="8526128"/>
          </a:xfrm>
          <a:custGeom>
            <a:avLst/>
            <a:gdLst/>
            <a:ahLst/>
            <a:cxnLst/>
            <a:rect r="r" b="b" t="t" l="l"/>
            <a:pathLst>
              <a:path h="8526128" w="7797854">
                <a:moveTo>
                  <a:pt x="0" y="0"/>
                </a:moveTo>
                <a:lnTo>
                  <a:pt x="7797854" y="0"/>
                </a:lnTo>
                <a:lnTo>
                  <a:pt x="7797854" y="8526128"/>
                </a:lnTo>
                <a:lnTo>
                  <a:pt x="0" y="8526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646046" y="1856911"/>
            <a:ext cx="12820963" cy="2579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74"/>
              </a:lnSpc>
            </a:pPr>
            <a:r>
              <a:rPr lang="en-US" b="true" sz="8478" spc="466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¿COMO LA PODEMOS ERRADICAR?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598634" y="5095875"/>
            <a:ext cx="10438576" cy="4452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2"/>
              </a:lnSpc>
            </a:pPr>
            <a:r>
              <a:rPr lang="en-US" sz="2515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Erradicación de la Violencia Hacia la Mujer</a:t>
            </a:r>
          </a:p>
          <a:p>
            <a:pPr algn="ctr">
              <a:lnSpc>
                <a:spcPts val="3522"/>
              </a:lnSpc>
            </a:pPr>
            <a:r>
              <a:rPr lang="en-US" sz="2515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La erradicación de la violencia contra la mujer busca eliminarla totalmente. Implica un cambio cultural profundo (romper el machismo, educar en igualdad) y legales estrictos (aplicación de leyes, fin de la impunidad). Es crucial el empoderamiento femenino y la existencia de servicios de apoyo completos. Toda la sociedad debe participar activamente.</a:t>
            </a:r>
          </a:p>
          <a:p>
            <a:pPr algn="ctr">
              <a:lnSpc>
                <a:spcPts val="3522"/>
              </a:lnSpc>
            </a:pPr>
            <a:r>
              <a:rPr lang="en-US" sz="2515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Es un esfuerzo por lograr cero tolerancia a la violencia, garantizando la seguridad y dignidad de las mujeres.</a:t>
            </a:r>
          </a:p>
          <a:p>
            <a:pPr algn="ctr">
              <a:lnSpc>
                <a:spcPts val="3522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7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6450" y="-656380"/>
            <a:ext cx="18885647" cy="4303989"/>
            <a:chOff x="0" y="0"/>
            <a:chExt cx="25180863" cy="573865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32929" r="0" b="32929"/>
            <a:stretch>
              <a:fillRect/>
            </a:stretch>
          </p:blipFill>
          <p:spPr>
            <a:xfrm flipH="false" flipV="false">
              <a:off x="0" y="0"/>
              <a:ext cx="25180863" cy="5738651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553575" y="5836411"/>
            <a:ext cx="4759649" cy="2955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9"/>
              </a:lnSpc>
            </a:pPr>
            <a:r>
              <a:rPr lang="en-US" sz="2092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La violencia contra la mujer se identifica a través de comportamientos, actitudes, comentarios o omisiones que causan daño físico, sexual o psicológico. Esto incluye tanto la violencia física, como golpes o empujones, como la psicológica, como insultos o humillaciones.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83152" y="5093653"/>
            <a:ext cx="5144171" cy="407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9"/>
              </a:lnSpc>
            </a:pPr>
            <a:r>
              <a:rPr lang="en-US" sz="2092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¿como se conforma?</a:t>
            </a:r>
          </a:p>
          <a:p>
            <a:pPr algn="l">
              <a:lnSpc>
                <a:spcPts val="2929"/>
              </a:lnSpc>
            </a:pPr>
          </a:p>
          <a:p>
            <a:pPr algn="l">
              <a:lnSpc>
                <a:spcPts val="2929"/>
              </a:lnSpc>
            </a:pPr>
            <a:r>
              <a:rPr lang="en-US" sz="2092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Violencia física: Agresión directa como golpes, empujones, patadas, o cualquier acción que cause daño físico. </a:t>
            </a:r>
          </a:p>
          <a:p>
            <a:pPr algn="l">
              <a:lnSpc>
                <a:spcPts val="2929"/>
              </a:lnSpc>
            </a:pPr>
            <a:r>
              <a:rPr lang="en-US" sz="2092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Violencia psicológica: Insultos, humillaciones, amenazas, manipulación, control, aislamiento, o cualquier acción que cause daño emocional. </a:t>
            </a:r>
          </a:p>
          <a:p>
            <a:pPr algn="l">
              <a:lnSpc>
                <a:spcPts val="2929"/>
              </a:lnSpc>
            </a:pPr>
            <a:r>
              <a:rPr lang="en-US" sz="2092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Violencia sexual: Cualquier acto sexual no deseado, como violación o abuso sexual.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50205" y="5544730"/>
            <a:ext cx="5014180" cy="3952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1864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Violencia económica: Control del dinero, restricción del acceso a recursos económicos, o cualquier acción que dificulte la autonomía económica de la mujer. </a:t>
            </a:r>
          </a:p>
          <a:p>
            <a:pPr algn="l">
              <a:lnSpc>
                <a:spcPts val="2610"/>
              </a:lnSpc>
            </a:pPr>
            <a:r>
              <a:rPr lang="en-US" sz="1864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Violencia doméstica: Maltrato físico o psicológico en el hogar, incluyendo violencia contra los hijos. </a:t>
            </a:r>
          </a:p>
          <a:p>
            <a:pPr algn="l">
              <a:lnSpc>
                <a:spcPts val="2610"/>
              </a:lnSpc>
            </a:pPr>
            <a:r>
              <a:rPr lang="en-US" sz="1864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Violencia política: Discriminación o hostigamiento en la política o en la participación pública. </a:t>
            </a:r>
          </a:p>
          <a:p>
            <a:pPr algn="l">
              <a:lnSpc>
                <a:spcPts val="2610"/>
              </a:lnSpc>
            </a:pPr>
            <a:r>
              <a:rPr lang="en-US" sz="1864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Violencia laboral: Acoso o discriminación en el trabajo.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94837" y="1123431"/>
            <a:ext cx="9228507" cy="21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99"/>
              </a:lnSpc>
            </a:pPr>
            <a:r>
              <a:rPr lang="en-US" sz="6214">
                <a:solidFill>
                  <a:srgbClr val="172F83"/>
                </a:solidFill>
                <a:latin typeface="Monterchi Serif"/>
                <a:ea typeface="Monterchi Serif"/>
                <a:cs typeface="Monterchi Serif"/>
                <a:sym typeface="Monterchi Serif"/>
              </a:rPr>
              <a:t>COMO LO PODEMOS IDENTIFICAR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7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721085">
            <a:off x="8968896" y="-3024459"/>
            <a:ext cx="11083612" cy="11463819"/>
          </a:xfrm>
          <a:custGeom>
            <a:avLst/>
            <a:gdLst/>
            <a:ahLst/>
            <a:cxnLst/>
            <a:rect r="r" b="b" t="t" l="l"/>
            <a:pathLst>
              <a:path h="11463819" w="11083612">
                <a:moveTo>
                  <a:pt x="0" y="0"/>
                </a:moveTo>
                <a:lnTo>
                  <a:pt x="11083612" y="0"/>
                </a:lnTo>
                <a:lnTo>
                  <a:pt x="11083612" y="11463820"/>
                </a:lnTo>
                <a:lnTo>
                  <a:pt x="0" y="11463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5849862" y="-887893"/>
            <a:ext cx="15710072" cy="8797640"/>
          </a:xfrm>
          <a:custGeom>
            <a:avLst/>
            <a:gdLst/>
            <a:ahLst/>
            <a:cxnLst/>
            <a:rect r="r" b="b" t="t" l="l"/>
            <a:pathLst>
              <a:path h="8797640" w="15710072">
                <a:moveTo>
                  <a:pt x="0" y="8797640"/>
                </a:moveTo>
                <a:lnTo>
                  <a:pt x="15710072" y="8797640"/>
                </a:lnTo>
                <a:lnTo>
                  <a:pt x="15710072" y="0"/>
                </a:lnTo>
                <a:lnTo>
                  <a:pt x="0" y="0"/>
                </a:lnTo>
                <a:lnTo>
                  <a:pt x="0" y="879764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53222" y="1444833"/>
            <a:ext cx="8251146" cy="7397335"/>
            <a:chOff x="0" y="0"/>
            <a:chExt cx="1278318" cy="11460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78318" cy="1146041"/>
            </a:xfrm>
            <a:custGeom>
              <a:avLst/>
              <a:gdLst/>
              <a:ahLst/>
              <a:cxnLst/>
              <a:rect r="r" b="b" t="t" l="l"/>
              <a:pathLst>
                <a:path h="1146041" w="1278318">
                  <a:moveTo>
                    <a:pt x="21581" y="0"/>
                  </a:moveTo>
                  <a:lnTo>
                    <a:pt x="1256738" y="0"/>
                  </a:lnTo>
                  <a:cubicBezTo>
                    <a:pt x="1262462" y="0"/>
                    <a:pt x="1267951" y="2274"/>
                    <a:pt x="1271998" y="6321"/>
                  </a:cubicBezTo>
                  <a:cubicBezTo>
                    <a:pt x="1276045" y="10368"/>
                    <a:pt x="1278318" y="15857"/>
                    <a:pt x="1278318" y="21581"/>
                  </a:cubicBezTo>
                  <a:lnTo>
                    <a:pt x="1278318" y="1124460"/>
                  </a:lnTo>
                  <a:cubicBezTo>
                    <a:pt x="1278318" y="1136379"/>
                    <a:pt x="1268657" y="1146041"/>
                    <a:pt x="1256738" y="1146041"/>
                  </a:cubicBezTo>
                  <a:lnTo>
                    <a:pt x="21581" y="1146041"/>
                  </a:lnTo>
                  <a:cubicBezTo>
                    <a:pt x="9662" y="1146041"/>
                    <a:pt x="0" y="1136379"/>
                    <a:pt x="0" y="1124460"/>
                  </a:cubicBezTo>
                  <a:lnTo>
                    <a:pt x="0" y="21581"/>
                  </a:lnTo>
                  <a:cubicBezTo>
                    <a:pt x="0" y="9662"/>
                    <a:pt x="9662" y="0"/>
                    <a:pt x="21581" y="0"/>
                  </a:cubicBezTo>
                  <a:close/>
                </a:path>
              </a:pathLst>
            </a:custGeom>
            <a:blipFill>
              <a:blip r:embed="rId4"/>
              <a:stretch>
                <a:fillRect l="-29690" t="0" r="-29690" b="0"/>
              </a:stretch>
            </a:blipFill>
            <a:ln w="57150" cap="rnd">
              <a:solidFill>
                <a:srgbClr val="947158"/>
              </a:solidFill>
              <a:prstDash val="solid"/>
              <a:round/>
            </a:ln>
          </p:spPr>
        </p:sp>
      </p:grpSp>
      <p:sp>
        <p:nvSpPr>
          <p:cNvPr name="TextBox 6" id="6"/>
          <p:cNvSpPr txBox="true"/>
          <p:nvPr/>
        </p:nvSpPr>
        <p:spPr>
          <a:xfrm rot="0">
            <a:off x="10301014" y="2400300"/>
            <a:ext cx="7313897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74"/>
              </a:lnSpc>
            </a:pPr>
            <a:r>
              <a:rPr lang="en-US" b="true" sz="9061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¿QUE PUEDE GENERAR?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01014" y="5407455"/>
            <a:ext cx="6777953" cy="3322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La violencia contra la mujer tiene consecuencias graves y diversas, afectando su salud física, mental y social, así como su bienestar económico. Algunas de las consecuencias más comunes incluyen lesiones físicas, problemas de salud crónicos, ansiedad, depresión, etc.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7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356388">
            <a:off x="-919416" y="-2027263"/>
            <a:ext cx="9400422" cy="9722890"/>
          </a:xfrm>
          <a:custGeom>
            <a:avLst/>
            <a:gdLst/>
            <a:ahLst/>
            <a:cxnLst/>
            <a:rect r="r" b="b" t="t" l="l"/>
            <a:pathLst>
              <a:path h="9722890" w="9400422">
                <a:moveTo>
                  <a:pt x="0" y="0"/>
                </a:moveTo>
                <a:lnTo>
                  <a:pt x="9400422" y="0"/>
                </a:lnTo>
                <a:lnTo>
                  <a:pt x="9400422" y="9722890"/>
                </a:lnTo>
                <a:lnTo>
                  <a:pt x="0" y="972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553139">
            <a:off x="8102038" y="265786"/>
            <a:ext cx="12810333" cy="13249773"/>
          </a:xfrm>
          <a:custGeom>
            <a:avLst/>
            <a:gdLst/>
            <a:ahLst/>
            <a:cxnLst/>
            <a:rect r="r" b="b" t="t" l="l"/>
            <a:pathLst>
              <a:path h="13249773" w="12810333">
                <a:moveTo>
                  <a:pt x="0" y="0"/>
                </a:moveTo>
                <a:lnTo>
                  <a:pt x="12810334" y="0"/>
                </a:lnTo>
                <a:lnTo>
                  <a:pt x="12810334" y="13249774"/>
                </a:lnTo>
                <a:lnTo>
                  <a:pt x="0" y="1324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0153524" y="-568258"/>
            <a:ext cx="9352494" cy="5237396"/>
          </a:xfrm>
          <a:custGeom>
            <a:avLst/>
            <a:gdLst/>
            <a:ahLst/>
            <a:cxnLst/>
            <a:rect r="r" b="b" t="t" l="l"/>
            <a:pathLst>
              <a:path h="5237396" w="9352494">
                <a:moveTo>
                  <a:pt x="0" y="0"/>
                </a:moveTo>
                <a:lnTo>
                  <a:pt x="9352494" y="0"/>
                </a:lnTo>
                <a:lnTo>
                  <a:pt x="9352494" y="5237396"/>
                </a:lnTo>
                <a:lnTo>
                  <a:pt x="0" y="5237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72609" y="2124538"/>
            <a:ext cx="8295518" cy="1326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77"/>
              </a:lnSpc>
            </a:pPr>
            <a:r>
              <a:rPr lang="en-US" b="true" sz="7769" spc="170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CONCLUSION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72609" y="3403555"/>
            <a:ext cx="5586646" cy="1518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40"/>
              </a:lnSpc>
              <a:spcBef>
                <a:spcPct val="0"/>
              </a:spcBef>
            </a:pPr>
            <a:r>
              <a:rPr lang="en-US" sz="2171" spc="47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La  violencia contra la mujer muchas veces puede afectar tanto de forma física como mental generando moretones o cambios mentales como la depresión ansiedad etc.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895452" y="5685772"/>
            <a:ext cx="9352494" cy="5237396"/>
          </a:xfrm>
          <a:custGeom>
            <a:avLst/>
            <a:gdLst/>
            <a:ahLst/>
            <a:cxnLst/>
            <a:rect r="r" b="b" t="t" l="l"/>
            <a:pathLst>
              <a:path h="5237396" w="9352494">
                <a:moveTo>
                  <a:pt x="0" y="0"/>
                </a:moveTo>
                <a:lnTo>
                  <a:pt x="9352494" y="0"/>
                </a:lnTo>
                <a:lnTo>
                  <a:pt x="9352494" y="5237396"/>
                </a:lnTo>
                <a:lnTo>
                  <a:pt x="0" y="5237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00" y="1956831"/>
            <a:ext cx="7668441" cy="2230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32"/>
              </a:lnSpc>
            </a:pPr>
            <a:r>
              <a:rPr lang="en-US" b="true" sz="6380" spc="140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COMO PUEDO DARLE DIFUSIÓN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57042" y="4193034"/>
            <a:ext cx="8802258" cy="538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1917" spc="42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Charlas y talleres: Organiza eventos en escuelas, universidades, centros comunitarios y lugares de trabajo. Invita a expertas en el tema, psicólogas, abogadas o sobrevivientes que puedan compartir su conocimiento y experiencias.</a:t>
            </a:r>
          </a:p>
          <a:p>
            <a:pPr algn="l">
              <a:lnSpc>
                <a:spcPts val="2684"/>
              </a:lnSpc>
            </a:pPr>
            <a:r>
              <a:rPr lang="en-US" sz="1917" spc="42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*Material educativo: Diseña folletos, carteles, infografías y videos informativos. Asegúrate de que el contenido sea claro, conciso y esté disponible en diferentes idiomas si es necesario. Incluye datos estadísticos, tipos de violencia, señales de alerta y recursos de ayuda.</a:t>
            </a:r>
          </a:p>
          <a:p>
            <a:pPr algn="l">
              <a:lnSpc>
                <a:spcPts val="2684"/>
              </a:lnSpc>
            </a:pPr>
            <a:r>
              <a:rPr lang="en-US" sz="1917" spc="42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 Campañas en redes sociales: Utiliza plataformas como Facebook, Instagram, Twitter y TikTok para compartir mensajes impactantes, estadísticas, historias de sobrevivientes (con su consentimiento) y enlaces a recursos. Usa hashtags relevantes como #NiUnaMenos, #NoEsNo, #ViolenciaDeGénero.</a:t>
            </a:r>
          </a:p>
          <a:p>
            <a:pPr algn="l" marL="0" indent="0" lvl="0">
              <a:lnSpc>
                <a:spcPts val="2684"/>
              </a:lnSpc>
              <a:spcBef>
                <a:spcPct val="0"/>
              </a:spcBef>
            </a:pPr>
            <a:r>
              <a:rPr lang="en-US" sz="1917" spc="42">
                <a:solidFill>
                  <a:srgbClr val="3D291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Cinefórums y documentales: Organiza proyecciones de películas o documentales que aborden la violencia contra la mujer, seguidas de un debate. Esto puede generar una reflexión profunda y empatía.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7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666580">
            <a:off x="9654716" y="2742945"/>
            <a:ext cx="9400422" cy="9722890"/>
          </a:xfrm>
          <a:custGeom>
            <a:avLst/>
            <a:gdLst/>
            <a:ahLst/>
            <a:cxnLst/>
            <a:rect r="r" b="b" t="t" l="l"/>
            <a:pathLst>
              <a:path h="9722890" w="9400422">
                <a:moveTo>
                  <a:pt x="0" y="0"/>
                </a:moveTo>
                <a:lnTo>
                  <a:pt x="9400422" y="0"/>
                </a:lnTo>
                <a:lnTo>
                  <a:pt x="9400422" y="9722890"/>
                </a:lnTo>
                <a:lnTo>
                  <a:pt x="0" y="972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631316">
            <a:off x="-341565" y="-1602678"/>
            <a:ext cx="8656207" cy="8953145"/>
          </a:xfrm>
          <a:custGeom>
            <a:avLst/>
            <a:gdLst/>
            <a:ahLst/>
            <a:cxnLst/>
            <a:rect r="r" b="b" t="t" l="l"/>
            <a:pathLst>
              <a:path h="8953145" w="8656207">
                <a:moveTo>
                  <a:pt x="0" y="0"/>
                </a:moveTo>
                <a:lnTo>
                  <a:pt x="8656206" y="0"/>
                </a:lnTo>
                <a:lnTo>
                  <a:pt x="8656206" y="8953145"/>
                </a:lnTo>
                <a:lnTo>
                  <a:pt x="0" y="8953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30749" y="1468727"/>
            <a:ext cx="8343860" cy="9123127"/>
          </a:xfrm>
          <a:custGeom>
            <a:avLst/>
            <a:gdLst/>
            <a:ahLst/>
            <a:cxnLst/>
            <a:rect r="r" b="b" t="t" l="l"/>
            <a:pathLst>
              <a:path h="9123127" w="8343860">
                <a:moveTo>
                  <a:pt x="0" y="0"/>
                </a:moveTo>
                <a:lnTo>
                  <a:pt x="8343860" y="0"/>
                </a:lnTo>
                <a:lnTo>
                  <a:pt x="8343860" y="9123127"/>
                </a:lnTo>
                <a:lnTo>
                  <a:pt x="0" y="9123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10613756" y="-239704"/>
            <a:ext cx="7797854" cy="8526128"/>
          </a:xfrm>
          <a:custGeom>
            <a:avLst/>
            <a:gdLst/>
            <a:ahLst/>
            <a:cxnLst/>
            <a:rect r="r" b="b" t="t" l="l"/>
            <a:pathLst>
              <a:path h="8526128" w="7797854">
                <a:moveTo>
                  <a:pt x="0" y="0"/>
                </a:moveTo>
                <a:lnTo>
                  <a:pt x="7797854" y="0"/>
                </a:lnTo>
                <a:lnTo>
                  <a:pt x="7797854" y="8526127"/>
                </a:lnTo>
                <a:lnTo>
                  <a:pt x="0" y="8526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29967" y="4313489"/>
            <a:ext cx="13428065" cy="2680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67"/>
              </a:lnSpc>
            </a:pPr>
            <a:r>
              <a:rPr lang="en-US" b="true" sz="15762" spc="961">
                <a:solidFill>
                  <a:srgbClr val="3D2917"/>
                </a:solidFill>
                <a:latin typeface="Monterchi Serif Bold"/>
                <a:ea typeface="Monterchi Serif Bold"/>
                <a:cs typeface="Monterchi Serif Bold"/>
                <a:sym typeface="Monterchi Serif Bold"/>
              </a:rPr>
              <a:t>GRACIAS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93731" y="2908846"/>
            <a:ext cx="12500537" cy="1967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294"/>
              </a:lnSpc>
              <a:spcBef>
                <a:spcPct val="0"/>
              </a:spcBef>
            </a:pPr>
            <a:r>
              <a:rPr lang="en-US" sz="10924" spc="480">
                <a:solidFill>
                  <a:srgbClr val="3D2917"/>
                </a:solidFill>
                <a:latin typeface="Karimun"/>
                <a:ea typeface="Karimun"/>
                <a:cs typeface="Karimun"/>
                <a:sym typeface="Karimun"/>
              </a:rPr>
              <a:t>Muchas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DAGqRD1RB8k</dc:identifier>
  <dcterms:modified xsi:type="dcterms:W3CDTF">2011-08-01T06:04:30Z</dcterms:modified>
  <cp:revision>1</cp:revision>
  <dc:title>Fecha: 13/06/25</dc:title>
</cp:coreProperties>
</file>