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58" r:id="rId8"/>
    <p:sldId id="263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A5E73-9FA0-B8BB-83D9-E74B3ACE5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FFEBB9-8BF7-EBD4-C013-978371ED5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D5DA80-6379-30C6-7B41-78970685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EF6167-D4D9-BC03-9311-C177C2A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2FBA27-26CC-0B93-340D-6AF76CAD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103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B45BE-F4FB-FD34-0C5F-03190DDE6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6FE55-90A6-B953-BF4D-12AE2D782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38E0EE-2AA4-161E-1F40-498877A3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9151F-4B5F-9007-B481-E3124132D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F1B707-7B2E-4065-D298-C5A10BB8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264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3598D1-320F-86A8-C65F-AC6E1F84F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08CC50-ED6A-46F1-5F97-DE8BC4944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366019-5C83-304E-C216-F96C2324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2D7309-0AF3-DF47-66CF-0B835260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8D59A7-F77C-CF5B-54EE-7FA6EA6CE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479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6175D-EC42-B2BB-BFC7-6B78A22E9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0B13EA-976F-B072-7B7D-8A8002F51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68ADD9-7DCF-BFCC-693D-3F47956A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FEC495-FC3B-2B52-2AF1-4A5A63A1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7022E6-A2A0-D789-BC24-F38FE308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25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49E5D5-72B7-66F2-BFCE-367D9C6E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3B3F07-C7A7-BE34-6705-6D7B7AD7F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D2983C-5549-75EF-9BBE-AD3FC348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E6C0C0-4B54-3966-520A-0BEEE55A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A2783D-9C05-6D59-98E7-EF26E0C3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335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B4EE8-291F-365B-D073-2A60E94AE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2D5D1-9674-7AEF-CD20-CD5C4AB55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58FE73-9141-45F8-B26A-6D0E7362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633DEC-0C7E-C5EB-D775-EECBA314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CDA65E-1164-67DB-15A1-A5EED2F1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70C090-6554-AFBE-C2FC-D7A798E9D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609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684963-4EBD-2AAB-7F5D-57E7C0EB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43A1DC-9D8C-8677-279B-541B44F4B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96CA61-AE25-E6D6-E778-5A5354EE3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CD43B9-CBB6-F9BF-E20E-BA24E7ED3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BAFBF-8CE5-C943-6000-47034704D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6138AE-940F-ABA8-B6E0-0F6BDAA8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F78679-E2FB-54CD-4D59-9CD8E770F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BD52EB-2AB5-F847-8871-DE0BF6C7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538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DEDAB-32D8-DF95-D8F5-01B82A8DB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D2B21B-BEB1-26B3-93C1-5E7DAE2D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DBF9A2-059E-DB17-A070-45E3051D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D61767-7424-2C95-EBD9-B26287D9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94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8E0673-8E35-6DA1-E837-75E14183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C255ABB-4732-021F-8307-4B4DE6250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75C562-1644-FB3A-2622-AD8A1774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21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06952-B944-8CD5-0C9F-A4C702CA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B1F557-85E2-1234-C947-846779F8F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FEE787-908E-7B91-661A-753D034CB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D304BA-56DA-385F-1323-513616480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4B0200-E39F-B083-1C13-9A66D93C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3E47AF-FFA2-EF8A-895E-BCEC2A40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44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15161-65D0-542F-8529-321BC004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C1BEED-6347-DCA4-80CF-0BC9781D1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DA9CF8-C503-1C9E-8BC5-00CB13FCE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1B162D-3645-772D-BB4A-C44DE634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A7F583-FF1B-D516-F45A-ED02C7D41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2E05B7-5769-0AB6-CF08-E52115EE2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898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103616A-F599-F6AC-D161-02EF80C2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1399C2-27FC-725C-0FAB-BFF62CB8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9DC3A8-2EB3-9EF4-A6B7-E205411B6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186358-F3EA-5641-8E21-261085B1C400}" type="datetimeFigureOut">
              <a:rPr lang="es-MX" smtClean="0"/>
              <a:t>30/04/25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E4D20E-F0E0-B233-2EF7-1D7CDF34C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31CFA4-CB0D-20A4-BC32-BB3025DEB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1F2D8B-05C6-8648-AD4E-B9136FB514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218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hyperlink" Target="https://www.google.com/search?client=mobilesearchapp&amp;sca_esv=28365adf0b6f92db&amp;bih=796&amp;biw=1180&amp;channel=iss&amp;cs=0&amp;hl=es_419&amp;rlz=1MDAPLB___MX1072MX1073&amp;v=366.0.751101837&amp;sxsrf=AHTn8zpL-msuObmKA1UP1ip_Wr2-Qol5Dw%3A1745982500073&amp;q=Piratas+del+Sombrero+de+Paja&amp;sa=X&amp;sqi=2&amp;ved=2ahUKEwjevc3V4_6MAxVfJEQIHaMGNVYQxccNegQIUxAB&amp;mstk=AUtExfCplZ0xbejv6QmPHCFe_8neZclK9RtN7rFT2BKw-xLdzMkxYfojwmiJAUt4W5BXMMidPayxvgq421M7ZQxwaAT1OWhXiaYCIX2AL_0-U0F6GP9AjSutyiZFeSHZpw68ufR6_t8l18oPtPdBa83WTmKCGbCStsfP-r-uhj0kFrFpuGSaVAroRj-YWNIV4dZQ0-sF6ZYsPduP9b5vxLw2K9llQqGRYIIYUfJFaUzSx0BQTG-CRId3SlxRzQVS6XmkiABTXuPxZRkfOTyq99XLH1sH&amp;csui=3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C134BBA-D4BD-C73D-7F23-6F80C997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51107D-F227-D854-87EA-58646C94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3" t="49998" r="16563" b="32704"/>
          <a:stretch/>
        </p:blipFill>
        <p:spPr>
          <a:xfrm>
            <a:off x="1047434" y="1684949"/>
            <a:ext cx="9782773" cy="313099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CB6DD38-1F19-CE05-E81B-381D99FB4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27" y="1169405"/>
            <a:ext cx="7939388" cy="3344753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6055289-3E41-8EC3-FFFC-5E46442C85C3}"/>
              </a:ext>
            </a:extLst>
          </p:cNvPr>
          <p:cNvSpPr txBox="1"/>
          <p:nvPr/>
        </p:nvSpPr>
        <p:spPr>
          <a:xfrm>
            <a:off x="2878433" y="1169405"/>
            <a:ext cx="6662976" cy="30162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MX" sz="19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nard MT Condensed" panose="02050806060905020404" pitchFamily="18" charset="77"/>
              </a:rPr>
              <a:t>JAPÓN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0F1AA4-BFF7-15A9-9B58-E124F405E53B}"/>
              </a:ext>
            </a:extLst>
          </p:cNvPr>
          <p:cNvSpPr txBox="1"/>
          <p:nvPr/>
        </p:nvSpPr>
        <p:spPr>
          <a:xfrm>
            <a:off x="2384078" y="4815940"/>
            <a:ext cx="301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/>
              <a:t>Materia: Español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DFECCFA-24BD-727D-4742-34C1D5925498}"/>
              </a:ext>
            </a:extLst>
          </p:cNvPr>
          <p:cNvSpPr txBox="1"/>
          <p:nvPr/>
        </p:nvSpPr>
        <p:spPr>
          <a:xfrm>
            <a:off x="2384078" y="5160008"/>
            <a:ext cx="301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/>
              <a:t>By: Ximena Luque Rivera</a:t>
            </a:r>
          </a:p>
        </p:txBody>
      </p:sp>
    </p:spTree>
    <p:extLst>
      <p:ext uri="{BB962C8B-B14F-4D97-AF65-F5344CB8AC3E}">
        <p14:creationId xmlns:p14="http://schemas.microsoft.com/office/powerpoint/2010/main" val="21512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1546410-3335-DCD5-F544-D643A371A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92AC97-C418-B673-2BCC-483159D90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3"/>
          <a:stretch/>
        </p:blipFill>
        <p:spPr>
          <a:xfrm>
            <a:off x="7376391" y="206059"/>
            <a:ext cx="4700430" cy="60957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16E5E6-E4AA-9E26-DC09-351BF7C23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9" y="117400"/>
            <a:ext cx="6012375" cy="127590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3C6A6A-8FBE-701C-16F0-FFB7DA0D96E3}"/>
              </a:ext>
            </a:extLst>
          </p:cNvPr>
          <p:cNvSpPr txBox="1"/>
          <p:nvPr/>
        </p:nvSpPr>
        <p:spPr>
          <a:xfrm>
            <a:off x="950982" y="-52042"/>
            <a:ext cx="5805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9600" dirty="0">
                <a:solidFill>
                  <a:srgbClr val="002060"/>
                </a:solidFill>
                <a:latin typeface="Bernard MT Condensed" panose="02050806060905020404" pitchFamily="18" charset="77"/>
              </a:rPr>
              <a:t>BLUE LOCK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844A53-EA54-F06E-E3EA-C8B8F93AD3F7}"/>
              </a:ext>
            </a:extLst>
          </p:cNvPr>
          <p:cNvSpPr txBox="1"/>
          <p:nvPr/>
        </p:nvSpPr>
        <p:spPr>
          <a:xfrm>
            <a:off x="197917" y="1439477"/>
            <a:ext cx="68998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s-MX" dirty="0">
                <a:solidFill>
                  <a:schemeClr val="bg1"/>
                </a:solidFill>
                <a:effectLst/>
              </a:rPr>
              <a:t>Blue Lock es un anime deportivo que narra la historia de </a:t>
            </a:r>
            <a:r>
              <a:rPr lang="es-MX" dirty="0" err="1">
                <a:solidFill>
                  <a:schemeClr val="bg1"/>
                </a:solidFill>
                <a:effectLst/>
              </a:rPr>
              <a:t>Yoichi</a:t>
            </a:r>
            <a:r>
              <a:rPr lang="es-MX" dirty="0">
                <a:solidFill>
                  <a:schemeClr val="bg1"/>
                </a:solidFill>
                <a:effectLst/>
              </a:rPr>
              <a:t> </a:t>
            </a:r>
            <a:r>
              <a:rPr lang="es-MX" dirty="0" err="1">
                <a:solidFill>
                  <a:schemeClr val="bg1"/>
                </a:solidFill>
                <a:effectLst/>
              </a:rPr>
              <a:t>Isagi</a:t>
            </a:r>
            <a:r>
              <a:rPr lang="es-MX" dirty="0">
                <a:solidFill>
                  <a:schemeClr val="bg1"/>
                </a:solidFill>
                <a:effectLst/>
              </a:rPr>
              <a:t>, un jugador de fútbol de secundaria desconocido, y su participación en el programa Blue Lock, un proyecto para desarrollar el mejor delantero del mundo. El programa, dirigido por </a:t>
            </a:r>
            <a:r>
              <a:rPr lang="es-MX" dirty="0" err="1">
                <a:solidFill>
                  <a:schemeClr val="bg1"/>
                </a:solidFill>
                <a:effectLst/>
              </a:rPr>
              <a:t>Jinpachi</a:t>
            </a:r>
            <a:r>
              <a:rPr lang="es-MX" dirty="0">
                <a:solidFill>
                  <a:schemeClr val="bg1"/>
                </a:solidFill>
                <a:effectLst/>
              </a:rPr>
              <a:t> Ego, busca crear jugadores </a:t>
            </a:r>
            <a:r>
              <a:rPr lang="es-MX" dirty="0">
                <a:solidFill>
                  <a:srgbClr val="FF0000"/>
                </a:solidFill>
                <a:effectLst/>
              </a:rPr>
              <a:t>egoístas</a:t>
            </a:r>
            <a:r>
              <a:rPr lang="es-MX" dirty="0">
                <a:solidFill>
                  <a:schemeClr val="bg1"/>
                </a:solidFill>
                <a:effectLst/>
              </a:rPr>
              <a:t> y confiados en sí mismos, con el objetivo de que Japón tenga un delantero que pueda marcar la diferencia a nivel mundial. </a:t>
            </a:r>
          </a:p>
          <a:p>
            <a:br>
              <a:rPr lang="es-MX" dirty="0">
                <a:solidFill>
                  <a:schemeClr val="bg1"/>
                </a:solidFill>
              </a:rPr>
            </a:b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7A797E8-935C-2EA3-A26B-E1E38A64B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675">
            <a:off x="5827173" y="3277107"/>
            <a:ext cx="1915533" cy="2051613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F500384-4B22-C9DF-C98D-6A69F9FF9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85" y="3253915"/>
            <a:ext cx="1931301" cy="1931301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259645C-C572-2C7C-F7BA-7F02C4744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891">
            <a:off x="1903737" y="3253915"/>
            <a:ext cx="1931302" cy="1931302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B8F4C7-E337-A56B-BF4D-D16D19EE3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938">
            <a:off x="3926975" y="4901322"/>
            <a:ext cx="1913315" cy="1915046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0AF39F-5B44-F8EC-80D8-13E11F108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70">
            <a:off x="161122" y="3484575"/>
            <a:ext cx="1927494" cy="192749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566E31-1256-584C-A7A8-81D39A5651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3"/>
          <a:stretch/>
        </p:blipFill>
        <p:spPr>
          <a:xfrm rot="21153997">
            <a:off x="1568375" y="4831544"/>
            <a:ext cx="2122213" cy="19609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01F9AC9-26BF-1F67-212E-C724C58798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9953" y="5099196"/>
            <a:ext cx="1288609" cy="17818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BBDE97D-614E-937B-312A-CB26BFFE14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" y="4960751"/>
            <a:ext cx="1907526" cy="190752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077C45D-A84E-B3F9-A5FE-742EF2E25F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2"/>
          <a:stretch/>
        </p:blipFill>
        <p:spPr>
          <a:xfrm rot="442851">
            <a:off x="7376391" y="4702504"/>
            <a:ext cx="2063562" cy="20564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8340BF2-EEB4-7E29-08F9-42375F06F1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229">
            <a:off x="9675624" y="4843178"/>
            <a:ext cx="1890508" cy="18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06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8F54588-789D-2B4B-AA35-4168D66A2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22E153C-BDF4-585E-D8C6-19EBEDF49E9B}"/>
              </a:ext>
            </a:extLst>
          </p:cNvPr>
          <p:cNvSpPr txBox="1"/>
          <p:nvPr/>
        </p:nvSpPr>
        <p:spPr>
          <a:xfrm>
            <a:off x="3371850" y="2175119"/>
            <a:ext cx="669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000" dirty="0">
                <a:solidFill>
                  <a:srgbClr val="FF0000"/>
                </a:solidFill>
                <a:latin typeface="Bernard MT Condensed" panose="02050806060905020404" pitchFamily="18" charset="77"/>
              </a:rPr>
              <a:t>Muchas Gracias por su atención </a:t>
            </a:r>
          </a:p>
        </p:txBody>
      </p:sp>
    </p:spTree>
    <p:extLst>
      <p:ext uri="{BB962C8B-B14F-4D97-AF65-F5344CB8AC3E}">
        <p14:creationId xmlns:p14="http://schemas.microsoft.com/office/powerpoint/2010/main" val="344013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198EB80-3849-A992-E977-9BC74229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B4C7B3-BD43-96B6-611E-ABBF95D72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839" y="825923"/>
            <a:ext cx="5199089" cy="5206153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C4AA93-310D-757D-97BA-8315F32F1B7E}"/>
              </a:ext>
            </a:extLst>
          </p:cNvPr>
          <p:cNvSpPr txBox="1"/>
          <p:nvPr/>
        </p:nvSpPr>
        <p:spPr>
          <a:xfrm>
            <a:off x="1008010" y="0"/>
            <a:ext cx="389550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MX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nard MT Condensed" panose="02050806060905020404" pitchFamily="18" charset="77"/>
              </a:rPr>
              <a:t>Japón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80A29D-7109-F9E3-87AF-F9E3263631C2}"/>
              </a:ext>
            </a:extLst>
          </p:cNvPr>
          <p:cNvSpPr txBox="1"/>
          <p:nvPr/>
        </p:nvSpPr>
        <p:spPr>
          <a:xfrm>
            <a:off x="7683206" y="1730984"/>
            <a:ext cx="33533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0" i="0" u="none" strike="noStrike" dirty="0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Japón es una nación insular del océano Pacífico con densas ciudades, palacios imperiales, parques nacionales montañosos y miles de santuarios y templos. El tren bala Shinkansen conecta las islas principales de Kyushu (con las playas subtropicales de Okinawa), Honshu (con Tokio y el memorial del bombardeo atómico en Hiroshima) </a:t>
            </a:r>
            <a:endParaRPr lang="es-MX" dirty="0">
              <a:latin typeface="Comic Sans MS" panose="030F0702030302020204" pitchFamily="66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8089B7-FB56-B0DB-1976-24B3ABC07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6772"/>
            <a:ext cx="4491858" cy="458122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4E2F02-2A3B-DF84-7FA7-35A3F990F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186">
            <a:off x="316771" y="3222850"/>
            <a:ext cx="3582696" cy="26890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6E5B9BE-26E7-30CD-2998-C193AA7B1A59}"/>
              </a:ext>
            </a:extLst>
          </p:cNvPr>
          <p:cNvSpPr txBox="1"/>
          <p:nvPr/>
        </p:nvSpPr>
        <p:spPr>
          <a:xfrm>
            <a:off x="749035" y="6218813"/>
            <a:ext cx="3386109" cy="36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 err="1">
                <a:latin typeface="Comic Sans MS" panose="030F0702030302020204" pitchFamily="66" charset="0"/>
              </a:rPr>
              <a:t>Onsen</a:t>
            </a:r>
            <a:r>
              <a:rPr lang="es-MX" dirty="0">
                <a:latin typeface="Comic Sans MS" panose="030F0702030302020204" pitchFamily="66" charset="0"/>
              </a:rPr>
              <a:t> ( aguas termales 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5C5692C-4FF2-1A37-2BB6-E79350512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502">
            <a:off x="3356242" y="1491980"/>
            <a:ext cx="3014051" cy="301405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708EA07-84E0-28B5-E437-E17F948779A7}"/>
              </a:ext>
            </a:extLst>
          </p:cNvPr>
          <p:cNvSpPr txBox="1"/>
          <p:nvPr/>
        </p:nvSpPr>
        <p:spPr>
          <a:xfrm rot="10360919" flipV="1">
            <a:off x="4009296" y="4466143"/>
            <a:ext cx="5441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600" dirty="0">
                <a:latin typeface="Comic Sans MS" panose="030F0702030302020204" pitchFamily="66" charset="0"/>
              </a:rPr>
              <a:t>Santuario Shizuoka </a:t>
            </a:r>
            <a:r>
              <a:rPr lang="es-MX" sz="1600" dirty="0" err="1">
                <a:latin typeface="Comic Sans MS" panose="030F0702030302020204" pitchFamily="66" charset="0"/>
              </a:rPr>
              <a:t>Sengen</a:t>
            </a:r>
            <a:endParaRPr lang="es-MX" sz="1600" dirty="0">
              <a:latin typeface="Comic Sans MS" panose="030F0702030302020204" pitchFamily="66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5B56505-5EAD-46E9-FECB-97AAC15CF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62" y="4838642"/>
            <a:ext cx="2776242" cy="204163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44CA19-9D69-5521-55E3-CD14BC663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67" y="1411543"/>
            <a:ext cx="1792268" cy="166020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62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6F00517-640C-7BCE-1B0D-2D69DF152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53158B-1044-4C39-2844-4C487CE71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67624"/>
            <a:ext cx="5972745" cy="5293762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26EA6C-5BF0-402B-A60C-2878478F7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50" y="978293"/>
            <a:ext cx="5518025" cy="5012083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0096C8-8C17-6572-7D92-DDC19593C097}"/>
              </a:ext>
            </a:extLst>
          </p:cNvPr>
          <p:cNvSpPr txBox="1"/>
          <p:nvPr/>
        </p:nvSpPr>
        <p:spPr>
          <a:xfrm>
            <a:off x="501446" y="-37371"/>
            <a:ext cx="7681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000" dirty="0">
                <a:solidFill>
                  <a:schemeClr val="bg1"/>
                </a:solidFill>
                <a:latin typeface="Bernard MT Condensed" panose="02050806060905020404" pitchFamily="18" charset="77"/>
              </a:rPr>
              <a:t>Especialidades de Japón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159885-7F5B-FC5D-E90A-9550B9A21AF8}"/>
              </a:ext>
            </a:extLst>
          </p:cNvPr>
          <p:cNvSpPr txBox="1"/>
          <p:nvPr/>
        </p:nvSpPr>
        <p:spPr>
          <a:xfrm>
            <a:off x="6574925" y="1261515"/>
            <a:ext cx="5014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u="none" strike="noStrike" dirty="0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Japón es famoso por su rica cultura, tradiciones únicas y paisajes impresionantes. Algunas de las cosas más especiales que se pueden encontrar en Japón incluyen templos y jardines históricos, baños termales (</a:t>
            </a:r>
            <a:r>
              <a:rPr lang="es-MX" b="0" i="0" u="none" strike="noStrike" dirty="0" err="1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onsen</a:t>
            </a:r>
            <a:r>
              <a:rPr lang="es-MX" b="0" i="0" u="none" strike="noStrike" dirty="0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), una gastronomía diversa y exquisita, y la naturaleza exuberante, como el Monte Fuji y los bosques de bambú</a:t>
            </a:r>
            <a:endParaRPr lang="es-MX" dirty="0">
              <a:latin typeface="Comic Sans MS" panose="030F0702030302020204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0EFE090-E6B6-8F81-D029-06EEA835C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14" y="2880158"/>
            <a:ext cx="2990145" cy="38776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BAD09F2-C59C-4980-C1E5-9BE46A50B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981">
            <a:off x="945318" y="1015663"/>
            <a:ext cx="3053354" cy="37691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4BABA9-32E9-317C-D5BD-3ABDA5D0F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07">
            <a:off x="3108382" y="3617883"/>
            <a:ext cx="4201909" cy="279426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A412A74-81C8-0DE4-BD42-3B77CCC45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7456" y="1615958"/>
            <a:ext cx="1926936" cy="1796324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E16A75-DC92-0D60-D7C4-99CF6342B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2416" y="4638792"/>
            <a:ext cx="2692957" cy="114043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A5BEDC5-9AB2-6493-580B-6E825DFC9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14" y="3304368"/>
            <a:ext cx="3175000" cy="3175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212775A-2D42-53CD-DD92-F650028A57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3220" y="3561149"/>
            <a:ext cx="788391" cy="2051255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E063154-5FFE-8C37-223D-A80A90396E41}"/>
              </a:ext>
            </a:extLst>
          </p:cNvPr>
          <p:cNvSpPr txBox="1"/>
          <p:nvPr/>
        </p:nvSpPr>
        <p:spPr>
          <a:xfrm>
            <a:off x="4294936" y="608981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>
                <a:solidFill>
                  <a:schemeClr val="bg1"/>
                </a:solidFill>
                <a:latin typeface="Comic Sans MS" panose="030F0702030302020204" pitchFamily="66" charset="0"/>
              </a:rPr>
              <a:t>Monte </a:t>
            </a:r>
            <a:r>
              <a:rPr lang="es-MX" dirty="0" err="1">
                <a:solidFill>
                  <a:schemeClr val="bg1"/>
                </a:solidFill>
                <a:latin typeface="Comic Sans MS" panose="030F0702030302020204" pitchFamily="66" charset="0"/>
              </a:rPr>
              <a:t>fuji</a:t>
            </a:r>
            <a:r>
              <a:rPr lang="es-MX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7CB7979-D7C8-8801-3FB6-95BFA69E2E73}"/>
              </a:ext>
            </a:extLst>
          </p:cNvPr>
          <p:cNvSpPr txBox="1"/>
          <p:nvPr/>
        </p:nvSpPr>
        <p:spPr>
          <a:xfrm rot="325250">
            <a:off x="1048760" y="4495944"/>
            <a:ext cx="276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>
                <a:solidFill>
                  <a:schemeClr val="bg1"/>
                </a:solidFill>
                <a:latin typeface="Comic Sans MS" panose="030F0702030302020204" pitchFamily="66" charset="0"/>
              </a:rPr>
              <a:t>Bosques de bambú </a:t>
            </a:r>
          </a:p>
        </p:txBody>
      </p:sp>
    </p:spTree>
    <p:extLst>
      <p:ext uri="{BB962C8B-B14F-4D97-AF65-F5344CB8AC3E}">
        <p14:creationId xmlns:p14="http://schemas.microsoft.com/office/powerpoint/2010/main" val="277991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F5AF52-FA3B-F666-6F7B-17BB78BCA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C3DCBF5-FB88-9A12-F3BD-BF9B1953414B}"/>
              </a:ext>
            </a:extLst>
          </p:cNvPr>
          <p:cNvSpPr txBox="1"/>
          <p:nvPr/>
        </p:nvSpPr>
        <p:spPr>
          <a:xfrm>
            <a:off x="317452" y="150555"/>
            <a:ext cx="6708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000" dirty="0">
                <a:solidFill>
                  <a:schemeClr val="bg1"/>
                </a:solidFill>
                <a:latin typeface="Bernard MT Condensed" panose="02050806060905020404" pitchFamily="18" charset="77"/>
              </a:rPr>
              <a:t>Ropa tradicional japonesa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2523A51-DA92-61E3-8995-8F17738E6AB9}"/>
              </a:ext>
            </a:extLst>
          </p:cNvPr>
          <p:cNvSpPr txBox="1"/>
          <p:nvPr/>
        </p:nvSpPr>
        <p:spPr>
          <a:xfrm>
            <a:off x="7351874" y="827700"/>
            <a:ext cx="261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 err="1">
                <a:solidFill>
                  <a:schemeClr val="bg1"/>
                </a:solidFill>
                <a:latin typeface="Comic Sans MS" panose="030F0702030302020204" pitchFamily="66" charset="0"/>
              </a:rPr>
              <a:t>Yukata</a:t>
            </a:r>
            <a:r>
              <a:rPr lang="es-MX" dirty="0">
                <a:solidFill>
                  <a:schemeClr val="bg1"/>
                </a:solidFill>
                <a:latin typeface="Comic Sans MS" panose="030F0702030302020204" pitchFamily="66" charset="0"/>
              </a:rPr>
              <a:t> ( Hombre 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39A24D6-5C8D-068C-3708-33B11CD5D90F}"/>
              </a:ext>
            </a:extLst>
          </p:cNvPr>
          <p:cNvSpPr txBox="1"/>
          <p:nvPr/>
        </p:nvSpPr>
        <p:spPr>
          <a:xfrm>
            <a:off x="5124478" y="1260763"/>
            <a:ext cx="261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 err="1">
                <a:solidFill>
                  <a:schemeClr val="bg1"/>
                </a:solidFill>
                <a:latin typeface="Comic Sans MS" panose="030F0702030302020204" pitchFamily="66" charset="0"/>
              </a:rPr>
              <a:t>Yukata</a:t>
            </a:r>
            <a:r>
              <a:rPr lang="es-MX" dirty="0">
                <a:solidFill>
                  <a:schemeClr val="bg1"/>
                </a:solidFill>
                <a:latin typeface="Comic Sans MS" panose="030F0702030302020204" pitchFamily="66" charset="0"/>
              </a:rPr>
              <a:t> ( Mujer)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ACA455C-01AB-2095-B8F0-D4EFE7137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00" y="1275733"/>
            <a:ext cx="3978799" cy="583299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64CAE48-20C5-E4D9-7890-6283C4A19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32" y="5519174"/>
            <a:ext cx="1462955" cy="1106526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0D66402-CDBB-20AD-FEB4-D9DD41B1C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9434">
            <a:off x="1020063" y="2631251"/>
            <a:ext cx="2803066" cy="4047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19D951B-65AC-538A-4897-42F31B054157}"/>
              </a:ext>
            </a:extLst>
          </p:cNvPr>
          <p:cNvSpPr txBox="1"/>
          <p:nvPr/>
        </p:nvSpPr>
        <p:spPr>
          <a:xfrm rot="535058">
            <a:off x="1360688" y="3276162"/>
            <a:ext cx="2121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0" i="0" u="none" strike="noStrike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Yukata</a:t>
            </a:r>
            <a:r>
              <a:rPr lang="es-MX" b="0" i="0" u="none" strike="noStrike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de verano de algodón sin forro, que se usa en ocasiones informales como festivales de verano y en baños públicos cercanos</a:t>
            </a:r>
            <a:endParaRPr lang="es-MX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AD3CEE4-00E2-66FB-7CBC-CD56BE8F1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11" y="1531427"/>
            <a:ext cx="5133636" cy="513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0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977E844-8EE5-0249-A29D-52EB803AD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b="110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CD07D69-0383-F15D-BA51-C2F056A04A57}"/>
              </a:ext>
            </a:extLst>
          </p:cNvPr>
          <p:cNvSpPr txBox="1"/>
          <p:nvPr/>
        </p:nvSpPr>
        <p:spPr>
          <a:xfrm>
            <a:off x="3662630" y="141837"/>
            <a:ext cx="3743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000" dirty="0">
                <a:solidFill>
                  <a:srgbClr val="D8839B"/>
                </a:solidFill>
                <a:latin typeface="Bernard MT Condensed" panose="02050806060905020404" pitchFamily="18" charset="77"/>
              </a:rPr>
              <a:t>Kimono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B642F4-EAF6-51CC-B978-927800875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6" y="649668"/>
            <a:ext cx="4747580" cy="63301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7216507-6E81-0112-60BD-8637213672C8}"/>
              </a:ext>
            </a:extLst>
          </p:cNvPr>
          <p:cNvSpPr txBox="1"/>
          <p:nvPr/>
        </p:nvSpPr>
        <p:spPr>
          <a:xfrm>
            <a:off x="7307881" y="1298055"/>
            <a:ext cx="23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>
                <a:solidFill>
                  <a:schemeClr val="bg1"/>
                </a:solidFill>
                <a:latin typeface="Comic Sans MS" panose="030F0702030302020204" pitchFamily="66" charset="0"/>
              </a:rPr>
              <a:t>Kimono ( Mujer)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D3EE1AF-B1AE-DBEA-ED17-8AF44D7D381D}"/>
              </a:ext>
            </a:extLst>
          </p:cNvPr>
          <p:cNvSpPr txBox="1"/>
          <p:nvPr/>
        </p:nvSpPr>
        <p:spPr>
          <a:xfrm>
            <a:off x="4628677" y="1298055"/>
            <a:ext cx="244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>
                <a:solidFill>
                  <a:schemeClr val="bg1"/>
                </a:solidFill>
                <a:latin typeface="Comic Sans MS" panose="030F0702030302020204" pitchFamily="66" charset="0"/>
              </a:rPr>
              <a:t>Kimono ( Hombre)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4748167-4F07-865F-50E2-14B684B43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04" y="1183296"/>
            <a:ext cx="3438076" cy="496390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54A723-9898-42B8-7A55-DBD55CED3AA0}"/>
              </a:ext>
            </a:extLst>
          </p:cNvPr>
          <p:cNvSpPr txBox="1"/>
          <p:nvPr/>
        </p:nvSpPr>
        <p:spPr>
          <a:xfrm>
            <a:off x="599609" y="1661364"/>
            <a:ext cx="29868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La vestimenta tradicional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de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 Japón es sin duda alguna el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kimono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 (</a:t>
            </a:r>
            <a:r>
              <a:rPr lang="ja-JP" alt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着物</a:t>
            </a:r>
            <a:r>
              <a:rPr lang="es-MX" altLang="ja-JP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). 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Es el atuendo nacional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de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la sociedad japonesa y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de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 hecho, se suele utilizar en ceremonias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de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 importancia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como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 bodas, celebraciones o en la entrega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de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 medallas durante los Juegos Olímpicos u otros eventos deportivos.</a:t>
            </a:r>
            <a:endParaRPr lang="es-MX" dirty="0">
              <a:latin typeface="Comic Sans MS" panose="030F0702030302020204" pitchFamily="66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6D9DE5E-8AA9-4F61-80BE-1EAED7DC1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39" y="1563296"/>
            <a:ext cx="3985070" cy="52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3E31832-8D68-85DE-D4E2-2F3953B22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8D63C8-2220-CDBD-5374-8931AE353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81" y="736108"/>
            <a:ext cx="4143755" cy="595664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05F406B-4D5E-5590-925C-F48C481B5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11236" y="165244"/>
            <a:ext cx="2602693" cy="207453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BDE9D45-BA95-007D-36E3-DF9131EB4416}"/>
              </a:ext>
            </a:extLst>
          </p:cNvPr>
          <p:cNvSpPr txBox="1"/>
          <p:nvPr/>
        </p:nvSpPr>
        <p:spPr>
          <a:xfrm>
            <a:off x="5984549" y="694678"/>
            <a:ext cx="2430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latin typeface="Comic Sans MS" panose="030F0702030302020204" pitchFamily="66" charset="0"/>
              </a:rPr>
              <a:t>Aquí un poco de la gastronomía japonesa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4536429-2131-AE8C-CDFA-DFCD9BAA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67" y="1115630"/>
            <a:ext cx="2107943" cy="162459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5627079-2402-B8E5-B6DF-C3BEE4EEED77}"/>
              </a:ext>
            </a:extLst>
          </p:cNvPr>
          <p:cNvSpPr txBox="1"/>
          <p:nvPr/>
        </p:nvSpPr>
        <p:spPr>
          <a:xfrm>
            <a:off x="732021" y="638014"/>
            <a:ext cx="2430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Ramen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CD27915-4033-66F4-EC18-9823C8C70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760" y="1422621"/>
            <a:ext cx="2511141" cy="1063437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3A75BF0-EF59-B775-B81A-9841C16D8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9182" y="1097757"/>
            <a:ext cx="2140113" cy="114202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D54CBFC-E9C9-BDAD-E00E-E365DB45BAF7}"/>
              </a:ext>
            </a:extLst>
          </p:cNvPr>
          <p:cNvSpPr txBox="1"/>
          <p:nvPr/>
        </p:nvSpPr>
        <p:spPr>
          <a:xfrm>
            <a:off x="3467751" y="610869"/>
            <a:ext cx="2430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Tempura</a:t>
            </a:r>
            <a:endParaRPr lang="es-MX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D14EAE-3F43-D120-78CF-457517D0C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8"/>
          <a:stretch/>
        </p:blipFill>
        <p:spPr>
          <a:xfrm>
            <a:off x="242364" y="4117779"/>
            <a:ext cx="1911998" cy="225629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4F7A16C3-9CBD-34E6-AFEF-5B00C7BE354B}"/>
              </a:ext>
            </a:extLst>
          </p:cNvPr>
          <p:cNvSpPr txBox="1"/>
          <p:nvPr/>
        </p:nvSpPr>
        <p:spPr>
          <a:xfrm>
            <a:off x="563618" y="3508569"/>
            <a:ext cx="2430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Soba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5E1F81A1-3292-C9B6-51D3-1CA420338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6426" y="4231004"/>
            <a:ext cx="2498536" cy="1400372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4FC7124C-EEF8-46B5-5D9F-EF318E6D25EC}"/>
              </a:ext>
            </a:extLst>
          </p:cNvPr>
          <p:cNvSpPr txBox="1"/>
          <p:nvPr/>
        </p:nvSpPr>
        <p:spPr>
          <a:xfrm>
            <a:off x="3162163" y="3534379"/>
            <a:ext cx="2430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Takoyaki</a:t>
            </a:r>
            <a:endParaRPr lang="es-MX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42EEB290-5BC9-D22E-D8EA-0E14DA49D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901" y="4732246"/>
            <a:ext cx="2511141" cy="1063437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3C74423F-1E5D-3E4E-6654-FDF0B6F0EF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20" y="4399471"/>
            <a:ext cx="1789037" cy="1032137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C93DA9-FEB8-F248-E577-DB31AB9832F3}"/>
              </a:ext>
            </a:extLst>
          </p:cNvPr>
          <p:cNvSpPr txBox="1"/>
          <p:nvPr/>
        </p:nvSpPr>
        <p:spPr>
          <a:xfrm>
            <a:off x="5964430" y="3575304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Sushi</a:t>
            </a:r>
          </a:p>
        </p:txBody>
      </p:sp>
    </p:spTree>
    <p:extLst>
      <p:ext uri="{BB962C8B-B14F-4D97-AF65-F5344CB8AC3E}">
        <p14:creationId xmlns:p14="http://schemas.microsoft.com/office/powerpoint/2010/main" val="242181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279193C-113D-02E4-4A30-00E6A06B4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173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60FC10D-6481-B59F-E16D-57A850EB80FE}"/>
              </a:ext>
            </a:extLst>
          </p:cNvPr>
          <p:cNvSpPr txBox="1"/>
          <p:nvPr/>
        </p:nvSpPr>
        <p:spPr>
          <a:xfrm>
            <a:off x="507861" y="118479"/>
            <a:ext cx="4007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9600" dirty="0">
                <a:solidFill>
                  <a:srgbClr val="FF0000"/>
                </a:solidFill>
                <a:latin typeface="Bernard MT Condensed" panose="02050806060905020404" pitchFamily="18" charset="77"/>
              </a:rPr>
              <a:t>Geisha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D76B49D-2BB2-AC62-FDA5-226655689D56}"/>
              </a:ext>
            </a:extLst>
          </p:cNvPr>
          <p:cNvSpPr txBox="1"/>
          <p:nvPr/>
        </p:nvSpPr>
        <p:spPr>
          <a:xfrm>
            <a:off x="1469517" y="1344953"/>
            <a:ext cx="14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Artista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1453CDB-804E-0D27-231F-8A924F457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81" y="2116119"/>
            <a:ext cx="5432082" cy="271400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D2F32D-8C3E-03A0-78BD-A5527E942418}"/>
              </a:ext>
            </a:extLst>
          </p:cNvPr>
          <p:cNvSpPr txBox="1"/>
          <p:nvPr/>
        </p:nvSpPr>
        <p:spPr>
          <a:xfrm>
            <a:off x="569362" y="2470203"/>
            <a:ext cx="49537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Una geisha (</a:t>
            </a:r>
            <a:r>
              <a:rPr lang="ja-JP" altLang="es-MX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芸者</a:t>
            </a:r>
            <a:r>
              <a:rPr lang="es-MX" altLang="ja-JP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), 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pronunciado [</a:t>
            </a:r>
            <a:r>
              <a:rPr lang="es-MX" b="0" i="0" u="none" strike="noStrike" dirty="0" err="1">
                <a:solidFill>
                  <a:srgbClr val="474747"/>
                </a:solidFill>
                <a:effectLst/>
                <a:latin typeface="Google Sans"/>
              </a:rPr>
              <a:t>gueisha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], es una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artista tradicional japonesa cuyas labores consisten en entretener en fiestas, reuniones o banquetes, ya sean exclusivamente femeninos como masculinos, o bien mixtos</a:t>
            </a:r>
            <a:r>
              <a:rPr lang="es-MX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. Su aprendizaje suele comenzar a los quince años, o a veces a edades más tempranas.</a:t>
            </a:r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EA6874-C4F2-5945-38EF-0E9FE3654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46" y="989596"/>
            <a:ext cx="3788556" cy="60770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C25DB44-36E9-4E97-AFD0-6D3281978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97" y="218619"/>
            <a:ext cx="3645041" cy="5649785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C9B850-6CA9-9E94-5319-17389D4F2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499" y="4339221"/>
            <a:ext cx="2184400" cy="24003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566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DDAC019-CFE1-99F8-80A2-1281BA6F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1" cy="1219200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9361D7-8E9E-C726-C326-9371EFDC72B0}"/>
              </a:ext>
            </a:extLst>
          </p:cNvPr>
          <p:cNvSpPr txBox="1"/>
          <p:nvPr/>
        </p:nvSpPr>
        <p:spPr>
          <a:xfrm>
            <a:off x="2039089" y="2343124"/>
            <a:ext cx="10817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8800" dirty="0">
                <a:latin typeface="Bernard MT Condensed" panose="02050806060905020404" pitchFamily="18" charset="77"/>
              </a:rPr>
              <a:t>Cultura en general </a:t>
            </a:r>
          </a:p>
        </p:txBody>
      </p:sp>
    </p:spTree>
    <p:extLst>
      <p:ext uri="{BB962C8B-B14F-4D97-AF65-F5344CB8AC3E}">
        <p14:creationId xmlns:p14="http://schemas.microsoft.com/office/powerpoint/2010/main" val="2234822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66B91BA7-F109-9466-11DA-7482E4466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3A4C241-9000-13DD-7F64-AAFAA796AE61}"/>
              </a:ext>
            </a:extLst>
          </p:cNvPr>
          <p:cNvSpPr txBox="1"/>
          <p:nvPr/>
        </p:nvSpPr>
        <p:spPr>
          <a:xfrm>
            <a:off x="1797003" y="15234"/>
            <a:ext cx="7138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9600" dirty="0">
                <a:solidFill>
                  <a:srgbClr val="FF0000"/>
                </a:solidFill>
                <a:latin typeface="Bernard MT Condensed" panose="02050806060905020404" pitchFamily="18" charset="77"/>
              </a:rPr>
              <a:t>One </a:t>
            </a:r>
            <a:r>
              <a:rPr lang="es-MX" sz="9600" dirty="0" err="1">
                <a:solidFill>
                  <a:srgbClr val="FF0000"/>
                </a:solidFill>
                <a:latin typeface="Bernard MT Condensed" panose="02050806060905020404" pitchFamily="18" charset="77"/>
              </a:rPr>
              <a:t>piece</a:t>
            </a:r>
            <a:endParaRPr lang="es-MX" sz="9600" dirty="0">
              <a:solidFill>
                <a:srgbClr val="FF0000"/>
              </a:solidFill>
              <a:latin typeface="Bernard MT Condensed" panose="02050806060905020404" pitchFamily="18" charset="77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C1666E1-470A-B49C-2E54-EBFEEFAC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221" y="74875"/>
            <a:ext cx="1827626" cy="156966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75E719C-07CE-7484-DDB3-E8106CB84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7">
            <a:off x="218928" y="1118031"/>
            <a:ext cx="6281512" cy="464729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E596D08-0D83-1CC5-AF1A-2BAB607A0DE1}"/>
              </a:ext>
            </a:extLst>
          </p:cNvPr>
          <p:cNvSpPr txBox="1"/>
          <p:nvPr/>
        </p:nvSpPr>
        <p:spPr>
          <a:xfrm rot="179708">
            <a:off x="943489" y="1937149"/>
            <a:ext cx="48323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MX" dirty="0">
                <a:effectLst/>
              </a:rPr>
              <a:t>One </a:t>
            </a:r>
            <a:r>
              <a:rPr lang="es-MX" dirty="0" err="1">
                <a:effectLst/>
              </a:rPr>
              <a:t>Piece</a:t>
            </a:r>
            <a:r>
              <a:rPr lang="es-MX" dirty="0">
                <a:effectLst/>
              </a:rPr>
              <a:t> es una serie de manga y anime creada por </a:t>
            </a:r>
            <a:r>
              <a:rPr lang="es-MX" dirty="0" err="1">
                <a:effectLst/>
              </a:rPr>
              <a:t>Eiichiro</a:t>
            </a:r>
            <a:r>
              <a:rPr lang="es-MX" dirty="0">
                <a:effectLst/>
              </a:rPr>
              <a:t> Oda que cuenta la historia de </a:t>
            </a:r>
            <a:r>
              <a:rPr lang="es-MX" dirty="0" err="1">
                <a:effectLst/>
              </a:rPr>
              <a:t>Monkey</a:t>
            </a:r>
            <a:r>
              <a:rPr lang="es-MX" dirty="0">
                <a:effectLst/>
              </a:rPr>
              <a:t> D. </a:t>
            </a:r>
            <a:r>
              <a:rPr lang="es-MX" dirty="0" err="1">
                <a:effectLst/>
              </a:rPr>
              <a:t>Luffy</a:t>
            </a:r>
            <a:r>
              <a:rPr lang="es-MX" dirty="0">
                <a:effectLst/>
              </a:rPr>
              <a:t>, un joven con habilidades de goma debido a una Fruta del Diablo, que sueña con convertirse en el Rey de los Piratas y encontrar el legendario tesoro "One </a:t>
            </a:r>
            <a:r>
              <a:rPr lang="es-MX" dirty="0" err="1">
                <a:effectLst/>
              </a:rPr>
              <a:t>Piece</a:t>
            </a:r>
            <a:r>
              <a:rPr lang="es-MX" dirty="0">
                <a:effectLst/>
              </a:rPr>
              <a:t>". La trama sigue a </a:t>
            </a:r>
            <a:r>
              <a:rPr lang="es-MX" dirty="0" err="1">
                <a:effectLst/>
              </a:rPr>
              <a:t>Luffy</a:t>
            </a:r>
            <a:r>
              <a:rPr lang="es-MX" dirty="0">
                <a:effectLst/>
              </a:rPr>
              <a:t> y su tripulación, los </a:t>
            </a:r>
            <a:r>
              <a:rPr lang="es-MX" u="sng" dirty="0">
                <a:solidFill>
                  <a:srgbClr val="681DA8"/>
                </a:solidFill>
                <a:effectLst/>
                <a:hlinkClick r:id="rId5"/>
              </a:rPr>
              <a:t>Piratas del Sombrero de Paja</a:t>
            </a:r>
            <a:r>
              <a:rPr lang="es-MX" dirty="0">
                <a:effectLst/>
              </a:rPr>
              <a:t>, en sus aventuras a través de un mundo marítimo lleno de peligros y piratas. </a:t>
            </a:r>
          </a:p>
          <a:p>
            <a:pPr algn="ctr"/>
            <a:br>
              <a:rPr lang="es-MX" dirty="0"/>
            </a:br>
            <a:endParaRPr lang="es-MX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5269E8F-F2CD-86EB-502E-44D7ECEA17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190">
            <a:off x="6257661" y="4212191"/>
            <a:ext cx="2565400" cy="25654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E5F5E8E8-B9E5-AA9E-2437-F5DE7B3F8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81" y="253404"/>
            <a:ext cx="2794000" cy="416327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32152FE-B566-ED2C-2D19-6F11A38DA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3711">
            <a:off x="8824914" y="2642755"/>
            <a:ext cx="2254467" cy="225446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73DBB5B-F563-78E8-CF9B-1AA8AE46ED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579">
            <a:off x="6450896" y="1864906"/>
            <a:ext cx="2278145" cy="227814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10D15F75-E81F-707C-D124-4A6207083E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692">
            <a:off x="9905102" y="4459990"/>
            <a:ext cx="2025195" cy="224793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2938764-DA14-F69D-9704-E45B3B2C58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" y="4467724"/>
            <a:ext cx="2019322" cy="2019322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62D24CA-6CEE-F83B-FDB3-9B5B45D614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0931" y="4343224"/>
            <a:ext cx="2078413" cy="241705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3958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11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Yuliana LR</cp:lastModifiedBy>
  <cp:revision>6</cp:revision>
  <dcterms:created xsi:type="dcterms:W3CDTF">2025-04-29T16:55:33Z</dcterms:created>
  <dcterms:modified xsi:type="dcterms:W3CDTF">2025-04-30T17:28:53Z</dcterms:modified>
</cp:coreProperties>
</file>