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Hammersmith One" charset="1" panose="02010703030501060504"/>
      <p:regular r:id="rId11"/>
    </p:embeddedFont>
    <p:embeddedFont>
      <p:font typeface="Cooper BT Bold Italics" charset="1" panose="0208080405030B090404"/>
      <p:regular r:id="rId12"/>
    </p:embeddedFont>
    <p:embeddedFont>
      <p:font typeface="Borsok" charset="1" panose="02000503000000020002"/>
      <p:regular r:id="rId13"/>
    </p:embeddedFont>
    <p:embeddedFont>
      <p:font typeface="Arial" charset="1" panose="020B050202020202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23.png" Type="http://schemas.openxmlformats.org/officeDocument/2006/relationships/image"/><Relationship Id="rId13" Target="../media/image24.svg" Type="http://schemas.openxmlformats.org/officeDocument/2006/relationships/image"/><Relationship Id="rId14" Target="../media/image25.png" Type="http://schemas.openxmlformats.org/officeDocument/2006/relationships/image"/><Relationship Id="rId15" Target="../media/image26.sv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12" Target="../media/image21.png" Type="http://schemas.openxmlformats.org/officeDocument/2006/relationships/image"/><Relationship Id="rId13" Target="../media/image22.svg" Type="http://schemas.openxmlformats.org/officeDocument/2006/relationships/image"/><Relationship Id="rId14" Target="../media/image25.png" Type="http://schemas.openxmlformats.org/officeDocument/2006/relationships/image"/><Relationship Id="rId15" Target="../media/image26.sv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27.png" Type="http://schemas.openxmlformats.org/officeDocument/2006/relationships/image"/><Relationship Id="rId7" Target="../media/image28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23.png" Type="http://schemas.openxmlformats.org/officeDocument/2006/relationships/image"/><Relationship Id="rId13" Target="../media/image24.svg" Type="http://schemas.openxmlformats.org/officeDocument/2006/relationships/image"/><Relationship Id="rId14" Target="../media/image25.png" Type="http://schemas.openxmlformats.org/officeDocument/2006/relationships/image"/><Relationship Id="rId15" Target="../media/image26.sv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23.png" Type="http://schemas.openxmlformats.org/officeDocument/2006/relationships/image"/><Relationship Id="rId13" Target="../media/image24.svg" Type="http://schemas.openxmlformats.org/officeDocument/2006/relationships/image"/><Relationship Id="rId14" Target="../media/image25.png" Type="http://schemas.openxmlformats.org/officeDocument/2006/relationships/image"/><Relationship Id="rId15" Target="../media/image26.sv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309558" y="2379069"/>
            <a:ext cx="11668885" cy="5528862"/>
          </a:xfrm>
          <a:custGeom>
            <a:avLst/>
            <a:gdLst/>
            <a:ahLst/>
            <a:cxnLst/>
            <a:rect r="r" b="b" t="t" l="l"/>
            <a:pathLst>
              <a:path h="5528862" w="11668885">
                <a:moveTo>
                  <a:pt x="0" y="0"/>
                </a:moveTo>
                <a:lnTo>
                  <a:pt x="11668884" y="0"/>
                </a:lnTo>
                <a:lnTo>
                  <a:pt x="11668884" y="5528862"/>
                </a:lnTo>
                <a:lnTo>
                  <a:pt x="0" y="552886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392693" y="2060995"/>
            <a:ext cx="1724787" cy="2057400"/>
          </a:xfrm>
          <a:custGeom>
            <a:avLst/>
            <a:gdLst/>
            <a:ahLst/>
            <a:cxnLst/>
            <a:rect r="r" b="b" t="t" l="l"/>
            <a:pathLst>
              <a:path h="2057400" w="1724787">
                <a:moveTo>
                  <a:pt x="0" y="0"/>
                </a:moveTo>
                <a:lnTo>
                  <a:pt x="1724787" y="0"/>
                </a:lnTo>
                <a:lnTo>
                  <a:pt x="1724787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53021" y="526591"/>
            <a:ext cx="1899984" cy="2228720"/>
          </a:xfrm>
          <a:custGeom>
            <a:avLst/>
            <a:gdLst/>
            <a:ahLst/>
            <a:cxnLst/>
            <a:rect r="r" b="b" t="t" l="l"/>
            <a:pathLst>
              <a:path h="2228720" w="1899984">
                <a:moveTo>
                  <a:pt x="0" y="0"/>
                </a:moveTo>
                <a:lnTo>
                  <a:pt x="1899984" y="0"/>
                </a:lnTo>
                <a:lnTo>
                  <a:pt x="1899984" y="2228720"/>
                </a:lnTo>
                <a:lnTo>
                  <a:pt x="0" y="222872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1722589">
            <a:off x="388008" y="4289778"/>
            <a:ext cx="1281383" cy="2218845"/>
          </a:xfrm>
          <a:custGeom>
            <a:avLst/>
            <a:gdLst/>
            <a:ahLst/>
            <a:cxnLst/>
            <a:rect r="r" b="b" t="t" l="l"/>
            <a:pathLst>
              <a:path h="2218845" w="1281383">
                <a:moveTo>
                  <a:pt x="0" y="0"/>
                </a:moveTo>
                <a:lnTo>
                  <a:pt x="1281384" y="0"/>
                </a:lnTo>
                <a:lnTo>
                  <a:pt x="1281384" y="2218846"/>
                </a:lnTo>
                <a:lnTo>
                  <a:pt x="0" y="221884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-611088" y="8043091"/>
            <a:ext cx="2328219" cy="1551176"/>
          </a:xfrm>
          <a:custGeom>
            <a:avLst/>
            <a:gdLst/>
            <a:ahLst/>
            <a:cxnLst/>
            <a:rect r="r" b="b" t="t" l="l"/>
            <a:pathLst>
              <a:path h="1551176" w="2328219">
                <a:moveTo>
                  <a:pt x="0" y="0"/>
                </a:moveTo>
                <a:lnTo>
                  <a:pt x="2328219" y="0"/>
                </a:lnTo>
                <a:lnTo>
                  <a:pt x="2328219" y="1551176"/>
                </a:lnTo>
                <a:lnTo>
                  <a:pt x="0" y="15511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69900" y="7747708"/>
            <a:ext cx="3178800" cy="3021184"/>
          </a:xfrm>
          <a:custGeom>
            <a:avLst/>
            <a:gdLst/>
            <a:ahLst/>
            <a:cxnLst/>
            <a:rect r="r" b="b" t="t" l="l"/>
            <a:pathLst>
              <a:path h="3021184" w="3178800">
                <a:moveTo>
                  <a:pt x="0" y="0"/>
                </a:moveTo>
                <a:lnTo>
                  <a:pt x="3178800" y="0"/>
                </a:lnTo>
                <a:lnTo>
                  <a:pt x="3178800" y="3021184"/>
                </a:lnTo>
                <a:lnTo>
                  <a:pt x="0" y="302118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032914" y="3540372"/>
            <a:ext cx="10222173" cy="34539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14"/>
              </a:lnSpc>
            </a:pPr>
            <a:r>
              <a:rPr lang="en-US" sz="13314">
                <a:solidFill>
                  <a:srgbClr val="0577B8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ARTICULO</a:t>
            </a:r>
          </a:p>
          <a:p>
            <a:pPr algn="ctr">
              <a:lnSpc>
                <a:spcPts val="13314"/>
              </a:lnSpc>
            </a:pPr>
            <a:r>
              <a:rPr lang="en-US" sz="13314">
                <a:solidFill>
                  <a:srgbClr val="0577B8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14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3445379" y="5773075"/>
            <a:ext cx="1724787" cy="2057400"/>
          </a:xfrm>
          <a:custGeom>
            <a:avLst/>
            <a:gdLst/>
            <a:ahLst/>
            <a:cxnLst/>
            <a:rect r="r" b="b" t="t" l="l"/>
            <a:pathLst>
              <a:path h="2057400" w="1724787">
                <a:moveTo>
                  <a:pt x="0" y="0"/>
                </a:moveTo>
                <a:lnTo>
                  <a:pt x="1724787" y="0"/>
                </a:lnTo>
                <a:lnTo>
                  <a:pt x="1724787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6099708" y="1039644"/>
            <a:ext cx="2319184" cy="1545156"/>
          </a:xfrm>
          <a:custGeom>
            <a:avLst/>
            <a:gdLst/>
            <a:ahLst/>
            <a:cxnLst/>
            <a:rect r="r" b="b" t="t" l="l"/>
            <a:pathLst>
              <a:path h="1545156" w="2319184">
                <a:moveTo>
                  <a:pt x="0" y="0"/>
                </a:moveTo>
                <a:lnTo>
                  <a:pt x="2319184" y="0"/>
                </a:lnTo>
                <a:lnTo>
                  <a:pt x="2319184" y="1545156"/>
                </a:lnTo>
                <a:lnTo>
                  <a:pt x="0" y="154515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7259991">
            <a:off x="16164383" y="4550124"/>
            <a:ext cx="1899984" cy="2228720"/>
          </a:xfrm>
          <a:custGeom>
            <a:avLst/>
            <a:gdLst/>
            <a:ahLst/>
            <a:cxnLst/>
            <a:rect r="r" b="b" t="t" l="l"/>
            <a:pathLst>
              <a:path h="2228720" w="1899984">
                <a:moveTo>
                  <a:pt x="0" y="0"/>
                </a:moveTo>
                <a:lnTo>
                  <a:pt x="1899984" y="0"/>
                </a:lnTo>
                <a:lnTo>
                  <a:pt x="1899984" y="2228720"/>
                </a:lnTo>
                <a:lnTo>
                  <a:pt x="0" y="222872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503857" y="6581463"/>
            <a:ext cx="3013541" cy="4128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3062"/>
              </a:lnSpc>
            </a:pPr>
            <a:r>
              <a:rPr lang="en-US" b="true" sz="3258" i="true" spc="-133">
                <a:solidFill>
                  <a:srgbClr val="0577B8"/>
                </a:solidFill>
                <a:latin typeface="Cooper BT Bold Italics"/>
                <a:ea typeface="Cooper BT Bold Italics"/>
                <a:cs typeface="Cooper BT Bold Italics"/>
                <a:sym typeface="Cooper BT Bold Italics"/>
              </a:rPr>
              <a:t>by: Azul Italia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CDB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880189" y="138269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09825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353153" y="581327"/>
            <a:ext cx="18994306" cy="9705673"/>
          </a:xfrm>
          <a:custGeom>
            <a:avLst/>
            <a:gdLst/>
            <a:ahLst/>
            <a:cxnLst/>
            <a:rect r="r" b="b" t="t" l="l"/>
            <a:pathLst>
              <a:path h="9705673" w="18994306">
                <a:moveTo>
                  <a:pt x="0" y="0"/>
                </a:moveTo>
                <a:lnTo>
                  <a:pt x="18994306" y="0"/>
                </a:lnTo>
                <a:lnTo>
                  <a:pt x="18994306" y="9705673"/>
                </a:lnTo>
                <a:lnTo>
                  <a:pt x="0" y="97056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087448" y="2679108"/>
            <a:ext cx="12417903" cy="1299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6482AD"/>
                </a:solidFill>
                <a:latin typeface="Borsok"/>
                <a:ea typeface="Borsok"/>
                <a:cs typeface="Borsok"/>
                <a:sym typeface="Borsok"/>
              </a:rPr>
              <a:t>¿QUÉ ES?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248495" y="2776949"/>
            <a:ext cx="12417903" cy="1299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CCDBEA"/>
                </a:solidFill>
                <a:latin typeface="Borsok"/>
                <a:ea typeface="Borsok"/>
                <a:cs typeface="Borsok"/>
                <a:sym typeface="Borsok"/>
              </a:rPr>
              <a:t>¿QUÉ ES?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36460" y="4019762"/>
            <a:ext cx="10398936" cy="27501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30"/>
              </a:lnSpc>
            </a:pPr>
            <a:r>
              <a:rPr lang="en-US" sz="3678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El articulo 14 de la PEAEEBES trata temas sobre los diferentes climas escolares, que son y como afectan en niños, niñas y adolescentes y como mejorarlos y sembrar un ambiente saludable en la educación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-1462673">
            <a:off x="13378005" y="317680"/>
            <a:ext cx="1590965" cy="1629480"/>
          </a:xfrm>
          <a:custGeom>
            <a:avLst/>
            <a:gdLst/>
            <a:ahLst/>
            <a:cxnLst/>
            <a:rect r="r" b="b" t="t" l="l"/>
            <a:pathLst>
              <a:path h="1629480" w="1590965">
                <a:moveTo>
                  <a:pt x="0" y="0"/>
                </a:moveTo>
                <a:lnTo>
                  <a:pt x="1590965" y="0"/>
                </a:lnTo>
                <a:lnTo>
                  <a:pt x="1590965" y="1629480"/>
                </a:lnTo>
                <a:lnTo>
                  <a:pt x="0" y="16294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208070" y="8753427"/>
            <a:ext cx="2522399" cy="1861989"/>
          </a:xfrm>
          <a:custGeom>
            <a:avLst/>
            <a:gdLst/>
            <a:ahLst/>
            <a:cxnLst/>
            <a:rect r="r" b="b" t="t" l="l"/>
            <a:pathLst>
              <a:path h="1861989" w="2522399">
                <a:moveTo>
                  <a:pt x="0" y="0"/>
                </a:moveTo>
                <a:lnTo>
                  <a:pt x="2522399" y="0"/>
                </a:lnTo>
                <a:lnTo>
                  <a:pt x="2522399" y="1861989"/>
                </a:lnTo>
                <a:lnTo>
                  <a:pt x="0" y="186198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566551" y="513354"/>
            <a:ext cx="1581991" cy="1689505"/>
          </a:xfrm>
          <a:custGeom>
            <a:avLst/>
            <a:gdLst/>
            <a:ahLst/>
            <a:cxnLst/>
            <a:rect r="r" b="b" t="t" l="l"/>
            <a:pathLst>
              <a:path h="1689505" w="1581991">
                <a:moveTo>
                  <a:pt x="0" y="0"/>
                </a:moveTo>
                <a:lnTo>
                  <a:pt x="1581990" y="0"/>
                </a:lnTo>
                <a:lnTo>
                  <a:pt x="1581990" y="1689504"/>
                </a:lnTo>
                <a:lnTo>
                  <a:pt x="0" y="16895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214182" y="8753427"/>
            <a:ext cx="2574380" cy="1900360"/>
          </a:xfrm>
          <a:custGeom>
            <a:avLst/>
            <a:gdLst/>
            <a:ahLst/>
            <a:cxnLst/>
            <a:rect r="r" b="b" t="t" l="l"/>
            <a:pathLst>
              <a:path h="1900360" w="2574380">
                <a:moveTo>
                  <a:pt x="0" y="0"/>
                </a:moveTo>
                <a:lnTo>
                  <a:pt x="2574380" y="0"/>
                </a:lnTo>
                <a:lnTo>
                  <a:pt x="2574380" y="1900360"/>
                </a:lnTo>
                <a:lnTo>
                  <a:pt x="0" y="190036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881220">
            <a:off x="17236762" y="2362815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4"/>
                </a:lnTo>
                <a:lnTo>
                  <a:pt x="0" y="342819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1411164">
            <a:off x="-583661" y="4768961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3"/>
                </a:lnTo>
                <a:lnTo>
                  <a:pt x="0" y="34281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CDB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880189" y="138269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09825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353153" y="581327"/>
            <a:ext cx="18994306" cy="9705673"/>
          </a:xfrm>
          <a:custGeom>
            <a:avLst/>
            <a:gdLst/>
            <a:ahLst/>
            <a:cxnLst/>
            <a:rect r="r" b="b" t="t" l="l"/>
            <a:pathLst>
              <a:path h="9705673" w="18994306">
                <a:moveTo>
                  <a:pt x="0" y="0"/>
                </a:moveTo>
                <a:lnTo>
                  <a:pt x="18994306" y="0"/>
                </a:lnTo>
                <a:lnTo>
                  <a:pt x="18994306" y="9705673"/>
                </a:lnTo>
                <a:lnTo>
                  <a:pt x="0" y="97056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816431" y="2136881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6482AD"/>
                </a:solidFill>
                <a:latin typeface="Borsok"/>
                <a:ea typeface="Borsok"/>
                <a:cs typeface="Borsok"/>
                <a:sym typeface="Borsok"/>
              </a:rPr>
              <a:t>CLIMAS ESCOLARES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605786" y="2136881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CCDBEA"/>
                </a:solidFill>
                <a:latin typeface="Borsok"/>
                <a:ea typeface="Borsok"/>
                <a:cs typeface="Borsok"/>
                <a:sym typeface="Borsok"/>
              </a:rPr>
              <a:t>CLIMAS ESCOLARES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-2698629" y="3979072"/>
            <a:ext cx="11842629" cy="6051323"/>
          </a:xfrm>
          <a:custGeom>
            <a:avLst/>
            <a:gdLst/>
            <a:ahLst/>
            <a:cxnLst/>
            <a:rect r="r" b="b" t="t" l="l"/>
            <a:pathLst>
              <a:path h="6051323" w="11842629">
                <a:moveTo>
                  <a:pt x="0" y="0"/>
                </a:moveTo>
                <a:lnTo>
                  <a:pt x="11842629" y="0"/>
                </a:lnTo>
                <a:lnTo>
                  <a:pt x="11842629" y="6051323"/>
                </a:lnTo>
                <a:lnTo>
                  <a:pt x="0" y="605132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8673025" y="4131003"/>
            <a:ext cx="11842629" cy="6051323"/>
          </a:xfrm>
          <a:custGeom>
            <a:avLst/>
            <a:gdLst/>
            <a:ahLst/>
            <a:cxnLst/>
            <a:rect r="r" b="b" t="t" l="l"/>
            <a:pathLst>
              <a:path h="6051323" w="11842629">
                <a:moveTo>
                  <a:pt x="0" y="0"/>
                </a:moveTo>
                <a:lnTo>
                  <a:pt x="11842629" y="0"/>
                </a:lnTo>
                <a:lnTo>
                  <a:pt x="11842629" y="6051324"/>
                </a:lnTo>
                <a:lnTo>
                  <a:pt x="0" y="60513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801649" y="4607722"/>
            <a:ext cx="6398208" cy="48930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76"/>
              </a:lnSpc>
            </a:pPr>
            <a:r>
              <a:rPr lang="en-US" sz="30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 centran en el deficit y en los problemas de los estudiantes lo que genera que su autoestime se debilite. Los climas desfavorables al aprendizaje estan justificados en los modelos autoritarios de disciplina. En ellos se caracteriza a la actividad educativa como una actividad de corrección. se focaliza en los errores y en el deficit de niños y adolescentes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340103" y="5095875"/>
            <a:ext cx="7666769" cy="4015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76"/>
              </a:lnSpc>
            </a:pPr>
            <a:r>
              <a:rPr lang="en-US" sz="30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Aquel en el que los profesores son sensibles a las necesidades de los estudiantes y se centran en sus fortalezas mas que en sus debilidades. Es decir, se valora y respeta la dignidad de todos en donde se les incluye valorando sus diferencias, se les escucha y se les permite opinar y participar en asuntos relacionados con las decisiones de la escuela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-1462673">
            <a:off x="13378005" y="317680"/>
            <a:ext cx="1590965" cy="1629480"/>
          </a:xfrm>
          <a:custGeom>
            <a:avLst/>
            <a:gdLst/>
            <a:ahLst/>
            <a:cxnLst/>
            <a:rect r="r" b="b" t="t" l="l"/>
            <a:pathLst>
              <a:path h="1629480" w="1590965">
                <a:moveTo>
                  <a:pt x="0" y="0"/>
                </a:moveTo>
                <a:lnTo>
                  <a:pt x="1590965" y="0"/>
                </a:lnTo>
                <a:lnTo>
                  <a:pt x="1590965" y="1629480"/>
                </a:lnTo>
                <a:lnTo>
                  <a:pt x="0" y="16294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7825921" y="8721833"/>
            <a:ext cx="2522399" cy="1861989"/>
          </a:xfrm>
          <a:custGeom>
            <a:avLst/>
            <a:gdLst/>
            <a:ahLst/>
            <a:cxnLst/>
            <a:rect r="r" b="b" t="t" l="l"/>
            <a:pathLst>
              <a:path h="1861989" w="2522399">
                <a:moveTo>
                  <a:pt x="0" y="0"/>
                </a:moveTo>
                <a:lnTo>
                  <a:pt x="2522399" y="0"/>
                </a:lnTo>
                <a:lnTo>
                  <a:pt x="2522399" y="1861989"/>
                </a:lnTo>
                <a:lnTo>
                  <a:pt x="0" y="186198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566551" y="513354"/>
            <a:ext cx="1581991" cy="1689505"/>
          </a:xfrm>
          <a:custGeom>
            <a:avLst/>
            <a:gdLst/>
            <a:ahLst/>
            <a:cxnLst/>
            <a:rect r="r" b="b" t="t" l="l"/>
            <a:pathLst>
              <a:path h="1689505" w="1581991">
                <a:moveTo>
                  <a:pt x="0" y="0"/>
                </a:moveTo>
                <a:lnTo>
                  <a:pt x="1581990" y="0"/>
                </a:lnTo>
                <a:lnTo>
                  <a:pt x="1581990" y="1689504"/>
                </a:lnTo>
                <a:lnTo>
                  <a:pt x="0" y="168950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881220">
            <a:off x="16470815" y="1972988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70" y="0"/>
                </a:lnTo>
                <a:lnTo>
                  <a:pt x="1576970" y="3428193"/>
                </a:lnTo>
                <a:lnTo>
                  <a:pt x="0" y="34281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1411164">
            <a:off x="-581442" y="2112575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3"/>
                </a:lnTo>
                <a:lnTo>
                  <a:pt x="0" y="34281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CDB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880189" y="138269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09825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353153" y="581327"/>
            <a:ext cx="18994306" cy="9705673"/>
          </a:xfrm>
          <a:custGeom>
            <a:avLst/>
            <a:gdLst/>
            <a:ahLst/>
            <a:cxnLst/>
            <a:rect r="r" b="b" t="t" l="l"/>
            <a:pathLst>
              <a:path h="9705673" w="18994306">
                <a:moveTo>
                  <a:pt x="0" y="0"/>
                </a:moveTo>
                <a:lnTo>
                  <a:pt x="18994306" y="0"/>
                </a:lnTo>
                <a:lnTo>
                  <a:pt x="18994306" y="9705673"/>
                </a:lnTo>
                <a:lnTo>
                  <a:pt x="0" y="97056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566551" y="2120783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6482AD"/>
                </a:solidFill>
                <a:latin typeface="Borsok"/>
                <a:ea typeface="Borsok"/>
                <a:cs typeface="Borsok"/>
                <a:sym typeface="Borsok"/>
              </a:rPr>
              <a:t>¿CÓMO SE GENERA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816431" y="2232185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CCDBEA"/>
                </a:solidFill>
                <a:latin typeface="Borsok"/>
                <a:ea typeface="Borsok"/>
                <a:cs typeface="Borsok"/>
                <a:sym typeface="Borsok"/>
              </a:rPr>
              <a:t>¿COMÓ SE GENERA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440636" y="4539557"/>
            <a:ext cx="10669733" cy="39159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774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las manifestaciones violentas en las escuelas mantiene una correlación muy cercana con el tipo de gestión de la disciplina de cada institución; cuanto mas rigida mas violencia se genera. A pesar de que puede generarse por factores externos al ámbito escolar, una parte importante es favorecida por desconocimiento sobre el tema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-1462673">
            <a:off x="13378005" y="317680"/>
            <a:ext cx="1590965" cy="1629480"/>
          </a:xfrm>
          <a:custGeom>
            <a:avLst/>
            <a:gdLst/>
            <a:ahLst/>
            <a:cxnLst/>
            <a:rect r="r" b="b" t="t" l="l"/>
            <a:pathLst>
              <a:path h="1629480" w="1590965">
                <a:moveTo>
                  <a:pt x="0" y="0"/>
                </a:moveTo>
                <a:lnTo>
                  <a:pt x="1590965" y="0"/>
                </a:lnTo>
                <a:lnTo>
                  <a:pt x="1590965" y="1629480"/>
                </a:lnTo>
                <a:lnTo>
                  <a:pt x="0" y="16294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208070" y="8753427"/>
            <a:ext cx="2522399" cy="1861989"/>
          </a:xfrm>
          <a:custGeom>
            <a:avLst/>
            <a:gdLst/>
            <a:ahLst/>
            <a:cxnLst/>
            <a:rect r="r" b="b" t="t" l="l"/>
            <a:pathLst>
              <a:path h="1861989" w="2522399">
                <a:moveTo>
                  <a:pt x="0" y="0"/>
                </a:moveTo>
                <a:lnTo>
                  <a:pt x="2522399" y="0"/>
                </a:lnTo>
                <a:lnTo>
                  <a:pt x="2522399" y="1861989"/>
                </a:lnTo>
                <a:lnTo>
                  <a:pt x="0" y="186198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566551" y="513354"/>
            <a:ext cx="1581991" cy="1689505"/>
          </a:xfrm>
          <a:custGeom>
            <a:avLst/>
            <a:gdLst/>
            <a:ahLst/>
            <a:cxnLst/>
            <a:rect r="r" b="b" t="t" l="l"/>
            <a:pathLst>
              <a:path h="1689505" w="1581991">
                <a:moveTo>
                  <a:pt x="0" y="0"/>
                </a:moveTo>
                <a:lnTo>
                  <a:pt x="1581990" y="0"/>
                </a:lnTo>
                <a:lnTo>
                  <a:pt x="1581990" y="1689504"/>
                </a:lnTo>
                <a:lnTo>
                  <a:pt x="0" y="16895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214182" y="8753427"/>
            <a:ext cx="2574380" cy="1900360"/>
          </a:xfrm>
          <a:custGeom>
            <a:avLst/>
            <a:gdLst/>
            <a:ahLst/>
            <a:cxnLst/>
            <a:rect r="r" b="b" t="t" l="l"/>
            <a:pathLst>
              <a:path h="1900360" w="2574380">
                <a:moveTo>
                  <a:pt x="0" y="0"/>
                </a:moveTo>
                <a:lnTo>
                  <a:pt x="2574380" y="0"/>
                </a:lnTo>
                <a:lnTo>
                  <a:pt x="2574380" y="1900360"/>
                </a:lnTo>
                <a:lnTo>
                  <a:pt x="0" y="190036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881220">
            <a:off x="17236762" y="2362815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4"/>
                </a:lnTo>
                <a:lnTo>
                  <a:pt x="0" y="342819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1411164">
            <a:off x="-583661" y="4768961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3"/>
                </a:lnTo>
                <a:lnTo>
                  <a:pt x="0" y="34281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CDB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880189" y="138269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09825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186262" y="-1796183"/>
            <a:ext cx="12327594" cy="6299130"/>
          </a:xfrm>
          <a:custGeom>
            <a:avLst/>
            <a:gdLst/>
            <a:ahLst/>
            <a:cxnLst/>
            <a:rect r="r" b="b" t="t" l="l"/>
            <a:pathLst>
              <a:path h="6299130" w="12327594">
                <a:moveTo>
                  <a:pt x="0" y="0"/>
                </a:moveTo>
                <a:lnTo>
                  <a:pt x="12327593" y="0"/>
                </a:lnTo>
                <a:lnTo>
                  <a:pt x="12327593" y="6299130"/>
                </a:lnTo>
                <a:lnTo>
                  <a:pt x="0" y="62991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816431" y="935865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6482AD"/>
                </a:solidFill>
                <a:latin typeface="Borsok"/>
                <a:ea typeface="Borsok"/>
                <a:cs typeface="Borsok"/>
                <a:sym typeface="Borsok"/>
              </a:rPr>
              <a:t>ACCIONES PARA FAVORECERLO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605786" y="1126821"/>
            <a:ext cx="12417903" cy="2475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96"/>
              </a:lnSpc>
            </a:pPr>
            <a:r>
              <a:rPr lang="en-US" sz="10686" spc="96">
                <a:solidFill>
                  <a:srgbClr val="CCDBEA"/>
                </a:solidFill>
                <a:latin typeface="Borsok"/>
                <a:ea typeface="Borsok"/>
                <a:cs typeface="Borsok"/>
                <a:sym typeface="Borsok"/>
              </a:rPr>
              <a:t>ACCIONES PARA FAVORECERLO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-1921370" y="3411789"/>
            <a:ext cx="12327594" cy="6299130"/>
          </a:xfrm>
          <a:custGeom>
            <a:avLst/>
            <a:gdLst/>
            <a:ahLst/>
            <a:cxnLst/>
            <a:rect r="r" b="b" t="t" l="l"/>
            <a:pathLst>
              <a:path h="6299130" w="12327594">
                <a:moveTo>
                  <a:pt x="0" y="0"/>
                </a:moveTo>
                <a:lnTo>
                  <a:pt x="12327593" y="0"/>
                </a:lnTo>
                <a:lnTo>
                  <a:pt x="12327593" y="6299130"/>
                </a:lnTo>
                <a:lnTo>
                  <a:pt x="0" y="62991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881777" y="3411789"/>
            <a:ext cx="12327594" cy="6299130"/>
          </a:xfrm>
          <a:custGeom>
            <a:avLst/>
            <a:gdLst/>
            <a:ahLst/>
            <a:cxnLst/>
            <a:rect r="r" b="b" t="t" l="l"/>
            <a:pathLst>
              <a:path h="6299130" w="12327594">
                <a:moveTo>
                  <a:pt x="0" y="0"/>
                </a:moveTo>
                <a:lnTo>
                  <a:pt x="12327593" y="0"/>
                </a:lnTo>
                <a:lnTo>
                  <a:pt x="12327593" y="6299130"/>
                </a:lnTo>
                <a:lnTo>
                  <a:pt x="0" y="62991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492391" y="4298427"/>
            <a:ext cx="6071056" cy="37516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608153" indent="-304077" lvl="1">
              <a:lnSpc>
                <a:spcPts val="3239"/>
              </a:lnSpc>
              <a:buFont typeface="Arial"/>
              <a:buChar char="•"/>
            </a:pPr>
            <a:r>
              <a:rPr lang="en-US" sz="2816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apoyar a los educados que presentan retraso</a:t>
            </a:r>
          </a:p>
          <a:p>
            <a:pPr algn="ctr" marL="608153" indent="-304077" lvl="1">
              <a:lnSpc>
                <a:spcPts val="3239"/>
              </a:lnSpc>
              <a:buFont typeface="Arial"/>
              <a:buChar char="•"/>
            </a:pPr>
            <a:r>
              <a:rPr lang="en-US" sz="2816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visibilizar y erradicar discriminacion</a:t>
            </a:r>
          </a:p>
          <a:p>
            <a:pPr algn="ctr" marL="608153" indent="-304077" lvl="1">
              <a:lnSpc>
                <a:spcPts val="3239"/>
              </a:lnSpc>
              <a:buFont typeface="Arial"/>
              <a:buChar char="•"/>
            </a:pPr>
            <a:r>
              <a:rPr lang="en-US" sz="2816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reconocer y extender las necesidades educativas</a:t>
            </a:r>
          </a:p>
          <a:p>
            <a:pPr algn="ctr" marL="608153" indent="-304077" lvl="1">
              <a:lnSpc>
                <a:spcPts val="3239"/>
              </a:lnSpc>
              <a:buFont typeface="Arial"/>
              <a:buChar char="•"/>
            </a:pPr>
            <a:r>
              <a:rPr lang="en-US" sz="2816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impulsar la reflexion para valorar y respetar su diversidad</a:t>
            </a:r>
          </a:p>
          <a:p>
            <a:pPr algn="ctr" marL="608153" indent="-304077" lvl="1">
              <a:lnSpc>
                <a:spcPts val="3239"/>
              </a:lnSpc>
              <a:buFont typeface="Arial"/>
              <a:buChar char="•"/>
            </a:pPr>
            <a:r>
              <a:rPr lang="en-US" sz="2816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valorar y atender la diversidad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177175" y="5267982"/>
            <a:ext cx="6862029" cy="23825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687387" indent="-343693" lvl="1">
              <a:lnSpc>
                <a:spcPts val="3661"/>
              </a:lnSpc>
              <a:buFont typeface="Arial"/>
              <a:buChar char="•"/>
            </a:pPr>
            <a:r>
              <a:rPr lang="en-US" sz="3183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desarrollar actividades que permitan reflexionar sobre la diferencia de genero</a:t>
            </a:r>
          </a:p>
          <a:p>
            <a:pPr algn="ctr" marL="687387" indent="-343693" lvl="1">
              <a:lnSpc>
                <a:spcPts val="3661"/>
              </a:lnSpc>
              <a:buFont typeface="Arial"/>
              <a:buChar char="•"/>
            </a:pPr>
            <a:r>
              <a:rPr lang="en-US" sz="3183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fomentar el trabajo colaborativo</a:t>
            </a:r>
          </a:p>
          <a:p>
            <a:pPr algn="ctr" marL="687387" indent="-343693" lvl="1">
              <a:lnSpc>
                <a:spcPts val="3661"/>
              </a:lnSpc>
              <a:buFont typeface="Arial"/>
              <a:buChar char="•"/>
            </a:pPr>
            <a:r>
              <a:rPr lang="en-US" sz="3183">
                <a:solidFill>
                  <a:srgbClr val="83A0BE"/>
                </a:solidFill>
                <a:latin typeface="Arial"/>
                <a:ea typeface="Arial"/>
                <a:cs typeface="Arial"/>
                <a:sym typeface="Arial"/>
              </a:rPr>
              <a:t>valorar y respetar la dignidad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-1462673">
            <a:off x="13378005" y="317680"/>
            <a:ext cx="1590965" cy="1629480"/>
          </a:xfrm>
          <a:custGeom>
            <a:avLst/>
            <a:gdLst/>
            <a:ahLst/>
            <a:cxnLst/>
            <a:rect r="r" b="b" t="t" l="l"/>
            <a:pathLst>
              <a:path h="1629480" w="1590965">
                <a:moveTo>
                  <a:pt x="0" y="0"/>
                </a:moveTo>
                <a:lnTo>
                  <a:pt x="1590965" y="0"/>
                </a:lnTo>
                <a:lnTo>
                  <a:pt x="1590965" y="1629480"/>
                </a:lnTo>
                <a:lnTo>
                  <a:pt x="0" y="16294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208070" y="8753427"/>
            <a:ext cx="2522399" cy="1861989"/>
          </a:xfrm>
          <a:custGeom>
            <a:avLst/>
            <a:gdLst/>
            <a:ahLst/>
            <a:cxnLst/>
            <a:rect r="r" b="b" t="t" l="l"/>
            <a:pathLst>
              <a:path h="1861989" w="2522399">
                <a:moveTo>
                  <a:pt x="0" y="0"/>
                </a:moveTo>
                <a:lnTo>
                  <a:pt x="2522399" y="0"/>
                </a:lnTo>
                <a:lnTo>
                  <a:pt x="2522399" y="1861989"/>
                </a:lnTo>
                <a:lnTo>
                  <a:pt x="0" y="186198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566551" y="513354"/>
            <a:ext cx="1581991" cy="1689505"/>
          </a:xfrm>
          <a:custGeom>
            <a:avLst/>
            <a:gdLst/>
            <a:ahLst/>
            <a:cxnLst/>
            <a:rect r="r" b="b" t="t" l="l"/>
            <a:pathLst>
              <a:path h="1689505" w="1581991">
                <a:moveTo>
                  <a:pt x="0" y="0"/>
                </a:moveTo>
                <a:lnTo>
                  <a:pt x="1581990" y="0"/>
                </a:lnTo>
                <a:lnTo>
                  <a:pt x="1581990" y="1689504"/>
                </a:lnTo>
                <a:lnTo>
                  <a:pt x="0" y="16895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2214182" y="8753427"/>
            <a:ext cx="2574380" cy="1900360"/>
          </a:xfrm>
          <a:custGeom>
            <a:avLst/>
            <a:gdLst/>
            <a:ahLst/>
            <a:cxnLst/>
            <a:rect r="r" b="b" t="t" l="l"/>
            <a:pathLst>
              <a:path h="1900360" w="2574380">
                <a:moveTo>
                  <a:pt x="0" y="0"/>
                </a:moveTo>
                <a:lnTo>
                  <a:pt x="2574380" y="0"/>
                </a:lnTo>
                <a:lnTo>
                  <a:pt x="2574380" y="1900360"/>
                </a:lnTo>
                <a:lnTo>
                  <a:pt x="0" y="190036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-1881220">
            <a:off x="17236762" y="2362815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4"/>
                </a:lnTo>
                <a:lnTo>
                  <a:pt x="0" y="342819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1411164">
            <a:off x="-583661" y="4768961"/>
            <a:ext cx="1576969" cy="3428194"/>
          </a:xfrm>
          <a:custGeom>
            <a:avLst/>
            <a:gdLst/>
            <a:ahLst/>
            <a:cxnLst/>
            <a:rect r="r" b="b" t="t" l="l"/>
            <a:pathLst>
              <a:path h="3428194" w="1576969">
                <a:moveTo>
                  <a:pt x="0" y="0"/>
                </a:moveTo>
                <a:lnTo>
                  <a:pt x="1576969" y="0"/>
                </a:lnTo>
                <a:lnTo>
                  <a:pt x="1576969" y="3428193"/>
                </a:lnTo>
                <a:lnTo>
                  <a:pt x="0" y="34281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DAGhFBBLSic</dc:identifier>
  <dcterms:modified xsi:type="dcterms:W3CDTF">2011-08-01T06:04:30Z</dcterms:modified>
  <cp:revision>1</cp:revision>
  <dc:title>articulo 14</dc:title>
</cp:coreProperties>
</file>