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Marykate" pitchFamily="2" charset="0"/>
      <p:regular r:id="rId10"/>
    </p:embeddedFont>
    <p:embeddedFont>
      <p:font typeface="Nourd" pitchFamily="2" charset="77"/>
      <p:regular r:id="rId11"/>
    </p:embeddedFont>
    <p:embeddedFont>
      <p:font typeface="TT Hazelnuts" panose="02000503030000020004" pitchFamily="2" charset="77"/>
      <p:regular r:id="rId12"/>
    </p:embeddedFont>
    <p:embeddedFont>
      <p:font typeface="TT Hazelnuts Bold" panose="02000803040000020004" pitchFamily="2" charset="77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21.jpe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2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51290" y="563471"/>
            <a:ext cx="12803568" cy="9188632"/>
            <a:chOff x="0" y="0"/>
            <a:chExt cx="17071425" cy="12251510"/>
          </a:xfrm>
        </p:grpSpPr>
        <p:sp>
          <p:nvSpPr>
            <p:cNvPr id="3" name="Freeform 3"/>
            <p:cNvSpPr/>
            <p:nvPr/>
          </p:nvSpPr>
          <p:spPr>
            <a:xfrm rot="5400000">
              <a:off x="2567206" y="-2252709"/>
              <a:ext cx="12089412" cy="16919025"/>
            </a:xfrm>
            <a:custGeom>
              <a:avLst/>
              <a:gdLst/>
              <a:ahLst/>
              <a:cxnLst/>
              <a:rect l="l" t="t" r="r" b="b"/>
              <a:pathLst>
                <a:path w="12089412" h="16919025">
                  <a:moveTo>
                    <a:pt x="0" y="0"/>
                  </a:moveTo>
                  <a:lnTo>
                    <a:pt x="12089412" y="0"/>
                  </a:lnTo>
                  <a:lnTo>
                    <a:pt x="12089412" y="16919025"/>
                  </a:lnTo>
                  <a:lnTo>
                    <a:pt x="0" y="16919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4"/>
            <p:cNvSpPr/>
            <p:nvPr/>
          </p:nvSpPr>
          <p:spPr>
            <a:xfrm rot="5400000">
              <a:off x="2414806" y="-2414806"/>
              <a:ext cx="12089412" cy="16919025"/>
            </a:xfrm>
            <a:custGeom>
              <a:avLst/>
              <a:gdLst/>
              <a:ahLst/>
              <a:cxnLst/>
              <a:rect l="l" t="t" r="r" b="b"/>
              <a:pathLst>
                <a:path w="12089412" h="16919025">
                  <a:moveTo>
                    <a:pt x="0" y="0"/>
                  </a:moveTo>
                  <a:lnTo>
                    <a:pt x="12089412" y="0"/>
                  </a:lnTo>
                  <a:lnTo>
                    <a:pt x="12089412" y="16919024"/>
                  </a:lnTo>
                  <a:lnTo>
                    <a:pt x="0" y="16919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921662" y="2382388"/>
            <a:ext cx="8662823" cy="363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sz="6336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PROTOCOLO DE ERRADICACIÓN DEL ACOSO ESCOLAR EN EDUCACIÓN BÁSICA DEL ESTADO DE SINALOA</a:t>
            </a:r>
          </a:p>
        </p:txBody>
      </p:sp>
      <p:sp>
        <p:nvSpPr>
          <p:cNvPr id="6" name="Freeform 6"/>
          <p:cNvSpPr/>
          <p:nvPr/>
        </p:nvSpPr>
        <p:spPr>
          <a:xfrm rot="-2700000">
            <a:off x="2268903" y="1441900"/>
            <a:ext cx="1916268" cy="1804776"/>
          </a:xfrm>
          <a:custGeom>
            <a:avLst/>
            <a:gdLst/>
            <a:ahLst/>
            <a:cxnLst/>
            <a:rect l="l" t="t" r="r" b="b"/>
            <a:pathLst>
              <a:path w="1916268" h="1804776">
                <a:moveTo>
                  <a:pt x="0" y="0"/>
                </a:moveTo>
                <a:lnTo>
                  <a:pt x="1916268" y="0"/>
                </a:lnTo>
                <a:lnTo>
                  <a:pt x="1916268" y="1804775"/>
                </a:lnTo>
                <a:lnTo>
                  <a:pt x="0" y="1804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TextBox 7"/>
          <p:cNvSpPr txBox="1"/>
          <p:nvPr/>
        </p:nvSpPr>
        <p:spPr>
          <a:xfrm>
            <a:off x="6015599" y="7881886"/>
            <a:ext cx="6474949" cy="43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9"/>
              </a:lnSpc>
            </a:pPr>
            <a:r>
              <a:rPr lang="en-US" sz="2151" b="1">
                <a:solidFill>
                  <a:srgbClr val="000000"/>
                </a:solidFill>
                <a:latin typeface="TT Hazelnuts Bold"/>
                <a:ea typeface="TT Hazelnuts Bold"/>
                <a:cs typeface="TT Hazelnuts Bold"/>
                <a:sym typeface="TT Hazelnuts Bold"/>
              </a:rPr>
              <a:t>By: Anitta</a:t>
            </a:r>
          </a:p>
        </p:txBody>
      </p:sp>
      <p:sp>
        <p:nvSpPr>
          <p:cNvPr id="8" name="Freeform 8"/>
          <p:cNvSpPr/>
          <p:nvPr/>
        </p:nvSpPr>
        <p:spPr>
          <a:xfrm rot="8736730" flipH="1">
            <a:off x="571957" y="4291770"/>
            <a:ext cx="3334786" cy="1346041"/>
          </a:xfrm>
          <a:custGeom>
            <a:avLst/>
            <a:gdLst/>
            <a:ahLst/>
            <a:cxnLst/>
            <a:rect l="l" t="t" r="r" b="b"/>
            <a:pathLst>
              <a:path w="3334786" h="1346041">
                <a:moveTo>
                  <a:pt x="3334786" y="0"/>
                </a:moveTo>
                <a:lnTo>
                  <a:pt x="0" y="0"/>
                </a:lnTo>
                <a:lnTo>
                  <a:pt x="0" y="1346041"/>
                </a:lnTo>
                <a:lnTo>
                  <a:pt x="3334786" y="1346041"/>
                </a:lnTo>
                <a:lnTo>
                  <a:pt x="333478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 rot="-242744">
            <a:off x="14093476" y="1506253"/>
            <a:ext cx="1142206" cy="1267357"/>
          </a:xfrm>
          <a:custGeom>
            <a:avLst/>
            <a:gdLst/>
            <a:ahLst/>
            <a:cxnLst/>
            <a:rect l="l" t="t" r="r" b="b"/>
            <a:pathLst>
              <a:path w="1142206" h="1267357">
                <a:moveTo>
                  <a:pt x="0" y="0"/>
                </a:moveTo>
                <a:lnTo>
                  <a:pt x="1142206" y="0"/>
                </a:lnTo>
                <a:lnTo>
                  <a:pt x="1142206" y="1267357"/>
                </a:lnTo>
                <a:lnTo>
                  <a:pt x="0" y="12673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16055607" y="5143500"/>
            <a:ext cx="1402232" cy="3936090"/>
          </a:xfrm>
          <a:custGeom>
            <a:avLst/>
            <a:gdLst/>
            <a:ahLst/>
            <a:cxnLst/>
            <a:rect l="l" t="t" r="r" b="b"/>
            <a:pathLst>
              <a:path w="1402232" h="3936090">
                <a:moveTo>
                  <a:pt x="0" y="0"/>
                </a:moveTo>
                <a:lnTo>
                  <a:pt x="1402232" y="0"/>
                </a:lnTo>
                <a:lnTo>
                  <a:pt x="1402232" y="3936090"/>
                </a:lnTo>
                <a:lnTo>
                  <a:pt x="0" y="39360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TextBox 11"/>
          <p:cNvSpPr txBox="1"/>
          <p:nvPr/>
        </p:nvSpPr>
        <p:spPr>
          <a:xfrm>
            <a:off x="4739145" y="6668805"/>
            <a:ext cx="9027858" cy="923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sz="6336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(PEAEEBES)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47156" y="832972"/>
            <a:ext cx="13793689" cy="8621056"/>
          </a:xfrm>
          <a:custGeom>
            <a:avLst/>
            <a:gdLst/>
            <a:ahLst/>
            <a:cxnLst/>
            <a:rect l="l" t="t" r="r" b="b"/>
            <a:pathLst>
              <a:path w="13793689" h="8621056">
                <a:moveTo>
                  <a:pt x="0" y="0"/>
                </a:moveTo>
                <a:lnTo>
                  <a:pt x="13793688" y="0"/>
                </a:lnTo>
                <a:lnTo>
                  <a:pt x="13793688" y="8621056"/>
                </a:lnTo>
                <a:lnTo>
                  <a:pt x="0" y="862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3464393" y="2587930"/>
            <a:ext cx="10710368" cy="1726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6"/>
              </a:lnSpc>
            </a:pPr>
            <a:r>
              <a:rPr lang="en-US" sz="11978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Introducción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092280" y="4507738"/>
            <a:ext cx="9454594" cy="353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6"/>
              </a:lnSpc>
            </a:pPr>
            <a:r>
              <a:rPr lang="en-US" sz="2692">
                <a:solidFill>
                  <a:srgbClr val="000000"/>
                </a:solidFill>
                <a:latin typeface="TT Hazelnuts"/>
                <a:ea typeface="TT Hazelnuts"/>
                <a:cs typeface="TT Hazelnuts"/>
                <a:sym typeface="TT Hazelnuts"/>
              </a:rPr>
              <a:t>Una serie de medidas orientadas hacia las prácticas restaurativas para construir en los planteles educativos un tipo do convivencia escolar en donde los. conflicios se resuelvan de manera: pacífica y las niñas, niños y adolescentes puedan reconocer y expresar sus emociones de manera asertiva, tengen voz y volo y no se sientan excluidos y estigmalizados. </a:t>
            </a:r>
          </a:p>
          <a:p>
            <a:pPr algn="ctr">
              <a:lnSpc>
                <a:spcPts val="3526"/>
              </a:lnSpc>
            </a:pPr>
            <a:endParaRPr lang="en-US" sz="2692">
              <a:solidFill>
                <a:srgbClr val="000000"/>
              </a:solidFill>
              <a:latin typeface="TT Hazelnuts"/>
              <a:ea typeface="TT Hazelnuts"/>
              <a:cs typeface="TT Hazelnuts"/>
              <a:sym typeface="TT Hazelnuts"/>
            </a:endParaRPr>
          </a:p>
        </p:txBody>
      </p:sp>
      <p:sp>
        <p:nvSpPr>
          <p:cNvPr id="5" name="Freeform 5"/>
          <p:cNvSpPr/>
          <p:nvPr/>
        </p:nvSpPr>
        <p:spPr>
          <a:xfrm rot="-797451" flipH="1">
            <a:off x="15289899" y="1201305"/>
            <a:ext cx="1633059" cy="1128295"/>
          </a:xfrm>
          <a:custGeom>
            <a:avLst/>
            <a:gdLst/>
            <a:ahLst/>
            <a:cxnLst/>
            <a:rect l="l" t="t" r="r" b="b"/>
            <a:pathLst>
              <a:path w="1633059" h="1128295">
                <a:moveTo>
                  <a:pt x="1633059" y="0"/>
                </a:moveTo>
                <a:lnTo>
                  <a:pt x="0" y="0"/>
                </a:lnTo>
                <a:lnTo>
                  <a:pt x="0" y="1128295"/>
                </a:lnTo>
                <a:lnTo>
                  <a:pt x="1633059" y="1128295"/>
                </a:lnTo>
                <a:lnTo>
                  <a:pt x="163305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6241986">
            <a:off x="1574238" y="1275545"/>
            <a:ext cx="1345835" cy="1493298"/>
          </a:xfrm>
          <a:custGeom>
            <a:avLst/>
            <a:gdLst/>
            <a:ahLst/>
            <a:cxnLst/>
            <a:rect l="l" t="t" r="r" b="b"/>
            <a:pathLst>
              <a:path w="1345835" h="1493298">
                <a:moveTo>
                  <a:pt x="0" y="0"/>
                </a:moveTo>
                <a:lnTo>
                  <a:pt x="1345835" y="0"/>
                </a:lnTo>
                <a:lnTo>
                  <a:pt x="1345835" y="1493299"/>
                </a:lnTo>
                <a:lnTo>
                  <a:pt x="0" y="14932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413333">
            <a:off x="15865858" y="7439961"/>
            <a:ext cx="1293334" cy="1747081"/>
          </a:xfrm>
          <a:custGeom>
            <a:avLst/>
            <a:gdLst/>
            <a:ahLst/>
            <a:cxnLst/>
            <a:rect l="l" t="t" r="r" b="b"/>
            <a:pathLst>
              <a:path w="1293334" h="1747081">
                <a:moveTo>
                  <a:pt x="0" y="0"/>
                </a:moveTo>
                <a:lnTo>
                  <a:pt x="1293334" y="0"/>
                </a:lnTo>
                <a:lnTo>
                  <a:pt x="1293334" y="1747081"/>
                </a:lnTo>
                <a:lnTo>
                  <a:pt x="0" y="17470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3369587">
            <a:off x="763389" y="7190119"/>
            <a:ext cx="1781098" cy="1706615"/>
          </a:xfrm>
          <a:custGeom>
            <a:avLst/>
            <a:gdLst/>
            <a:ahLst/>
            <a:cxnLst/>
            <a:rect l="l" t="t" r="r" b="b"/>
            <a:pathLst>
              <a:path w="1781098" h="1706615">
                <a:moveTo>
                  <a:pt x="0" y="0"/>
                </a:moveTo>
                <a:lnTo>
                  <a:pt x="1781097" y="0"/>
                </a:lnTo>
                <a:lnTo>
                  <a:pt x="1781097" y="1706616"/>
                </a:lnTo>
                <a:lnTo>
                  <a:pt x="0" y="1706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12704"/>
            <a:ext cx="11272952" cy="8090167"/>
            <a:chOff x="0" y="0"/>
            <a:chExt cx="15030603" cy="10786890"/>
          </a:xfrm>
        </p:grpSpPr>
        <p:sp>
          <p:nvSpPr>
            <p:cNvPr id="3" name="Freeform 3"/>
            <p:cNvSpPr/>
            <p:nvPr/>
          </p:nvSpPr>
          <p:spPr>
            <a:xfrm rot="5400000">
              <a:off x="2260307" y="-1983406"/>
              <a:ext cx="10644170" cy="14896421"/>
            </a:xfrm>
            <a:custGeom>
              <a:avLst/>
              <a:gdLst/>
              <a:ahLst/>
              <a:cxnLst/>
              <a:rect l="l" t="t" r="r" b="b"/>
              <a:pathLst>
                <a:path w="10644170" h="14896421">
                  <a:moveTo>
                    <a:pt x="0" y="0"/>
                  </a:moveTo>
                  <a:lnTo>
                    <a:pt x="10644170" y="0"/>
                  </a:lnTo>
                  <a:lnTo>
                    <a:pt x="10644170" y="14896421"/>
                  </a:lnTo>
                  <a:lnTo>
                    <a:pt x="0" y="14896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4"/>
            <p:cNvSpPr/>
            <p:nvPr/>
          </p:nvSpPr>
          <p:spPr>
            <a:xfrm rot="5400000">
              <a:off x="2126126" y="-2126126"/>
              <a:ext cx="10644170" cy="14896421"/>
            </a:xfrm>
            <a:custGeom>
              <a:avLst/>
              <a:gdLst/>
              <a:ahLst/>
              <a:cxnLst/>
              <a:rect l="l" t="t" r="r" b="b"/>
              <a:pathLst>
                <a:path w="10644170" h="14896421">
                  <a:moveTo>
                    <a:pt x="0" y="0"/>
                  </a:moveTo>
                  <a:lnTo>
                    <a:pt x="10644170" y="0"/>
                  </a:lnTo>
                  <a:lnTo>
                    <a:pt x="10644170" y="14896422"/>
                  </a:lnTo>
                  <a:lnTo>
                    <a:pt x="0" y="14896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99926" y="3160592"/>
            <a:ext cx="10241590" cy="1560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57"/>
              </a:lnSpc>
            </a:pPr>
            <a:r>
              <a:rPr lang="en-US" sz="10772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Artículo 14</a:t>
            </a:r>
          </a:p>
        </p:txBody>
      </p:sp>
      <p:sp>
        <p:nvSpPr>
          <p:cNvPr id="6" name="Freeform 6"/>
          <p:cNvSpPr/>
          <p:nvPr/>
        </p:nvSpPr>
        <p:spPr>
          <a:xfrm rot="-2493651" flipH="1">
            <a:off x="477481" y="2422533"/>
            <a:ext cx="1915907" cy="1323718"/>
          </a:xfrm>
          <a:custGeom>
            <a:avLst/>
            <a:gdLst/>
            <a:ahLst/>
            <a:cxnLst/>
            <a:rect l="l" t="t" r="r" b="b"/>
            <a:pathLst>
              <a:path w="1915907" h="1323718">
                <a:moveTo>
                  <a:pt x="1915907" y="0"/>
                </a:moveTo>
                <a:lnTo>
                  <a:pt x="0" y="0"/>
                </a:lnTo>
                <a:lnTo>
                  <a:pt x="0" y="1323718"/>
                </a:lnTo>
                <a:lnTo>
                  <a:pt x="1915907" y="1323718"/>
                </a:lnTo>
                <a:lnTo>
                  <a:pt x="19159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533367">
            <a:off x="10755681" y="2715880"/>
            <a:ext cx="1005660" cy="1115850"/>
          </a:xfrm>
          <a:custGeom>
            <a:avLst/>
            <a:gdLst/>
            <a:ahLst/>
            <a:cxnLst/>
            <a:rect l="l" t="t" r="r" b="b"/>
            <a:pathLst>
              <a:path w="1005660" h="1115850">
                <a:moveTo>
                  <a:pt x="0" y="0"/>
                </a:moveTo>
                <a:lnTo>
                  <a:pt x="1005659" y="0"/>
                </a:lnTo>
                <a:lnTo>
                  <a:pt x="1005659" y="1115849"/>
                </a:lnTo>
                <a:lnTo>
                  <a:pt x="0" y="1115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2693055" y="1566556"/>
            <a:ext cx="4945309" cy="7482826"/>
            <a:chOff x="0" y="0"/>
            <a:chExt cx="766158" cy="11592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66158" cy="1159286"/>
            </a:xfrm>
            <a:custGeom>
              <a:avLst/>
              <a:gdLst/>
              <a:ahLst/>
              <a:cxnLst/>
              <a:rect l="l" t="t" r="r" b="b"/>
              <a:pathLst>
                <a:path w="766158" h="1159286">
                  <a:moveTo>
                    <a:pt x="383079" y="0"/>
                  </a:moveTo>
                  <a:cubicBezTo>
                    <a:pt x="171510" y="0"/>
                    <a:pt x="0" y="259515"/>
                    <a:pt x="0" y="579643"/>
                  </a:cubicBezTo>
                  <a:cubicBezTo>
                    <a:pt x="0" y="899771"/>
                    <a:pt x="171510" y="1159286"/>
                    <a:pt x="383079" y="1159286"/>
                  </a:cubicBezTo>
                  <a:cubicBezTo>
                    <a:pt x="594647" y="1159286"/>
                    <a:pt x="766158" y="899771"/>
                    <a:pt x="766158" y="579643"/>
                  </a:cubicBezTo>
                  <a:cubicBezTo>
                    <a:pt x="766158" y="259515"/>
                    <a:pt x="594647" y="0"/>
                    <a:pt x="383079" y="0"/>
                  </a:cubicBezTo>
                  <a:close/>
                </a:path>
              </a:pathLst>
            </a:custGeom>
            <a:blipFill>
              <a:blip r:embed="rId10"/>
              <a:stretch>
                <a:fillRect l="-63554" r="-63554"/>
              </a:stretch>
            </a:blipFill>
            <a:ln w="85725" cap="sq">
              <a:solidFill>
                <a:srgbClr val="DF7171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96905" y="4613120"/>
            <a:ext cx="9447631" cy="3380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1"/>
              </a:lnSpc>
            </a:pPr>
            <a:r>
              <a:rPr lang="en-US" sz="2558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Sobre medidas de organización de la escuela relacionadas con la información, la difusión, la formación y la gestión escolar, acciones preventivas sobre el ciberacoso y factores de riesgo y protección se presentan cuatro aspectos de la convivencia escolar y sus respectivas medidas de implementación para llevarse a cabo en los planteles educativos como parte de un plan de prevención contra el acoso escolar.</a:t>
            </a:r>
          </a:p>
          <a:p>
            <a:pPr algn="ctr">
              <a:lnSpc>
                <a:spcPts val="3351"/>
              </a:lnSpc>
            </a:pPr>
            <a:endParaRPr lang="en-US" sz="2558">
              <a:solidFill>
                <a:srgbClr val="000000"/>
              </a:solidFill>
              <a:latin typeface="Nourd"/>
              <a:ea typeface="Nourd"/>
              <a:cs typeface="Nourd"/>
              <a:sym typeface="Nourd"/>
            </a:endParaRPr>
          </a:p>
        </p:txBody>
      </p:sp>
      <p:sp>
        <p:nvSpPr>
          <p:cNvPr id="11" name="Freeform 11"/>
          <p:cNvSpPr/>
          <p:nvPr/>
        </p:nvSpPr>
        <p:spPr>
          <a:xfrm rot="9892431" flipH="1">
            <a:off x="9980427" y="7095991"/>
            <a:ext cx="2928219" cy="1181936"/>
          </a:xfrm>
          <a:custGeom>
            <a:avLst/>
            <a:gdLst/>
            <a:ahLst/>
            <a:cxnLst/>
            <a:rect l="l" t="t" r="r" b="b"/>
            <a:pathLst>
              <a:path w="2928219" h="1181936">
                <a:moveTo>
                  <a:pt x="2928219" y="0"/>
                </a:moveTo>
                <a:lnTo>
                  <a:pt x="0" y="0"/>
                </a:lnTo>
                <a:lnTo>
                  <a:pt x="0" y="1181935"/>
                </a:lnTo>
                <a:lnTo>
                  <a:pt x="2928219" y="1181935"/>
                </a:lnTo>
                <a:lnTo>
                  <a:pt x="292821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22087" y="588184"/>
            <a:ext cx="6745511" cy="9420914"/>
            <a:chOff x="0" y="0"/>
            <a:chExt cx="8994015" cy="12561218"/>
          </a:xfrm>
        </p:grpSpPr>
        <p:sp>
          <p:nvSpPr>
            <p:cNvPr id="3" name="Freeform 3"/>
            <p:cNvSpPr/>
            <p:nvPr/>
          </p:nvSpPr>
          <p:spPr>
            <a:xfrm>
              <a:off x="91312" y="101965"/>
              <a:ext cx="8902702" cy="12459253"/>
            </a:xfrm>
            <a:custGeom>
              <a:avLst/>
              <a:gdLst/>
              <a:ahLst/>
              <a:cxnLst/>
              <a:rect l="l" t="t" r="r" b="b"/>
              <a:pathLst>
                <a:path w="8902702" h="12459253">
                  <a:moveTo>
                    <a:pt x="0" y="0"/>
                  </a:moveTo>
                  <a:lnTo>
                    <a:pt x="8902703" y="0"/>
                  </a:lnTo>
                  <a:lnTo>
                    <a:pt x="8902703" y="12459253"/>
                  </a:lnTo>
                  <a:lnTo>
                    <a:pt x="0" y="12459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8902702" cy="12459253"/>
            </a:xfrm>
            <a:custGeom>
              <a:avLst/>
              <a:gdLst/>
              <a:ahLst/>
              <a:cxnLst/>
              <a:rect l="l" t="t" r="r" b="b"/>
              <a:pathLst>
                <a:path w="8902702" h="12459253">
                  <a:moveTo>
                    <a:pt x="0" y="0"/>
                  </a:moveTo>
                  <a:lnTo>
                    <a:pt x="8902702" y="0"/>
                  </a:lnTo>
                  <a:lnTo>
                    <a:pt x="8902702" y="12459253"/>
                  </a:lnTo>
                  <a:lnTo>
                    <a:pt x="0" y="12459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50786" y="2480027"/>
            <a:ext cx="5414218" cy="1013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21"/>
              </a:lnSpc>
            </a:pPr>
            <a:r>
              <a:rPr lang="en-US" sz="7046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Objetivo 1</a:t>
            </a:r>
          </a:p>
        </p:txBody>
      </p:sp>
      <p:sp>
        <p:nvSpPr>
          <p:cNvPr id="6" name="Freeform 6"/>
          <p:cNvSpPr/>
          <p:nvPr/>
        </p:nvSpPr>
        <p:spPr>
          <a:xfrm rot="2700000">
            <a:off x="7405976" y="519373"/>
            <a:ext cx="1119851" cy="1054696"/>
          </a:xfrm>
          <a:custGeom>
            <a:avLst/>
            <a:gdLst/>
            <a:ahLst/>
            <a:cxnLst/>
            <a:rect l="l" t="t" r="r" b="b"/>
            <a:pathLst>
              <a:path w="1119851" h="1054696">
                <a:moveTo>
                  <a:pt x="0" y="0"/>
                </a:moveTo>
                <a:lnTo>
                  <a:pt x="1119851" y="0"/>
                </a:lnTo>
                <a:lnTo>
                  <a:pt x="1119851" y="1054696"/>
                </a:lnTo>
                <a:lnTo>
                  <a:pt x="0" y="10546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797451" flipH="1">
            <a:off x="3369913" y="1112911"/>
            <a:ext cx="854593" cy="590446"/>
          </a:xfrm>
          <a:custGeom>
            <a:avLst/>
            <a:gdLst/>
            <a:ahLst/>
            <a:cxnLst/>
            <a:rect l="l" t="t" r="r" b="b"/>
            <a:pathLst>
              <a:path w="854593" h="590446">
                <a:moveTo>
                  <a:pt x="854593" y="0"/>
                </a:moveTo>
                <a:lnTo>
                  <a:pt x="0" y="0"/>
                </a:lnTo>
                <a:lnTo>
                  <a:pt x="0" y="590446"/>
                </a:lnTo>
                <a:lnTo>
                  <a:pt x="854593" y="590446"/>
                </a:lnTo>
                <a:lnTo>
                  <a:pt x="85459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3036652">
            <a:off x="5451340" y="1557502"/>
            <a:ext cx="813109" cy="902201"/>
          </a:xfrm>
          <a:custGeom>
            <a:avLst/>
            <a:gdLst/>
            <a:ahLst/>
            <a:cxnLst/>
            <a:rect l="l" t="t" r="r" b="b"/>
            <a:pathLst>
              <a:path w="813109" h="902201">
                <a:moveTo>
                  <a:pt x="0" y="0"/>
                </a:moveTo>
                <a:lnTo>
                  <a:pt x="813109" y="0"/>
                </a:lnTo>
                <a:lnTo>
                  <a:pt x="813109" y="902201"/>
                </a:lnTo>
                <a:lnTo>
                  <a:pt x="0" y="9022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9320402" y="588184"/>
            <a:ext cx="6745511" cy="9420914"/>
            <a:chOff x="0" y="0"/>
            <a:chExt cx="8994015" cy="12561218"/>
          </a:xfrm>
        </p:grpSpPr>
        <p:sp>
          <p:nvSpPr>
            <p:cNvPr id="10" name="Freeform 10"/>
            <p:cNvSpPr/>
            <p:nvPr/>
          </p:nvSpPr>
          <p:spPr>
            <a:xfrm>
              <a:off x="91312" y="101965"/>
              <a:ext cx="8902702" cy="12459253"/>
            </a:xfrm>
            <a:custGeom>
              <a:avLst/>
              <a:gdLst/>
              <a:ahLst/>
              <a:cxnLst/>
              <a:rect l="l" t="t" r="r" b="b"/>
              <a:pathLst>
                <a:path w="8902702" h="12459253">
                  <a:moveTo>
                    <a:pt x="0" y="0"/>
                  </a:moveTo>
                  <a:lnTo>
                    <a:pt x="8902703" y="0"/>
                  </a:lnTo>
                  <a:lnTo>
                    <a:pt x="8902703" y="12459253"/>
                  </a:lnTo>
                  <a:lnTo>
                    <a:pt x="0" y="12459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8902702" cy="12459253"/>
            </a:xfrm>
            <a:custGeom>
              <a:avLst/>
              <a:gdLst/>
              <a:ahLst/>
              <a:cxnLst/>
              <a:rect l="l" t="t" r="r" b="b"/>
              <a:pathLst>
                <a:path w="8902702" h="12459253">
                  <a:moveTo>
                    <a:pt x="0" y="0"/>
                  </a:moveTo>
                  <a:lnTo>
                    <a:pt x="8902702" y="0"/>
                  </a:lnTo>
                  <a:lnTo>
                    <a:pt x="8902702" y="12459253"/>
                  </a:lnTo>
                  <a:lnTo>
                    <a:pt x="0" y="12459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49102" y="2480027"/>
            <a:ext cx="5414218" cy="1013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21"/>
              </a:lnSpc>
            </a:pPr>
            <a:r>
              <a:rPr lang="en-US" sz="7046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Objetivo 2</a:t>
            </a:r>
          </a:p>
        </p:txBody>
      </p:sp>
      <p:sp>
        <p:nvSpPr>
          <p:cNvPr id="13" name="Freeform 13"/>
          <p:cNvSpPr/>
          <p:nvPr/>
        </p:nvSpPr>
        <p:spPr>
          <a:xfrm rot="2700000">
            <a:off x="14504292" y="519373"/>
            <a:ext cx="1119851" cy="1054696"/>
          </a:xfrm>
          <a:custGeom>
            <a:avLst/>
            <a:gdLst/>
            <a:ahLst/>
            <a:cxnLst/>
            <a:rect l="l" t="t" r="r" b="b"/>
            <a:pathLst>
              <a:path w="1119851" h="1054696">
                <a:moveTo>
                  <a:pt x="0" y="0"/>
                </a:moveTo>
                <a:lnTo>
                  <a:pt x="1119850" y="0"/>
                </a:lnTo>
                <a:lnTo>
                  <a:pt x="1119850" y="1054696"/>
                </a:lnTo>
                <a:lnTo>
                  <a:pt x="0" y="10546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Freeform 14"/>
          <p:cNvSpPr/>
          <p:nvPr/>
        </p:nvSpPr>
        <p:spPr>
          <a:xfrm rot="-797451" flipH="1">
            <a:off x="10468228" y="1112911"/>
            <a:ext cx="854593" cy="590446"/>
          </a:xfrm>
          <a:custGeom>
            <a:avLst/>
            <a:gdLst/>
            <a:ahLst/>
            <a:cxnLst/>
            <a:rect l="l" t="t" r="r" b="b"/>
            <a:pathLst>
              <a:path w="854593" h="590446">
                <a:moveTo>
                  <a:pt x="854594" y="0"/>
                </a:moveTo>
                <a:lnTo>
                  <a:pt x="0" y="0"/>
                </a:lnTo>
                <a:lnTo>
                  <a:pt x="0" y="590446"/>
                </a:lnTo>
                <a:lnTo>
                  <a:pt x="854594" y="590446"/>
                </a:lnTo>
                <a:lnTo>
                  <a:pt x="85459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3036652">
            <a:off x="12565835" y="1575453"/>
            <a:ext cx="780751" cy="866298"/>
          </a:xfrm>
          <a:custGeom>
            <a:avLst/>
            <a:gdLst/>
            <a:ahLst/>
            <a:cxnLst/>
            <a:rect l="l" t="t" r="r" b="b"/>
            <a:pathLst>
              <a:path w="780751" h="866298">
                <a:moveTo>
                  <a:pt x="0" y="0"/>
                </a:moveTo>
                <a:lnTo>
                  <a:pt x="780751" y="0"/>
                </a:lnTo>
                <a:lnTo>
                  <a:pt x="780751" y="866298"/>
                </a:lnTo>
                <a:lnTo>
                  <a:pt x="0" y="8662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TextBox 16"/>
          <p:cNvSpPr txBox="1"/>
          <p:nvPr/>
        </p:nvSpPr>
        <p:spPr>
          <a:xfrm>
            <a:off x="3426576" y="3760863"/>
            <a:ext cx="4785775" cy="4402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908">
                <a:solidFill>
                  <a:srgbClr val="000000"/>
                </a:solidFill>
                <a:latin typeface="TT Hazelnuts"/>
                <a:ea typeface="TT Hazelnuts"/>
                <a:cs typeface="TT Hazelnuts"/>
                <a:sym typeface="TT Hazelnuts"/>
              </a:rPr>
              <a:t>Involucrar a la comunidad escolar, en especial a las y los educandos en el desarrollo de habilidades y el aprendizaje de estrategias para la resolución de conflictos.</a:t>
            </a:r>
          </a:p>
          <a:p>
            <a:pPr algn="ctr">
              <a:lnSpc>
                <a:spcPts val="2500"/>
              </a:lnSpc>
            </a:pPr>
            <a:r>
              <a:rPr lang="en-US" sz="1908">
                <a:solidFill>
                  <a:srgbClr val="000000"/>
                </a:solidFill>
                <a:latin typeface="TT Hazelnuts"/>
                <a:ea typeface="TT Hazelnuts"/>
                <a:cs typeface="TT Hazelnuts"/>
                <a:sym typeface="TT Hazelnuts"/>
              </a:rPr>
              <a:t>Utilizar los conflictos como situaciones de aprendizaje al permitir en su resolución el desarrollo de habilidades socioemocionales, el respeto a los derechos humanos, la formación y práctica de valores para la paz con la finalidad de transformar la visión negativa que se tiene sobre estos.</a:t>
            </a:r>
          </a:p>
          <a:p>
            <a:pPr algn="ctr">
              <a:lnSpc>
                <a:spcPts val="2500"/>
              </a:lnSpc>
            </a:pPr>
            <a:endParaRPr lang="en-US" sz="1908">
              <a:solidFill>
                <a:srgbClr val="000000"/>
              </a:solidFill>
              <a:latin typeface="TT Hazelnuts"/>
              <a:ea typeface="TT Hazelnuts"/>
              <a:cs typeface="TT Hazelnuts"/>
              <a:sym typeface="TT Hazelnut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77167" y="3760863"/>
            <a:ext cx="5158087" cy="4402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908">
                <a:solidFill>
                  <a:srgbClr val="000000"/>
                </a:solidFill>
                <a:latin typeface="TT Hazelnuts"/>
                <a:ea typeface="TT Hazelnuts"/>
                <a:cs typeface="TT Hazelnuts"/>
                <a:sym typeface="TT Hazelnuts"/>
              </a:rPr>
              <a:t>Fomentar el pensamiento creativo en el alumnado de tal manera que beneficie el proceso de búsqueda de alternativas pacificas para la resolución de conflictos.</a:t>
            </a:r>
          </a:p>
          <a:p>
            <a:pPr algn="ctr">
              <a:lnSpc>
                <a:spcPts val="2500"/>
              </a:lnSpc>
            </a:pPr>
            <a:r>
              <a:rPr lang="en-US" sz="1908">
                <a:solidFill>
                  <a:srgbClr val="000000"/>
                </a:solidFill>
                <a:latin typeface="TT Hazelnuts"/>
                <a:ea typeface="TT Hazelnuts"/>
                <a:cs typeface="TT Hazelnuts"/>
                <a:sym typeface="TT Hazelnuts"/>
              </a:rPr>
              <a:t> Implementar experiencias de aprendizaje orientadas a desarrollar habilidades de cooperación, negociación y mediación para la resolución de conflictos.</a:t>
            </a:r>
          </a:p>
          <a:p>
            <a:pPr algn="ctr">
              <a:lnSpc>
                <a:spcPts val="2500"/>
              </a:lnSpc>
            </a:pPr>
            <a:r>
              <a:rPr lang="en-US" sz="1908">
                <a:solidFill>
                  <a:srgbClr val="000000"/>
                </a:solidFill>
                <a:latin typeface="TT Hazelnuts"/>
                <a:ea typeface="TT Hazelnuts"/>
                <a:cs typeface="TT Hazelnuts"/>
                <a:sym typeface="TT Hazelnuts"/>
              </a:rPr>
              <a:t>Reconocer la responsabilidad del personal educativo del plantel de intervenir inmediatamente ante la manifestación de un conflicto para evitar que este se agrave y genere agresiones verbales, físicas o ambas.</a:t>
            </a:r>
          </a:p>
          <a:p>
            <a:pPr algn="ctr">
              <a:lnSpc>
                <a:spcPts val="2500"/>
              </a:lnSpc>
            </a:pPr>
            <a:endParaRPr lang="en-US" sz="1908">
              <a:solidFill>
                <a:srgbClr val="000000"/>
              </a:solidFill>
              <a:latin typeface="TT Hazelnuts"/>
              <a:ea typeface="TT Hazelnuts"/>
              <a:cs typeface="TT Hazelnuts"/>
              <a:sym typeface="TT Hazelnut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44089" y="815247"/>
            <a:ext cx="13599822" cy="8604978"/>
          </a:xfrm>
          <a:custGeom>
            <a:avLst/>
            <a:gdLst/>
            <a:ahLst/>
            <a:cxnLst/>
            <a:rect l="l" t="t" r="r" b="b"/>
            <a:pathLst>
              <a:path w="13599822" h="8604978">
                <a:moveTo>
                  <a:pt x="0" y="0"/>
                </a:moveTo>
                <a:lnTo>
                  <a:pt x="13599822" y="0"/>
                </a:lnTo>
                <a:lnTo>
                  <a:pt x="13599822" y="8604978"/>
                </a:lnTo>
                <a:lnTo>
                  <a:pt x="0" y="8604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656521">
            <a:off x="1028700" y="2680985"/>
            <a:ext cx="3249582" cy="3113690"/>
          </a:xfrm>
          <a:custGeom>
            <a:avLst/>
            <a:gdLst/>
            <a:ahLst/>
            <a:cxnLst/>
            <a:rect l="l" t="t" r="r" b="b"/>
            <a:pathLst>
              <a:path w="3249582" h="3113690">
                <a:moveTo>
                  <a:pt x="0" y="0"/>
                </a:moveTo>
                <a:lnTo>
                  <a:pt x="3249582" y="0"/>
                </a:lnTo>
                <a:lnTo>
                  <a:pt x="3249582" y="3113690"/>
                </a:lnTo>
                <a:lnTo>
                  <a:pt x="0" y="3113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14371087" y="7125363"/>
            <a:ext cx="2962413" cy="2132937"/>
          </a:xfrm>
          <a:custGeom>
            <a:avLst/>
            <a:gdLst/>
            <a:ahLst/>
            <a:cxnLst/>
            <a:rect l="l" t="t" r="r" b="b"/>
            <a:pathLst>
              <a:path w="2962413" h="2132937">
                <a:moveTo>
                  <a:pt x="0" y="0"/>
                </a:moveTo>
                <a:lnTo>
                  <a:pt x="2962413" y="0"/>
                </a:lnTo>
                <a:lnTo>
                  <a:pt x="2962413" y="2132937"/>
                </a:lnTo>
                <a:lnTo>
                  <a:pt x="0" y="21329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3899496" y="5410200"/>
            <a:ext cx="10489009" cy="3866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3373">
                <a:solidFill>
                  <a:srgbClr val="000000"/>
                </a:solidFill>
                <a:latin typeface="TT Hazelnuts"/>
                <a:ea typeface="TT Hazelnuts"/>
                <a:cs typeface="TT Hazelnuts"/>
                <a:sym typeface="TT Hazelnuts"/>
              </a:rPr>
              <a:t>Las técnicas de un protocolo de erradicación del acoso escolar incluyen la formación, la comunicación, la intervención y el seguimiento. </a:t>
            </a:r>
          </a:p>
          <a:p>
            <a:pPr algn="ctr">
              <a:lnSpc>
                <a:spcPts val="4419"/>
              </a:lnSpc>
            </a:pPr>
            <a:endParaRPr lang="en-US" sz="3373">
              <a:solidFill>
                <a:srgbClr val="000000"/>
              </a:solidFill>
              <a:latin typeface="TT Hazelnuts"/>
              <a:ea typeface="TT Hazelnuts"/>
              <a:cs typeface="TT Hazelnuts"/>
              <a:sym typeface="TT Hazelnuts"/>
            </a:endParaRPr>
          </a:p>
          <a:p>
            <a:pPr algn="ctr">
              <a:lnSpc>
                <a:spcPts val="4419"/>
              </a:lnSpc>
            </a:pPr>
            <a:endParaRPr lang="en-US" sz="3373">
              <a:solidFill>
                <a:srgbClr val="000000"/>
              </a:solidFill>
              <a:latin typeface="TT Hazelnuts"/>
              <a:ea typeface="TT Hazelnuts"/>
              <a:cs typeface="TT Hazelnuts"/>
              <a:sym typeface="TT Hazelnuts"/>
            </a:endParaRPr>
          </a:p>
          <a:p>
            <a:pPr algn="ctr">
              <a:lnSpc>
                <a:spcPts val="4419"/>
              </a:lnSpc>
            </a:pPr>
            <a:endParaRPr lang="en-US" sz="3373">
              <a:solidFill>
                <a:srgbClr val="000000"/>
              </a:solidFill>
              <a:latin typeface="TT Hazelnuts"/>
              <a:ea typeface="TT Hazelnuts"/>
              <a:cs typeface="TT Hazelnuts"/>
              <a:sym typeface="TT Hazelnuts"/>
            </a:endParaRPr>
          </a:p>
          <a:p>
            <a:pPr algn="ctr">
              <a:lnSpc>
                <a:spcPts val="4419"/>
              </a:lnSpc>
            </a:pPr>
            <a:endParaRPr lang="en-US" sz="3373">
              <a:solidFill>
                <a:srgbClr val="000000"/>
              </a:solidFill>
              <a:latin typeface="TT Hazelnuts"/>
              <a:ea typeface="TT Hazelnuts"/>
              <a:cs typeface="TT Hazelnuts"/>
              <a:sym typeface="TT Hazelnut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50353" y="3182030"/>
            <a:ext cx="10512352" cy="1622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58"/>
              </a:lnSpc>
            </a:pPr>
            <a:r>
              <a:rPr lang="en-US" sz="11313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Metodología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43644" y="244363"/>
            <a:ext cx="13301831" cy="8594409"/>
          </a:xfrm>
          <a:custGeom>
            <a:avLst/>
            <a:gdLst/>
            <a:ahLst/>
            <a:cxnLst/>
            <a:rect l="l" t="t" r="r" b="b"/>
            <a:pathLst>
              <a:path w="13301831" h="8594409">
                <a:moveTo>
                  <a:pt x="0" y="0"/>
                </a:moveTo>
                <a:lnTo>
                  <a:pt x="13301831" y="0"/>
                </a:lnTo>
                <a:lnTo>
                  <a:pt x="13301831" y="8594409"/>
                </a:lnTo>
                <a:lnTo>
                  <a:pt x="0" y="8594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3653737" y="879678"/>
            <a:ext cx="10980525" cy="1719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2"/>
              </a:lnSpc>
            </a:pPr>
            <a:r>
              <a:rPr lang="en-US" sz="611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Desarrollar habilidades socioemocionales en Niñas, Niños y Adolescentes </a:t>
            </a:r>
          </a:p>
        </p:txBody>
      </p:sp>
      <p:sp>
        <p:nvSpPr>
          <p:cNvPr id="4" name="Freeform 4"/>
          <p:cNvSpPr/>
          <p:nvPr/>
        </p:nvSpPr>
        <p:spPr>
          <a:xfrm rot="-7651577">
            <a:off x="2398932" y="661728"/>
            <a:ext cx="1043920" cy="1158302"/>
          </a:xfrm>
          <a:custGeom>
            <a:avLst/>
            <a:gdLst/>
            <a:ahLst/>
            <a:cxnLst/>
            <a:rect l="l" t="t" r="r" b="b"/>
            <a:pathLst>
              <a:path w="1043920" h="1158302">
                <a:moveTo>
                  <a:pt x="0" y="0"/>
                </a:moveTo>
                <a:lnTo>
                  <a:pt x="1043920" y="0"/>
                </a:lnTo>
                <a:lnTo>
                  <a:pt x="1043920" y="1158302"/>
                </a:lnTo>
                <a:lnTo>
                  <a:pt x="0" y="11583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 rot="-7146763">
            <a:off x="14922496" y="7211792"/>
            <a:ext cx="1781098" cy="1706615"/>
          </a:xfrm>
          <a:custGeom>
            <a:avLst/>
            <a:gdLst/>
            <a:ahLst/>
            <a:cxnLst/>
            <a:rect l="l" t="t" r="r" b="b"/>
            <a:pathLst>
              <a:path w="1781098" h="1706615">
                <a:moveTo>
                  <a:pt x="0" y="0"/>
                </a:moveTo>
                <a:lnTo>
                  <a:pt x="1781098" y="0"/>
                </a:lnTo>
                <a:lnTo>
                  <a:pt x="1781098" y="1706616"/>
                </a:lnTo>
                <a:lnTo>
                  <a:pt x="0" y="17066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TextBox 6"/>
          <p:cNvSpPr txBox="1"/>
          <p:nvPr/>
        </p:nvSpPr>
        <p:spPr>
          <a:xfrm>
            <a:off x="3190860" y="3360988"/>
            <a:ext cx="11906281" cy="4539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5"/>
              </a:lnSpc>
            </a:pPr>
            <a:r>
              <a:rPr lang="en-US" sz="2932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Las habilidades socioemocionales están relacionadas con el reconocimiento, manejo y expresión de manera adecuada de las emociones, lo que implica desarrollar capacidades en NNA para identificar lo que sienten así como para expresarlo de manera asertiva; regular la impulsividad para actuar en pro de ellos mismos sin dejar de considerar a los otros; desarrollar la tolerancia a la frustración; fomentar la empatía; comprender el impacto que la expresión emocional y el comportamiento puede tener en uno mismo y en los demás, así como la capacidad para reconocer y respetar las emociones de todos.</a:t>
            </a:r>
          </a:p>
          <a:p>
            <a:pPr algn="ctr">
              <a:lnSpc>
                <a:spcPts val="3255"/>
              </a:lnSpc>
              <a:spcBef>
                <a:spcPct val="0"/>
              </a:spcBef>
            </a:pPr>
            <a:endParaRPr lang="en-US" sz="2932">
              <a:solidFill>
                <a:srgbClr val="000000"/>
              </a:solidFill>
              <a:latin typeface="Nourd"/>
              <a:ea typeface="Nourd"/>
              <a:cs typeface="Nourd"/>
              <a:sym typeface="Nour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2759" y="807741"/>
            <a:ext cx="16482482" cy="22971440"/>
            <a:chOff x="0" y="0"/>
            <a:chExt cx="21976642" cy="30628586"/>
          </a:xfrm>
        </p:grpSpPr>
        <p:sp>
          <p:nvSpPr>
            <p:cNvPr id="3" name="Freeform 3"/>
            <p:cNvSpPr/>
            <p:nvPr/>
          </p:nvSpPr>
          <p:spPr>
            <a:xfrm>
              <a:off x="290769" y="279400"/>
              <a:ext cx="21685873" cy="30349186"/>
            </a:xfrm>
            <a:custGeom>
              <a:avLst/>
              <a:gdLst/>
              <a:ahLst/>
              <a:cxnLst/>
              <a:rect l="l" t="t" r="r" b="b"/>
              <a:pathLst>
                <a:path w="21685873" h="30349186">
                  <a:moveTo>
                    <a:pt x="0" y="0"/>
                  </a:moveTo>
                  <a:lnTo>
                    <a:pt x="21685873" y="0"/>
                  </a:lnTo>
                  <a:lnTo>
                    <a:pt x="21685873" y="30349186"/>
                  </a:lnTo>
                  <a:lnTo>
                    <a:pt x="0" y="30349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1685873" cy="30349186"/>
            </a:xfrm>
            <a:custGeom>
              <a:avLst/>
              <a:gdLst/>
              <a:ahLst/>
              <a:cxnLst/>
              <a:rect l="l" t="t" r="r" b="b"/>
              <a:pathLst>
                <a:path w="21685873" h="30349186">
                  <a:moveTo>
                    <a:pt x="0" y="0"/>
                  </a:moveTo>
                  <a:lnTo>
                    <a:pt x="21685873" y="0"/>
                  </a:lnTo>
                  <a:lnTo>
                    <a:pt x="21685873" y="30349186"/>
                  </a:lnTo>
                  <a:lnTo>
                    <a:pt x="0" y="30349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23471" y="3160811"/>
            <a:ext cx="13441058" cy="1963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45"/>
              </a:lnSpc>
            </a:pPr>
            <a:r>
              <a:rPr lang="en-US" sz="1364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CONCLUSIÓN</a:t>
            </a:r>
          </a:p>
        </p:txBody>
      </p:sp>
      <p:sp>
        <p:nvSpPr>
          <p:cNvPr id="6" name="Freeform 6"/>
          <p:cNvSpPr/>
          <p:nvPr/>
        </p:nvSpPr>
        <p:spPr>
          <a:xfrm rot="2700000">
            <a:off x="13869480" y="539838"/>
            <a:ext cx="2503569" cy="2357907"/>
          </a:xfrm>
          <a:custGeom>
            <a:avLst/>
            <a:gdLst/>
            <a:ahLst/>
            <a:cxnLst/>
            <a:rect l="l" t="t" r="r" b="b"/>
            <a:pathLst>
              <a:path w="2503569" h="2357907">
                <a:moveTo>
                  <a:pt x="0" y="0"/>
                </a:moveTo>
                <a:lnTo>
                  <a:pt x="2503569" y="0"/>
                </a:lnTo>
                <a:lnTo>
                  <a:pt x="2503569" y="2357907"/>
                </a:lnTo>
                <a:lnTo>
                  <a:pt x="0" y="23579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2493651" flipH="1">
            <a:off x="14472776" y="7977115"/>
            <a:ext cx="1915907" cy="1323718"/>
          </a:xfrm>
          <a:custGeom>
            <a:avLst/>
            <a:gdLst/>
            <a:ahLst/>
            <a:cxnLst/>
            <a:rect l="l" t="t" r="r" b="b"/>
            <a:pathLst>
              <a:path w="1915907" h="1323718">
                <a:moveTo>
                  <a:pt x="1915907" y="0"/>
                </a:moveTo>
                <a:lnTo>
                  <a:pt x="0" y="0"/>
                </a:lnTo>
                <a:lnTo>
                  <a:pt x="0" y="1323718"/>
                </a:lnTo>
                <a:lnTo>
                  <a:pt x="1915907" y="1323718"/>
                </a:lnTo>
                <a:lnTo>
                  <a:pt x="191590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4851751">
            <a:off x="3702717" y="2042539"/>
            <a:ext cx="1357914" cy="1506701"/>
          </a:xfrm>
          <a:custGeom>
            <a:avLst/>
            <a:gdLst/>
            <a:ahLst/>
            <a:cxnLst/>
            <a:rect l="l" t="t" r="r" b="b"/>
            <a:pathLst>
              <a:path w="1357914" h="1506701">
                <a:moveTo>
                  <a:pt x="0" y="0"/>
                </a:moveTo>
                <a:lnTo>
                  <a:pt x="1357914" y="0"/>
                </a:lnTo>
                <a:lnTo>
                  <a:pt x="1357914" y="1506701"/>
                </a:lnTo>
                <a:lnTo>
                  <a:pt x="0" y="15067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TextBox 9"/>
          <p:cNvSpPr txBox="1"/>
          <p:nvPr/>
        </p:nvSpPr>
        <p:spPr>
          <a:xfrm>
            <a:off x="3818242" y="5509594"/>
            <a:ext cx="11612488" cy="374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3"/>
              </a:lnSpc>
            </a:pPr>
            <a:r>
              <a:rPr lang="en-US" sz="3538">
                <a:solidFill>
                  <a:srgbClr val="000000"/>
                </a:solidFill>
                <a:latin typeface="TT Hazelnuts"/>
                <a:ea typeface="TT Hazelnuts"/>
                <a:cs typeface="TT Hazelnuts"/>
                <a:sym typeface="TT Hazelnuts"/>
              </a:rPr>
              <a:t>El acoso escolar puede causar daños físicos, sociales o emocionales en quienes lo sufren. Los estudiantes que son víctimas de acoso escolar no suelen defenderse, al principio creen que ignorando a sus agresores, el acoso se detendrá. Tampoco suelen decir a sus padres y maestros que están siendo acosados por temor.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51290" y="563471"/>
            <a:ext cx="12803568" cy="9188632"/>
            <a:chOff x="0" y="0"/>
            <a:chExt cx="17071425" cy="12251510"/>
          </a:xfrm>
        </p:grpSpPr>
        <p:sp>
          <p:nvSpPr>
            <p:cNvPr id="3" name="Freeform 3"/>
            <p:cNvSpPr/>
            <p:nvPr/>
          </p:nvSpPr>
          <p:spPr>
            <a:xfrm rot="5400000">
              <a:off x="2567206" y="-2252709"/>
              <a:ext cx="12089412" cy="16919025"/>
            </a:xfrm>
            <a:custGeom>
              <a:avLst/>
              <a:gdLst/>
              <a:ahLst/>
              <a:cxnLst/>
              <a:rect l="l" t="t" r="r" b="b"/>
              <a:pathLst>
                <a:path w="12089412" h="16919025">
                  <a:moveTo>
                    <a:pt x="0" y="0"/>
                  </a:moveTo>
                  <a:lnTo>
                    <a:pt x="12089412" y="0"/>
                  </a:lnTo>
                  <a:lnTo>
                    <a:pt x="12089412" y="16919025"/>
                  </a:lnTo>
                  <a:lnTo>
                    <a:pt x="0" y="16919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4"/>
            <p:cNvSpPr/>
            <p:nvPr/>
          </p:nvSpPr>
          <p:spPr>
            <a:xfrm rot="5400000">
              <a:off x="2414806" y="-2414806"/>
              <a:ext cx="12089412" cy="16919025"/>
            </a:xfrm>
            <a:custGeom>
              <a:avLst/>
              <a:gdLst/>
              <a:ahLst/>
              <a:cxnLst/>
              <a:rect l="l" t="t" r="r" b="b"/>
              <a:pathLst>
                <a:path w="12089412" h="16919025">
                  <a:moveTo>
                    <a:pt x="0" y="0"/>
                  </a:moveTo>
                  <a:lnTo>
                    <a:pt x="12089412" y="0"/>
                  </a:lnTo>
                  <a:lnTo>
                    <a:pt x="12089412" y="16919024"/>
                  </a:lnTo>
                  <a:lnTo>
                    <a:pt x="0" y="16919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25706" y="4033249"/>
            <a:ext cx="12629152" cy="223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37"/>
              </a:lnSpc>
            </a:pPr>
            <a:r>
              <a:rPr lang="en-US" sz="17151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GRACIAS </a:t>
            </a:r>
          </a:p>
        </p:txBody>
      </p:sp>
      <p:sp>
        <p:nvSpPr>
          <p:cNvPr id="6" name="Freeform 6"/>
          <p:cNvSpPr/>
          <p:nvPr/>
        </p:nvSpPr>
        <p:spPr>
          <a:xfrm rot="-2700000">
            <a:off x="2268903" y="1441900"/>
            <a:ext cx="1916268" cy="1804776"/>
          </a:xfrm>
          <a:custGeom>
            <a:avLst/>
            <a:gdLst/>
            <a:ahLst/>
            <a:cxnLst/>
            <a:rect l="l" t="t" r="r" b="b"/>
            <a:pathLst>
              <a:path w="1916268" h="1804776">
                <a:moveTo>
                  <a:pt x="0" y="0"/>
                </a:moveTo>
                <a:lnTo>
                  <a:pt x="1916268" y="0"/>
                </a:lnTo>
                <a:lnTo>
                  <a:pt x="1916268" y="1804775"/>
                </a:lnTo>
                <a:lnTo>
                  <a:pt x="0" y="1804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2493651" flipH="1">
            <a:off x="15678366" y="5626687"/>
            <a:ext cx="1915907" cy="1323718"/>
          </a:xfrm>
          <a:custGeom>
            <a:avLst/>
            <a:gdLst/>
            <a:ahLst/>
            <a:cxnLst/>
            <a:rect l="l" t="t" r="r" b="b"/>
            <a:pathLst>
              <a:path w="1915907" h="1323718">
                <a:moveTo>
                  <a:pt x="1915907" y="0"/>
                </a:moveTo>
                <a:lnTo>
                  <a:pt x="0" y="0"/>
                </a:lnTo>
                <a:lnTo>
                  <a:pt x="0" y="1323717"/>
                </a:lnTo>
                <a:lnTo>
                  <a:pt x="1915907" y="1323717"/>
                </a:lnTo>
                <a:lnTo>
                  <a:pt x="191590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TextBox 8"/>
          <p:cNvSpPr txBox="1"/>
          <p:nvPr/>
        </p:nvSpPr>
        <p:spPr>
          <a:xfrm>
            <a:off x="6015599" y="7881886"/>
            <a:ext cx="6474949" cy="43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9"/>
              </a:lnSpc>
            </a:pPr>
            <a:r>
              <a:rPr lang="en-US" sz="2151" b="1">
                <a:solidFill>
                  <a:srgbClr val="000000"/>
                </a:solidFill>
                <a:latin typeface="TT Hazelnuts Bold"/>
                <a:ea typeface="TT Hazelnuts Bold"/>
                <a:cs typeface="TT Hazelnuts Bold"/>
                <a:sym typeface="TT Hazelnuts Bold"/>
              </a:rPr>
              <a:t>De paupau de mango podrido</a:t>
            </a:r>
          </a:p>
        </p:txBody>
      </p:sp>
      <p:sp>
        <p:nvSpPr>
          <p:cNvPr id="9" name="Freeform 9"/>
          <p:cNvSpPr/>
          <p:nvPr/>
        </p:nvSpPr>
        <p:spPr>
          <a:xfrm rot="8037071" flipH="1">
            <a:off x="636470" y="4979784"/>
            <a:ext cx="3334786" cy="1346041"/>
          </a:xfrm>
          <a:custGeom>
            <a:avLst/>
            <a:gdLst/>
            <a:ahLst/>
            <a:cxnLst/>
            <a:rect l="l" t="t" r="r" b="b"/>
            <a:pathLst>
              <a:path w="3334786" h="1346041">
                <a:moveTo>
                  <a:pt x="3334786" y="0"/>
                </a:moveTo>
                <a:lnTo>
                  <a:pt x="0" y="0"/>
                </a:lnTo>
                <a:lnTo>
                  <a:pt x="0" y="1346040"/>
                </a:lnTo>
                <a:lnTo>
                  <a:pt x="3334786" y="1346040"/>
                </a:lnTo>
                <a:lnTo>
                  <a:pt x="333478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 rot="-242744">
            <a:off x="12533833" y="2353804"/>
            <a:ext cx="1142206" cy="1267357"/>
          </a:xfrm>
          <a:custGeom>
            <a:avLst/>
            <a:gdLst/>
            <a:ahLst/>
            <a:cxnLst/>
            <a:rect l="l" t="t" r="r" b="b"/>
            <a:pathLst>
              <a:path w="1142206" h="1267357">
                <a:moveTo>
                  <a:pt x="0" y="0"/>
                </a:moveTo>
                <a:lnTo>
                  <a:pt x="1142206" y="0"/>
                </a:lnTo>
                <a:lnTo>
                  <a:pt x="1142206" y="1267357"/>
                </a:lnTo>
                <a:lnTo>
                  <a:pt x="0" y="126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Protocolo de erradicación del acoso escolar en educación básica del estado de sinaloa</dc:title>
  <cp:lastModifiedBy>Kid2 Inei</cp:lastModifiedBy>
  <cp:revision>2</cp:revision>
  <dcterms:created xsi:type="dcterms:W3CDTF">2006-08-16T00:00:00Z</dcterms:created>
  <dcterms:modified xsi:type="dcterms:W3CDTF">2025-03-28T20:09:52Z</dcterms:modified>
  <dc:identifier>DAGhFBDzAjk</dc:identifier>
</cp:coreProperties>
</file>