
<file path=[Content_Types].xml><?xml version="1.0" encoding="utf-8"?>
<Types xmlns="http://schemas.openxmlformats.org/package/2006/content-types">
  <Default ContentType="application/x-fontdata" Extension="fntdata"/>
  <Default ContentType="image/jpeg" Extension="jpeg"/>
  <Default ContentType="image/png" Extension="png"/>
  <Default ContentType="application/vnd.openxmlformats-package.relationships+xml" Extension="rels"/>
  <Default ContentType="image/svg+xml" Extension="svg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embedTrueTypeFonts="true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</p:sldIdLst>
  <p:sldSz cx="18288000" cy="10287000"/>
  <p:notesSz cx="6858000" cy="9144000"/>
  <p:embeddedFontLst>
    <p:embeddedFont>
      <p:font typeface="Be Vietnam Ultra-Bold Italics" charset="1" panose="00000900000000000000"/>
      <p:regular r:id="rId13"/>
    </p:embeddedFont>
    <p:embeddedFont>
      <p:font typeface="Klein Condensed Heavy" charset="1" panose="00000A06000000000000"/>
      <p:regular r:id="rId14"/>
    </p:embeddedFont>
    <p:embeddedFont>
      <p:font typeface="Klein Condensed Bold" charset="1" panose="00000806000000000000"/>
      <p:regular r:id="rId15"/>
    </p:embeddedFont>
    <p:embeddedFont>
      <p:font typeface="Be Vietnam Ultra-Bold" charset="1" panose="00000900000000000000"/>
      <p:regular r:id="rId16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10" Target="slides/slide5.xml" Type="http://schemas.openxmlformats.org/officeDocument/2006/relationships/slide"/><Relationship Id="rId11" Target="slides/slide6.xml" Type="http://schemas.openxmlformats.org/officeDocument/2006/relationships/slide"/><Relationship Id="rId12" Target="slides/slide7.xml" Type="http://schemas.openxmlformats.org/officeDocument/2006/relationships/slide"/><Relationship Id="rId13" Target="fonts/font13.fntdata" Type="http://schemas.openxmlformats.org/officeDocument/2006/relationships/font"/><Relationship Id="rId14" Target="fonts/font14.fntdata" Type="http://schemas.openxmlformats.org/officeDocument/2006/relationships/font"/><Relationship Id="rId15" Target="fonts/font15.fntdata" Type="http://schemas.openxmlformats.org/officeDocument/2006/relationships/font"/><Relationship Id="rId16" Target="fonts/font16.fntdata" Type="http://schemas.openxmlformats.org/officeDocument/2006/relationships/font"/><Relationship Id="rId2" Target="presProps.xml" Type="http://schemas.openxmlformats.org/officeDocument/2006/relationships/presProps"/><Relationship Id="rId3" Target="viewProps.xml" Type="http://schemas.openxmlformats.org/officeDocument/2006/relationships/viewProps"/><Relationship Id="rId4" Target="theme/theme1.xml" Type="http://schemas.openxmlformats.org/officeDocument/2006/relationships/theme"/><Relationship Id="rId5" Target="tableStyles.xml" Type="http://schemas.openxmlformats.org/officeDocument/2006/relationships/tableStyles"/><Relationship Id="rId6" Target="slides/slide1.xml" Type="http://schemas.openxmlformats.org/officeDocument/2006/relationships/slide"/><Relationship Id="rId7" Target="slides/slide2.xml" Type="http://schemas.openxmlformats.org/officeDocument/2006/relationships/slide"/><Relationship Id="rId8" Target="slides/slide3.xml" Type="http://schemas.openxmlformats.org/officeDocument/2006/relationships/slide"/><Relationship Id="rId9" Target="slides/slide4.xml" Type="http://schemas.openxmlformats.org/officeDocument/2006/relationships/slide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svg" Type="http://schemas.openxmlformats.org/officeDocument/2006/relationships/image"/></Relationships>
</file>

<file path=ppt/slides/_rels/slide2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3.jpeg" Type="http://schemas.openxmlformats.org/officeDocument/2006/relationships/image"/></Relationships>
</file>

<file path=ppt/slides/_rels/slide3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3.jpeg" Type="http://schemas.openxmlformats.org/officeDocument/2006/relationships/image"/></Relationships>
</file>

<file path=ppt/slides/_rels/slide4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4.png" Type="http://schemas.openxmlformats.org/officeDocument/2006/relationships/image"/><Relationship Id="rId3" Target="../media/image5.svg" Type="http://schemas.openxmlformats.org/officeDocument/2006/relationships/image"/></Relationships>
</file>

<file path=ppt/slides/_rels/slide5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4.png" Type="http://schemas.openxmlformats.org/officeDocument/2006/relationships/image"/><Relationship Id="rId3" Target="../media/image5.svg" Type="http://schemas.openxmlformats.org/officeDocument/2006/relationships/image"/></Relationships>
</file>

<file path=ppt/slides/_rels/slide6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6.png" Type="http://schemas.openxmlformats.org/officeDocument/2006/relationships/image"/><Relationship Id="rId3" Target="../media/image7.svg" Type="http://schemas.openxmlformats.org/officeDocument/2006/relationships/image"/></Relationships>
</file>

<file path=ppt/slides/_rels/slide7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8.png" Type="http://schemas.openxmlformats.org/officeDocument/2006/relationships/image"/><Relationship Id="rId3" Target="../media/image9.svg" Type="http://schemas.openxmlformats.org/officeDocument/2006/relationships/image"/></Relationships>
</file>

<file path=ppt/slides/slide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C3CD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-615117" y="9258300"/>
            <a:ext cx="19221178" cy="1296051"/>
            <a:chOff x="0" y="0"/>
            <a:chExt cx="6461577" cy="435693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6461577" cy="435693"/>
            </a:xfrm>
            <a:custGeom>
              <a:avLst/>
              <a:gdLst/>
              <a:ahLst/>
              <a:cxnLst/>
              <a:rect r="r" b="b" t="t" l="l"/>
              <a:pathLst>
                <a:path h="435693" w="6461577">
                  <a:moveTo>
                    <a:pt x="0" y="0"/>
                  </a:moveTo>
                  <a:lnTo>
                    <a:pt x="6461577" y="0"/>
                  </a:lnTo>
                  <a:lnTo>
                    <a:pt x="6461577" y="435693"/>
                  </a:lnTo>
                  <a:lnTo>
                    <a:pt x="0" y="435693"/>
                  </a:lnTo>
                  <a:close/>
                </a:path>
              </a:pathLst>
            </a:custGeom>
            <a:solidFill>
              <a:srgbClr val="D82222"/>
            </a:solidFill>
          </p:spPr>
        </p:sp>
        <p:sp>
          <p:nvSpPr>
            <p:cNvPr name="TextBox 4" id="4"/>
            <p:cNvSpPr txBox="true"/>
            <p:nvPr/>
          </p:nvSpPr>
          <p:spPr>
            <a:xfrm>
              <a:off x="0" y="-28575"/>
              <a:ext cx="6461577" cy="464268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grpSp>
        <p:nvGrpSpPr>
          <p:cNvPr name="Group 5" id="5"/>
          <p:cNvGrpSpPr/>
          <p:nvPr/>
        </p:nvGrpSpPr>
        <p:grpSpPr>
          <a:xfrm rot="-10800000">
            <a:off x="-384659" y="9968157"/>
            <a:ext cx="19221178" cy="586193"/>
            <a:chOff x="0" y="0"/>
            <a:chExt cx="6461577" cy="197060"/>
          </a:xfrm>
        </p:grpSpPr>
        <p:sp>
          <p:nvSpPr>
            <p:cNvPr name="Freeform 6" id="6"/>
            <p:cNvSpPr/>
            <p:nvPr/>
          </p:nvSpPr>
          <p:spPr>
            <a:xfrm flipH="false" flipV="false" rot="0">
              <a:off x="0" y="0"/>
              <a:ext cx="6461577" cy="197060"/>
            </a:xfrm>
            <a:custGeom>
              <a:avLst/>
              <a:gdLst/>
              <a:ahLst/>
              <a:cxnLst/>
              <a:rect r="r" b="b" t="t" l="l"/>
              <a:pathLst>
                <a:path h="197060" w="6461577">
                  <a:moveTo>
                    <a:pt x="0" y="0"/>
                  </a:moveTo>
                  <a:lnTo>
                    <a:pt x="6461577" y="0"/>
                  </a:lnTo>
                  <a:lnTo>
                    <a:pt x="6461577" y="197060"/>
                  </a:lnTo>
                  <a:lnTo>
                    <a:pt x="0" y="197060"/>
                  </a:lnTo>
                  <a:close/>
                </a:path>
              </a:pathLst>
            </a:custGeom>
            <a:solidFill>
              <a:srgbClr val="FFFFFF"/>
            </a:solidFill>
          </p:spPr>
        </p:sp>
        <p:sp>
          <p:nvSpPr>
            <p:cNvPr name="TextBox 7" id="7"/>
            <p:cNvSpPr txBox="true"/>
            <p:nvPr/>
          </p:nvSpPr>
          <p:spPr>
            <a:xfrm>
              <a:off x="0" y="-28575"/>
              <a:ext cx="6461577" cy="225635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grpSp>
        <p:nvGrpSpPr>
          <p:cNvPr name="Group 8" id="8"/>
          <p:cNvGrpSpPr/>
          <p:nvPr/>
        </p:nvGrpSpPr>
        <p:grpSpPr>
          <a:xfrm rot="0">
            <a:off x="6096035" y="5336863"/>
            <a:ext cx="9940534" cy="855819"/>
            <a:chOff x="0" y="0"/>
            <a:chExt cx="2185847" cy="188188"/>
          </a:xfrm>
        </p:grpSpPr>
        <p:sp>
          <p:nvSpPr>
            <p:cNvPr name="Freeform 9" id="9"/>
            <p:cNvSpPr/>
            <p:nvPr/>
          </p:nvSpPr>
          <p:spPr>
            <a:xfrm flipH="false" flipV="false" rot="0">
              <a:off x="0" y="0"/>
              <a:ext cx="2185847" cy="188188"/>
            </a:xfrm>
            <a:custGeom>
              <a:avLst/>
              <a:gdLst/>
              <a:ahLst/>
              <a:cxnLst/>
              <a:rect r="r" b="b" t="t" l="l"/>
              <a:pathLst>
                <a:path h="188188" w="2185847">
                  <a:moveTo>
                    <a:pt x="0" y="0"/>
                  </a:moveTo>
                  <a:lnTo>
                    <a:pt x="2185847" y="0"/>
                  </a:lnTo>
                  <a:lnTo>
                    <a:pt x="2185847" y="188188"/>
                  </a:lnTo>
                  <a:lnTo>
                    <a:pt x="0" y="188188"/>
                  </a:lnTo>
                  <a:close/>
                </a:path>
              </a:pathLst>
            </a:custGeom>
            <a:solidFill>
              <a:srgbClr val="022759"/>
            </a:solidFill>
          </p:spPr>
        </p:sp>
        <p:sp>
          <p:nvSpPr>
            <p:cNvPr name="TextBox 10" id="10"/>
            <p:cNvSpPr txBox="true"/>
            <p:nvPr/>
          </p:nvSpPr>
          <p:spPr>
            <a:xfrm>
              <a:off x="0" y="-28575"/>
              <a:ext cx="2185847" cy="216763"/>
            </a:xfrm>
            <a:prstGeom prst="rect">
              <a:avLst/>
            </a:prstGeom>
          </p:spPr>
          <p:txBody>
            <a:bodyPr anchor="ctr" rtlCol="false" tIns="60845" lIns="60845" bIns="60845" rIns="60845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sp>
        <p:nvSpPr>
          <p:cNvPr name="TextBox 11" id="11"/>
          <p:cNvSpPr txBox="true"/>
          <p:nvPr/>
        </p:nvSpPr>
        <p:spPr>
          <a:xfrm rot="0">
            <a:off x="6096035" y="5573055"/>
            <a:ext cx="9940534" cy="45011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390"/>
              </a:lnSpc>
            </a:pPr>
            <a:r>
              <a:rPr lang="en-US" b="true" sz="3390" i="true" spc="210">
                <a:solidFill>
                  <a:srgbClr val="FFFFFF"/>
                </a:solidFill>
                <a:latin typeface="Be Vietnam Ultra-Bold Italics"/>
                <a:ea typeface="Be Vietnam Ultra-Bold Italics"/>
                <a:cs typeface="Be Vietnam Ultra-Bold Italics"/>
                <a:sym typeface="Be Vietnam Ultra-Bold Italics"/>
              </a:rPr>
              <a:t> La erradicación  de el acoso escolar</a:t>
            </a:r>
          </a:p>
        </p:txBody>
      </p:sp>
      <p:sp>
        <p:nvSpPr>
          <p:cNvPr name="TextBox 12" id="12"/>
          <p:cNvSpPr txBox="true"/>
          <p:nvPr/>
        </p:nvSpPr>
        <p:spPr>
          <a:xfrm rot="0">
            <a:off x="6459658" y="4203566"/>
            <a:ext cx="9940534" cy="130281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9720"/>
              </a:lnSpc>
            </a:pPr>
            <a:r>
              <a:rPr lang="en-US" b="true" sz="9720">
                <a:solidFill>
                  <a:srgbClr val="022759"/>
                </a:solidFill>
                <a:latin typeface="Klein Condensed Heavy"/>
                <a:ea typeface="Klein Condensed Heavy"/>
                <a:cs typeface="Klein Condensed Heavy"/>
                <a:sym typeface="Klein Condensed Heavy"/>
              </a:rPr>
              <a:t>DEL LA PEAEEBES</a:t>
            </a:r>
          </a:p>
        </p:txBody>
      </p:sp>
      <p:grpSp>
        <p:nvGrpSpPr>
          <p:cNvPr name="Group 13" id="13"/>
          <p:cNvGrpSpPr/>
          <p:nvPr/>
        </p:nvGrpSpPr>
        <p:grpSpPr>
          <a:xfrm rot="-10800000">
            <a:off x="-384659" y="-82213"/>
            <a:ext cx="19221178" cy="487940"/>
            <a:chOff x="0" y="0"/>
            <a:chExt cx="6461577" cy="164031"/>
          </a:xfrm>
        </p:grpSpPr>
        <p:sp>
          <p:nvSpPr>
            <p:cNvPr name="Freeform 14" id="14"/>
            <p:cNvSpPr/>
            <p:nvPr/>
          </p:nvSpPr>
          <p:spPr>
            <a:xfrm flipH="false" flipV="false" rot="0">
              <a:off x="0" y="0"/>
              <a:ext cx="6461577" cy="164031"/>
            </a:xfrm>
            <a:custGeom>
              <a:avLst/>
              <a:gdLst/>
              <a:ahLst/>
              <a:cxnLst/>
              <a:rect r="r" b="b" t="t" l="l"/>
              <a:pathLst>
                <a:path h="164031" w="6461577">
                  <a:moveTo>
                    <a:pt x="0" y="0"/>
                  </a:moveTo>
                  <a:lnTo>
                    <a:pt x="6461577" y="0"/>
                  </a:lnTo>
                  <a:lnTo>
                    <a:pt x="6461577" y="164031"/>
                  </a:lnTo>
                  <a:lnTo>
                    <a:pt x="0" y="164031"/>
                  </a:lnTo>
                  <a:close/>
                </a:path>
              </a:pathLst>
            </a:custGeom>
            <a:solidFill>
              <a:srgbClr val="022759"/>
            </a:solidFill>
          </p:spPr>
        </p:sp>
        <p:sp>
          <p:nvSpPr>
            <p:cNvPr name="TextBox 15" id="15"/>
            <p:cNvSpPr txBox="true"/>
            <p:nvPr/>
          </p:nvSpPr>
          <p:spPr>
            <a:xfrm>
              <a:off x="0" y="-28575"/>
              <a:ext cx="6461577" cy="192606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grpSp>
        <p:nvGrpSpPr>
          <p:cNvPr name="Group 16" id="16"/>
          <p:cNvGrpSpPr/>
          <p:nvPr/>
        </p:nvGrpSpPr>
        <p:grpSpPr>
          <a:xfrm rot="-10800000">
            <a:off x="-318061" y="405727"/>
            <a:ext cx="18924122" cy="318843"/>
            <a:chOff x="0" y="0"/>
            <a:chExt cx="6361716" cy="107185"/>
          </a:xfrm>
        </p:grpSpPr>
        <p:sp>
          <p:nvSpPr>
            <p:cNvPr name="Freeform 17" id="17"/>
            <p:cNvSpPr/>
            <p:nvPr/>
          </p:nvSpPr>
          <p:spPr>
            <a:xfrm flipH="false" flipV="false" rot="0">
              <a:off x="0" y="0"/>
              <a:ext cx="6361716" cy="107185"/>
            </a:xfrm>
            <a:custGeom>
              <a:avLst/>
              <a:gdLst/>
              <a:ahLst/>
              <a:cxnLst/>
              <a:rect r="r" b="b" t="t" l="l"/>
              <a:pathLst>
                <a:path h="107185" w="6361716">
                  <a:moveTo>
                    <a:pt x="0" y="0"/>
                  </a:moveTo>
                  <a:lnTo>
                    <a:pt x="6361716" y="0"/>
                  </a:lnTo>
                  <a:lnTo>
                    <a:pt x="6361716" y="107185"/>
                  </a:lnTo>
                  <a:lnTo>
                    <a:pt x="0" y="107185"/>
                  </a:lnTo>
                  <a:close/>
                </a:path>
              </a:pathLst>
            </a:custGeom>
            <a:solidFill>
              <a:srgbClr val="FFFFFF"/>
            </a:solidFill>
          </p:spPr>
        </p:sp>
        <p:sp>
          <p:nvSpPr>
            <p:cNvPr name="TextBox 18" id="18"/>
            <p:cNvSpPr txBox="true"/>
            <p:nvPr/>
          </p:nvSpPr>
          <p:spPr>
            <a:xfrm>
              <a:off x="0" y="-28575"/>
              <a:ext cx="6361716" cy="13576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sp>
        <p:nvSpPr>
          <p:cNvPr name="Freeform 19" id="19"/>
          <p:cNvSpPr/>
          <p:nvPr/>
        </p:nvSpPr>
        <p:spPr>
          <a:xfrm flipH="false" flipV="false" rot="0">
            <a:off x="-615117" y="1551597"/>
            <a:ext cx="5516922" cy="7909566"/>
          </a:xfrm>
          <a:custGeom>
            <a:avLst/>
            <a:gdLst/>
            <a:ahLst/>
            <a:cxnLst/>
            <a:rect r="r" b="b" t="t" l="l"/>
            <a:pathLst>
              <a:path h="7909566" w="5516922">
                <a:moveTo>
                  <a:pt x="0" y="0"/>
                </a:moveTo>
                <a:lnTo>
                  <a:pt x="5516922" y="0"/>
                </a:lnTo>
                <a:lnTo>
                  <a:pt x="5516922" y="7909567"/>
                </a:lnTo>
                <a:lnTo>
                  <a:pt x="0" y="7909567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20" id="20"/>
          <p:cNvSpPr txBox="true"/>
          <p:nvPr/>
        </p:nvSpPr>
        <p:spPr>
          <a:xfrm rot="0">
            <a:off x="6459658" y="2712583"/>
            <a:ext cx="9940534" cy="130281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9720"/>
              </a:lnSpc>
            </a:pPr>
            <a:r>
              <a:rPr lang="en-US" b="true" sz="9720">
                <a:solidFill>
                  <a:srgbClr val="022759"/>
                </a:solidFill>
                <a:latin typeface="Klein Condensed Heavy"/>
                <a:ea typeface="Klein Condensed Heavy"/>
                <a:cs typeface="Klein Condensed Heavy"/>
                <a:sym typeface="Klein Condensed Heavy"/>
              </a:rPr>
              <a:t>ARTICULO 12 C.</a:t>
            </a:r>
          </a:p>
        </p:txBody>
      </p:sp>
    </p:spTree>
  </p:cSld>
  <p:clrMapOvr>
    <a:masterClrMapping/>
  </p:clrMapOvr>
</p:sld>
</file>

<file path=ppt/slides/slide2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C3CD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-615117" y="9258300"/>
            <a:ext cx="19221178" cy="1296051"/>
            <a:chOff x="0" y="0"/>
            <a:chExt cx="6461577" cy="435693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6461577" cy="435693"/>
            </a:xfrm>
            <a:custGeom>
              <a:avLst/>
              <a:gdLst/>
              <a:ahLst/>
              <a:cxnLst/>
              <a:rect r="r" b="b" t="t" l="l"/>
              <a:pathLst>
                <a:path h="435693" w="6461577">
                  <a:moveTo>
                    <a:pt x="0" y="0"/>
                  </a:moveTo>
                  <a:lnTo>
                    <a:pt x="6461577" y="0"/>
                  </a:lnTo>
                  <a:lnTo>
                    <a:pt x="6461577" y="435693"/>
                  </a:lnTo>
                  <a:lnTo>
                    <a:pt x="0" y="435693"/>
                  </a:lnTo>
                  <a:close/>
                </a:path>
              </a:pathLst>
            </a:custGeom>
            <a:solidFill>
              <a:srgbClr val="D82222"/>
            </a:solidFill>
          </p:spPr>
        </p:sp>
        <p:sp>
          <p:nvSpPr>
            <p:cNvPr name="TextBox 4" id="4"/>
            <p:cNvSpPr txBox="true"/>
            <p:nvPr/>
          </p:nvSpPr>
          <p:spPr>
            <a:xfrm>
              <a:off x="0" y="-28575"/>
              <a:ext cx="6461577" cy="464268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grpSp>
        <p:nvGrpSpPr>
          <p:cNvPr name="Group 5" id="5"/>
          <p:cNvGrpSpPr/>
          <p:nvPr/>
        </p:nvGrpSpPr>
        <p:grpSpPr>
          <a:xfrm rot="-10800000">
            <a:off x="-384659" y="-82213"/>
            <a:ext cx="19221178" cy="487940"/>
            <a:chOff x="0" y="0"/>
            <a:chExt cx="6461577" cy="164031"/>
          </a:xfrm>
        </p:grpSpPr>
        <p:sp>
          <p:nvSpPr>
            <p:cNvPr name="Freeform 6" id="6"/>
            <p:cNvSpPr/>
            <p:nvPr/>
          </p:nvSpPr>
          <p:spPr>
            <a:xfrm flipH="false" flipV="false" rot="0">
              <a:off x="0" y="0"/>
              <a:ext cx="6461577" cy="164031"/>
            </a:xfrm>
            <a:custGeom>
              <a:avLst/>
              <a:gdLst/>
              <a:ahLst/>
              <a:cxnLst/>
              <a:rect r="r" b="b" t="t" l="l"/>
              <a:pathLst>
                <a:path h="164031" w="6461577">
                  <a:moveTo>
                    <a:pt x="0" y="0"/>
                  </a:moveTo>
                  <a:lnTo>
                    <a:pt x="6461577" y="0"/>
                  </a:lnTo>
                  <a:lnTo>
                    <a:pt x="6461577" y="164031"/>
                  </a:lnTo>
                  <a:lnTo>
                    <a:pt x="0" y="164031"/>
                  </a:lnTo>
                  <a:close/>
                </a:path>
              </a:pathLst>
            </a:custGeom>
            <a:solidFill>
              <a:srgbClr val="022759"/>
            </a:solidFill>
          </p:spPr>
        </p:sp>
        <p:sp>
          <p:nvSpPr>
            <p:cNvPr name="TextBox 7" id="7"/>
            <p:cNvSpPr txBox="true"/>
            <p:nvPr/>
          </p:nvSpPr>
          <p:spPr>
            <a:xfrm>
              <a:off x="0" y="-28575"/>
              <a:ext cx="6461577" cy="192606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grpSp>
        <p:nvGrpSpPr>
          <p:cNvPr name="Group 8" id="8"/>
          <p:cNvGrpSpPr/>
          <p:nvPr/>
        </p:nvGrpSpPr>
        <p:grpSpPr>
          <a:xfrm rot="-10800000">
            <a:off x="-318061" y="405727"/>
            <a:ext cx="18924122" cy="318843"/>
            <a:chOff x="0" y="0"/>
            <a:chExt cx="6361716" cy="107185"/>
          </a:xfrm>
        </p:grpSpPr>
        <p:sp>
          <p:nvSpPr>
            <p:cNvPr name="Freeform 9" id="9"/>
            <p:cNvSpPr/>
            <p:nvPr/>
          </p:nvSpPr>
          <p:spPr>
            <a:xfrm flipH="false" flipV="false" rot="0">
              <a:off x="0" y="0"/>
              <a:ext cx="6361716" cy="107185"/>
            </a:xfrm>
            <a:custGeom>
              <a:avLst/>
              <a:gdLst/>
              <a:ahLst/>
              <a:cxnLst/>
              <a:rect r="r" b="b" t="t" l="l"/>
              <a:pathLst>
                <a:path h="107185" w="6361716">
                  <a:moveTo>
                    <a:pt x="0" y="0"/>
                  </a:moveTo>
                  <a:lnTo>
                    <a:pt x="6361716" y="0"/>
                  </a:lnTo>
                  <a:lnTo>
                    <a:pt x="6361716" y="107185"/>
                  </a:lnTo>
                  <a:lnTo>
                    <a:pt x="0" y="107185"/>
                  </a:lnTo>
                  <a:close/>
                </a:path>
              </a:pathLst>
            </a:custGeom>
            <a:solidFill>
              <a:srgbClr val="FFFFFF"/>
            </a:solidFill>
          </p:spPr>
        </p:sp>
        <p:sp>
          <p:nvSpPr>
            <p:cNvPr name="TextBox 10" id="10"/>
            <p:cNvSpPr txBox="true"/>
            <p:nvPr/>
          </p:nvSpPr>
          <p:spPr>
            <a:xfrm>
              <a:off x="0" y="-28575"/>
              <a:ext cx="6361716" cy="13576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grpSp>
        <p:nvGrpSpPr>
          <p:cNvPr name="Group 11" id="11"/>
          <p:cNvGrpSpPr/>
          <p:nvPr/>
        </p:nvGrpSpPr>
        <p:grpSpPr>
          <a:xfrm rot="-10800000">
            <a:off x="-318061" y="9968157"/>
            <a:ext cx="19154580" cy="616963"/>
            <a:chOff x="0" y="0"/>
            <a:chExt cx="6439189" cy="207404"/>
          </a:xfrm>
        </p:grpSpPr>
        <p:sp>
          <p:nvSpPr>
            <p:cNvPr name="Freeform 12" id="12"/>
            <p:cNvSpPr/>
            <p:nvPr/>
          </p:nvSpPr>
          <p:spPr>
            <a:xfrm flipH="false" flipV="false" rot="0">
              <a:off x="0" y="0"/>
              <a:ext cx="6439189" cy="207404"/>
            </a:xfrm>
            <a:custGeom>
              <a:avLst/>
              <a:gdLst/>
              <a:ahLst/>
              <a:cxnLst/>
              <a:rect r="r" b="b" t="t" l="l"/>
              <a:pathLst>
                <a:path h="207404" w="6439189">
                  <a:moveTo>
                    <a:pt x="0" y="0"/>
                  </a:moveTo>
                  <a:lnTo>
                    <a:pt x="6439189" y="0"/>
                  </a:lnTo>
                  <a:lnTo>
                    <a:pt x="6439189" y="207404"/>
                  </a:lnTo>
                  <a:lnTo>
                    <a:pt x="0" y="207404"/>
                  </a:lnTo>
                  <a:close/>
                </a:path>
              </a:pathLst>
            </a:custGeom>
            <a:solidFill>
              <a:srgbClr val="FFFFFF"/>
            </a:solidFill>
          </p:spPr>
        </p:sp>
        <p:sp>
          <p:nvSpPr>
            <p:cNvPr name="TextBox 13" id="13"/>
            <p:cNvSpPr txBox="true"/>
            <p:nvPr/>
          </p:nvSpPr>
          <p:spPr>
            <a:xfrm>
              <a:off x="0" y="-28575"/>
              <a:ext cx="6439189" cy="235979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sp>
        <p:nvSpPr>
          <p:cNvPr name="Freeform 14" id="14"/>
          <p:cNvSpPr/>
          <p:nvPr/>
        </p:nvSpPr>
        <p:spPr>
          <a:xfrm flipH="false" flipV="false" rot="0">
            <a:off x="11893128" y="3333839"/>
            <a:ext cx="6178237" cy="5924461"/>
          </a:xfrm>
          <a:custGeom>
            <a:avLst/>
            <a:gdLst/>
            <a:ahLst/>
            <a:cxnLst/>
            <a:rect r="r" b="b" t="t" l="l"/>
            <a:pathLst>
              <a:path h="5924461" w="6178237">
                <a:moveTo>
                  <a:pt x="0" y="0"/>
                </a:moveTo>
                <a:lnTo>
                  <a:pt x="6178237" y="0"/>
                </a:lnTo>
                <a:lnTo>
                  <a:pt x="6178237" y="5924461"/>
                </a:lnTo>
                <a:lnTo>
                  <a:pt x="0" y="5924461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-27071" t="0" r="-17945" b="0"/>
            </a:stretch>
          </a:blipFill>
        </p:spPr>
      </p:sp>
      <p:sp>
        <p:nvSpPr>
          <p:cNvPr name="TextBox 15" id="15"/>
          <p:cNvSpPr txBox="true"/>
          <p:nvPr/>
        </p:nvSpPr>
        <p:spPr>
          <a:xfrm rot="0">
            <a:off x="1143929" y="215227"/>
            <a:ext cx="16230600" cy="1635128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3299"/>
              </a:lnSpc>
              <a:spcBef>
                <a:spcPct val="0"/>
              </a:spcBef>
            </a:pPr>
            <a:r>
              <a:rPr lang="en-US" b="true" sz="9499">
                <a:solidFill>
                  <a:srgbClr val="022759"/>
                </a:solidFill>
                <a:latin typeface="Klein Condensed Bold"/>
                <a:ea typeface="Klein Condensed Bold"/>
                <a:cs typeface="Klein Condensed Bold"/>
                <a:sym typeface="Klein Condensed Bold"/>
              </a:rPr>
              <a:t>¿QUÉ ES EL ACOSO ESCOLAR?</a:t>
            </a:r>
          </a:p>
        </p:txBody>
      </p:sp>
      <p:sp>
        <p:nvSpPr>
          <p:cNvPr name="TextBox 16" id="16"/>
          <p:cNvSpPr txBox="true"/>
          <p:nvPr/>
        </p:nvSpPr>
        <p:spPr>
          <a:xfrm rot="0">
            <a:off x="632344" y="2387673"/>
            <a:ext cx="10266953" cy="442701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just">
              <a:lnSpc>
                <a:spcPts val="4374"/>
              </a:lnSpc>
            </a:pPr>
            <a:r>
              <a:rPr lang="en-US" b="true" sz="4374">
                <a:solidFill>
                  <a:srgbClr val="022759"/>
                </a:solidFill>
                <a:latin typeface="Be Vietnam Ultra-Bold"/>
                <a:ea typeface="Be Vietnam Ultra-Bold"/>
                <a:cs typeface="Be Vietnam Ultra-Bold"/>
                <a:sym typeface="Be Vietnam Ultra-Bold"/>
              </a:rPr>
              <a:t>El acoso escolar, o bullying, son conductas repetidas y negativas que un estudiante realiza con la intención de dañar o someter a otro, caracterizadas por un desequilibrio de poder y que pueden manifestarse de forma física, verbal, social o cibernética</a:t>
            </a:r>
          </a:p>
        </p:txBody>
      </p:sp>
    </p:spTree>
  </p:cSld>
  <p:clrMapOvr>
    <a:masterClrMapping/>
  </p:clrMapOvr>
</p:sld>
</file>

<file path=ppt/slides/slide3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C3CD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-615117" y="9258300"/>
            <a:ext cx="19221178" cy="1296051"/>
            <a:chOff x="0" y="0"/>
            <a:chExt cx="6461577" cy="435693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6461577" cy="435693"/>
            </a:xfrm>
            <a:custGeom>
              <a:avLst/>
              <a:gdLst/>
              <a:ahLst/>
              <a:cxnLst/>
              <a:rect r="r" b="b" t="t" l="l"/>
              <a:pathLst>
                <a:path h="435693" w="6461577">
                  <a:moveTo>
                    <a:pt x="0" y="0"/>
                  </a:moveTo>
                  <a:lnTo>
                    <a:pt x="6461577" y="0"/>
                  </a:lnTo>
                  <a:lnTo>
                    <a:pt x="6461577" y="435693"/>
                  </a:lnTo>
                  <a:lnTo>
                    <a:pt x="0" y="435693"/>
                  </a:lnTo>
                  <a:close/>
                </a:path>
              </a:pathLst>
            </a:custGeom>
            <a:solidFill>
              <a:srgbClr val="D82222"/>
            </a:solidFill>
          </p:spPr>
        </p:sp>
        <p:sp>
          <p:nvSpPr>
            <p:cNvPr name="TextBox 4" id="4"/>
            <p:cNvSpPr txBox="true"/>
            <p:nvPr/>
          </p:nvSpPr>
          <p:spPr>
            <a:xfrm>
              <a:off x="0" y="-28575"/>
              <a:ext cx="6461577" cy="464268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grpSp>
        <p:nvGrpSpPr>
          <p:cNvPr name="Group 5" id="5"/>
          <p:cNvGrpSpPr/>
          <p:nvPr/>
        </p:nvGrpSpPr>
        <p:grpSpPr>
          <a:xfrm rot="-10800000">
            <a:off x="-384659" y="-82213"/>
            <a:ext cx="19221178" cy="487940"/>
            <a:chOff x="0" y="0"/>
            <a:chExt cx="6461577" cy="164031"/>
          </a:xfrm>
        </p:grpSpPr>
        <p:sp>
          <p:nvSpPr>
            <p:cNvPr name="Freeform 6" id="6"/>
            <p:cNvSpPr/>
            <p:nvPr/>
          </p:nvSpPr>
          <p:spPr>
            <a:xfrm flipH="false" flipV="false" rot="0">
              <a:off x="0" y="0"/>
              <a:ext cx="6461577" cy="164031"/>
            </a:xfrm>
            <a:custGeom>
              <a:avLst/>
              <a:gdLst/>
              <a:ahLst/>
              <a:cxnLst/>
              <a:rect r="r" b="b" t="t" l="l"/>
              <a:pathLst>
                <a:path h="164031" w="6461577">
                  <a:moveTo>
                    <a:pt x="0" y="0"/>
                  </a:moveTo>
                  <a:lnTo>
                    <a:pt x="6461577" y="0"/>
                  </a:lnTo>
                  <a:lnTo>
                    <a:pt x="6461577" y="164031"/>
                  </a:lnTo>
                  <a:lnTo>
                    <a:pt x="0" y="164031"/>
                  </a:lnTo>
                  <a:close/>
                </a:path>
              </a:pathLst>
            </a:custGeom>
            <a:solidFill>
              <a:srgbClr val="022759"/>
            </a:solidFill>
          </p:spPr>
        </p:sp>
        <p:sp>
          <p:nvSpPr>
            <p:cNvPr name="TextBox 7" id="7"/>
            <p:cNvSpPr txBox="true"/>
            <p:nvPr/>
          </p:nvSpPr>
          <p:spPr>
            <a:xfrm>
              <a:off x="0" y="-28575"/>
              <a:ext cx="6461577" cy="192606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grpSp>
        <p:nvGrpSpPr>
          <p:cNvPr name="Group 8" id="8"/>
          <p:cNvGrpSpPr/>
          <p:nvPr/>
        </p:nvGrpSpPr>
        <p:grpSpPr>
          <a:xfrm rot="-10800000">
            <a:off x="-318061" y="405727"/>
            <a:ext cx="18924122" cy="318843"/>
            <a:chOff x="0" y="0"/>
            <a:chExt cx="6361716" cy="107185"/>
          </a:xfrm>
        </p:grpSpPr>
        <p:sp>
          <p:nvSpPr>
            <p:cNvPr name="Freeform 9" id="9"/>
            <p:cNvSpPr/>
            <p:nvPr/>
          </p:nvSpPr>
          <p:spPr>
            <a:xfrm flipH="false" flipV="false" rot="0">
              <a:off x="0" y="0"/>
              <a:ext cx="6361716" cy="107185"/>
            </a:xfrm>
            <a:custGeom>
              <a:avLst/>
              <a:gdLst/>
              <a:ahLst/>
              <a:cxnLst/>
              <a:rect r="r" b="b" t="t" l="l"/>
              <a:pathLst>
                <a:path h="107185" w="6361716">
                  <a:moveTo>
                    <a:pt x="0" y="0"/>
                  </a:moveTo>
                  <a:lnTo>
                    <a:pt x="6361716" y="0"/>
                  </a:lnTo>
                  <a:lnTo>
                    <a:pt x="6361716" y="107185"/>
                  </a:lnTo>
                  <a:lnTo>
                    <a:pt x="0" y="107185"/>
                  </a:lnTo>
                  <a:close/>
                </a:path>
              </a:pathLst>
            </a:custGeom>
            <a:solidFill>
              <a:srgbClr val="FFFFFF"/>
            </a:solidFill>
          </p:spPr>
        </p:sp>
        <p:sp>
          <p:nvSpPr>
            <p:cNvPr name="TextBox 10" id="10"/>
            <p:cNvSpPr txBox="true"/>
            <p:nvPr/>
          </p:nvSpPr>
          <p:spPr>
            <a:xfrm>
              <a:off x="0" y="-28575"/>
              <a:ext cx="6361716" cy="13576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grpSp>
        <p:nvGrpSpPr>
          <p:cNvPr name="Group 11" id="11"/>
          <p:cNvGrpSpPr/>
          <p:nvPr/>
        </p:nvGrpSpPr>
        <p:grpSpPr>
          <a:xfrm rot="-10800000">
            <a:off x="-318061" y="9968157"/>
            <a:ext cx="19154580" cy="616963"/>
            <a:chOff x="0" y="0"/>
            <a:chExt cx="6439189" cy="207404"/>
          </a:xfrm>
        </p:grpSpPr>
        <p:sp>
          <p:nvSpPr>
            <p:cNvPr name="Freeform 12" id="12"/>
            <p:cNvSpPr/>
            <p:nvPr/>
          </p:nvSpPr>
          <p:spPr>
            <a:xfrm flipH="false" flipV="false" rot="0">
              <a:off x="0" y="0"/>
              <a:ext cx="6439189" cy="207404"/>
            </a:xfrm>
            <a:custGeom>
              <a:avLst/>
              <a:gdLst/>
              <a:ahLst/>
              <a:cxnLst/>
              <a:rect r="r" b="b" t="t" l="l"/>
              <a:pathLst>
                <a:path h="207404" w="6439189">
                  <a:moveTo>
                    <a:pt x="0" y="0"/>
                  </a:moveTo>
                  <a:lnTo>
                    <a:pt x="6439189" y="0"/>
                  </a:lnTo>
                  <a:lnTo>
                    <a:pt x="6439189" y="207404"/>
                  </a:lnTo>
                  <a:lnTo>
                    <a:pt x="0" y="207404"/>
                  </a:lnTo>
                  <a:close/>
                </a:path>
              </a:pathLst>
            </a:custGeom>
            <a:solidFill>
              <a:srgbClr val="FFFFFF"/>
            </a:solidFill>
          </p:spPr>
        </p:sp>
        <p:sp>
          <p:nvSpPr>
            <p:cNvPr name="TextBox 13" id="13"/>
            <p:cNvSpPr txBox="true"/>
            <p:nvPr/>
          </p:nvSpPr>
          <p:spPr>
            <a:xfrm>
              <a:off x="0" y="-28575"/>
              <a:ext cx="6439189" cy="235979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sp>
        <p:nvSpPr>
          <p:cNvPr name="Freeform 14" id="14"/>
          <p:cNvSpPr/>
          <p:nvPr/>
        </p:nvSpPr>
        <p:spPr>
          <a:xfrm flipH="false" flipV="false" rot="0">
            <a:off x="11893128" y="3333839"/>
            <a:ext cx="6178237" cy="5924461"/>
          </a:xfrm>
          <a:custGeom>
            <a:avLst/>
            <a:gdLst/>
            <a:ahLst/>
            <a:cxnLst/>
            <a:rect r="r" b="b" t="t" l="l"/>
            <a:pathLst>
              <a:path h="5924461" w="6178237">
                <a:moveTo>
                  <a:pt x="0" y="0"/>
                </a:moveTo>
                <a:lnTo>
                  <a:pt x="6178237" y="0"/>
                </a:lnTo>
                <a:lnTo>
                  <a:pt x="6178237" y="5924461"/>
                </a:lnTo>
                <a:lnTo>
                  <a:pt x="0" y="5924461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-27071" t="0" r="-17945" b="0"/>
            </a:stretch>
          </a:blipFill>
        </p:spPr>
      </p:sp>
      <p:sp>
        <p:nvSpPr>
          <p:cNvPr name="TextBox 15" id="15"/>
          <p:cNvSpPr txBox="true"/>
          <p:nvPr/>
        </p:nvSpPr>
        <p:spPr>
          <a:xfrm rot="0">
            <a:off x="1143929" y="215227"/>
            <a:ext cx="16230600" cy="1635128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3299"/>
              </a:lnSpc>
              <a:spcBef>
                <a:spcPct val="0"/>
              </a:spcBef>
            </a:pPr>
            <a:r>
              <a:rPr lang="en-US" b="true" sz="9499">
                <a:solidFill>
                  <a:srgbClr val="022759"/>
                </a:solidFill>
                <a:latin typeface="Klein Condensed Bold"/>
                <a:ea typeface="Klein Condensed Bold"/>
                <a:cs typeface="Klein Condensed Bold"/>
                <a:sym typeface="Klein Condensed Bold"/>
              </a:rPr>
              <a:t>¿QUE DICTA? </a:t>
            </a:r>
          </a:p>
        </p:txBody>
      </p:sp>
      <p:sp>
        <p:nvSpPr>
          <p:cNvPr name="TextBox 16" id="16"/>
          <p:cNvSpPr txBox="true"/>
          <p:nvPr/>
        </p:nvSpPr>
        <p:spPr>
          <a:xfrm rot="0">
            <a:off x="752093" y="5200650"/>
            <a:ext cx="10106488" cy="330847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just">
              <a:lnSpc>
                <a:spcPts val="3234"/>
              </a:lnSpc>
            </a:pPr>
            <a:r>
              <a:rPr lang="en-US" sz="3234" b="true">
                <a:solidFill>
                  <a:srgbClr val="022759"/>
                </a:solidFill>
                <a:latin typeface="Be Vietnam Ultra-Bold"/>
                <a:ea typeface="Be Vietnam Ultra-Bold"/>
                <a:cs typeface="Be Vietnam Ultra-Bold"/>
                <a:sym typeface="Be Vietnam Ultra-Bold"/>
              </a:rPr>
              <a:t>Participación de los padres: Se debe involucrar a los padres o tutores de las víctimas en el proceso de atención y apoyo.</a:t>
            </a:r>
          </a:p>
          <a:p>
            <a:pPr algn="just">
              <a:lnSpc>
                <a:spcPts val="3234"/>
              </a:lnSpc>
            </a:pPr>
          </a:p>
          <a:p>
            <a:pPr algn="just">
              <a:lnSpc>
                <a:spcPts val="3234"/>
              </a:lnSpc>
            </a:pPr>
            <a:r>
              <a:rPr lang="en-US" b="true" sz="3234">
                <a:solidFill>
                  <a:srgbClr val="022759"/>
                </a:solidFill>
                <a:latin typeface="Be Vietnam Ultra-Bold"/>
                <a:ea typeface="Be Vietnam Ultra-Bold"/>
                <a:cs typeface="Be Vietnam Ultra-Bold"/>
                <a:sym typeface="Be Vietnam Ultra-Bold"/>
              </a:rPr>
              <a:t> Seguimiento: Se debe realizar un seguimiento continuo de la situación de las víctimas para asegurar su bienestar y prevenir la revictimización.</a:t>
            </a:r>
          </a:p>
        </p:txBody>
      </p:sp>
      <p:sp>
        <p:nvSpPr>
          <p:cNvPr name="TextBox 17" id="17"/>
          <p:cNvSpPr txBox="true"/>
          <p:nvPr/>
        </p:nvSpPr>
        <p:spPr>
          <a:xfrm rot="0">
            <a:off x="442653" y="2530478"/>
            <a:ext cx="11204963" cy="1601638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just">
              <a:lnSpc>
                <a:spcPts val="3138"/>
              </a:lnSpc>
            </a:pPr>
            <a:r>
              <a:rPr lang="en-US" b="true" sz="3138">
                <a:solidFill>
                  <a:srgbClr val="022759"/>
                </a:solidFill>
                <a:latin typeface="Be Vietnam Ultra-Bold"/>
                <a:ea typeface="Be Vietnam Ultra-Bold"/>
                <a:cs typeface="Be Vietnam Ultra-Bold"/>
                <a:sym typeface="Be Vietnam Ultra-Bold"/>
              </a:rPr>
              <a:t>El Artículo 12 del Protocolo de Erradicación del Acoso Escolar en Educación Básica del Estado de Sinaloa se centra en las medidas de atención y apoyo a las víctimas de acoso escolar. En particular, establece</a:t>
            </a:r>
          </a:p>
        </p:txBody>
      </p:sp>
    </p:spTree>
  </p:cSld>
  <p:clrMapOvr>
    <a:masterClrMapping/>
  </p:clrMapOvr>
</p:sld>
</file>

<file path=ppt/slides/slide4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C3CD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-615117" y="9258300"/>
            <a:ext cx="19221178" cy="1296051"/>
            <a:chOff x="0" y="0"/>
            <a:chExt cx="6461577" cy="435693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6461577" cy="435693"/>
            </a:xfrm>
            <a:custGeom>
              <a:avLst/>
              <a:gdLst/>
              <a:ahLst/>
              <a:cxnLst/>
              <a:rect r="r" b="b" t="t" l="l"/>
              <a:pathLst>
                <a:path h="435693" w="6461577">
                  <a:moveTo>
                    <a:pt x="0" y="0"/>
                  </a:moveTo>
                  <a:lnTo>
                    <a:pt x="6461577" y="0"/>
                  </a:lnTo>
                  <a:lnTo>
                    <a:pt x="6461577" y="435693"/>
                  </a:lnTo>
                  <a:lnTo>
                    <a:pt x="0" y="435693"/>
                  </a:lnTo>
                  <a:close/>
                </a:path>
              </a:pathLst>
            </a:custGeom>
            <a:solidFill>
              <a:srgbClr val="022759"/>
            </a:solidFill>
          </p:spPr>
        </p:sp>
        <p:sp>
          <p:nvSpPr>
            <p:cNvPr name="TextBox 4" id="4"/>
            <p:cNvSpPr txBox="true"/>
            <p:nvPr/>
          </p:nvSpPr>
          <p:spPr>
            <a:xfrm>
              <a:off x="0" y="-28575"/>
              <a:ext cx="6461577" cy="464268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grpSp>
        <p:nvGrpSpPr>
          <p:cNvPr name="Group 5" id="5"/>
          <p:cNvGrpSpPr/>
          <p:nvPr/>
        </p:nvGrpSpPr>
        <p:grpSpPr>
          <a:xfrm rot="-10800000">
            <a:off x="-384659" y="-82213"/>
            <a:ext cx="19221178" cy="487940"/>
            <a:chOff x="0" y="0"/>
            <a:chExt cx="6461577" cy="164031"/>
          </a:xfrm>
        </p:grpSpPr>
        <p:sp>
          <p:nvSpPr>
            <p:cNvPr name="Freeform 6" id="6"/>
            <p:cNvSpPr/>
            <p:nvPr/>
          </p:nvSpPr>
          <p:spPr>
            <a:xfrm flipH="false" flipV="false" rot="0">
              <a:off x="0" y="0"/>
              <a:ext cx="6461577" cy="164031"/>
            </a:xfrm>
            <a:custGeom>
              <a:avLst/>
              <a:gdLst/>
              <a:ahLst/>
              <a:cxnLst/>
              <a:rect r="r" b="b" t="t" l="l"/>
              <a:pathLst>
                <a:path h="164031" w="6461577">
                  <a:moveTo>
                    <a:pt x="0" y="0"/>
                  </a:moveTo>
                  <a:lnTo>
                    <a:pt x="6461577" y="0"/>
                  </a:lnTo>
                  <a:lnTo>
                    <a:pt x="6461577" y="164031"/>
                  </a:lnTo>
                  <a:lnTo>
                    <a:pt x="0" y="164031"/>
                  </a:lnTo>
                  <a:close/>
                </a:path>
              </a:pathLst>
            </a:custGeom>
            <a:solidFill>
              <a:srgbClr val="D82222"/>
            </a:solidFill>
          </p:spPr>
        </p:sp>
        <p:sp>
          <p:nvSpPr>
            <p:cNvPr name="TextBox 7" id="7"/>
            <p:cNvSpPr txBox="true"/>
            <p:nvPr/>
          </p:nvSpPr>
          <p:spPr>
            <a:xfrm>
              <a:off x="0" y="-28575"/>
              <a:ext cx="6461577" cy="192606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grpSp>
        <p:nvGrpSpPr>
          <p:cNvPr name="Group 8" id="8"/>
          <p:cNvGrpSpPr/>
          <p:nvPr/>
        </p:nvGrpSpPr>
        <p:grpSpPr>
          <a:xfrm rot="-10800000">
            <a:off x="-318061" y="405727"/>
            <a:ext cx="18924122" cy="318843"/>
            <a:chOff x="0" y="0"/>
            <a:chExt cx="6361716" cy="107185"/>
          </a:xfrm>
        </p:grpSpPr>
        <p:sp>
          <p:nvSpPr>
            <p:cNvPr name="Freeform 9" id="9"/>
            <p:cNvSpPr/>
            <p:nvPr/>
          </p:nvSpPr>
          <p:spPr>
            <a:xfrm flipH="false" flipV="false" rot="0">
              <a:off x="0" y="0"/>
              <a:ext cx="6361716" cy="107185"/>
            </a:xfrm>
            <a:custGeom>
              <a:avLst/>
              <a:gdLst/>
              <a:ahLst/>
              <a:cxnLst/>
              <a:rect r="r" b="b" t="t" l="l"/>
              <a:pathLst>
                <a:path h="107185" w="6361716">
                  <a:moveTo>
                    <a:pt x="0" y="0"/>
                  </a:moveTo>
                  <a:lnTo>
                    <a:pt x="6361716" y="0"/>
                  </a:lnTo>
                  <a:lnTo>
                    <a:pt x="6361716" y="107185"/>
                  </a:lnTo>
                  <a:lnTo>
                    <a:pt x="0" y="107185"/>
                  </a:lnTo>
                  <a:close/>
                </a:path>
              </a:pathLst>
            </a:custGeom>
            <a:solidFill>
              <a:srgbClr val="FFFFFF"/>
            </a:solidFill>
          </p:spPr>
        </p:sp>
        <p:sp>
          <p:nvSpPr>
            <p:cNvPr name="TextBox 10" id="10"/>
            <p:cNvSpPr txBox="true"/>
            <p:nvPr/>
          </p:nvSpPr>
          <p:spPr>
            <a:xfrm>
              <a:off x="0" y="-28575"/>
              <a:ext cx="6361716" cy="13576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grpSp>
        <p:nvGrpSpPr>
          <p:cNvPr name="Group 11" id="11"/>
          <p:cNvGrpSpPr/>
          <p:nvPr/>
        </p:nvGrpSpPr>
        <p:grpSpPr>
          <a:xfrm rot="-10800000">
            <a:off x="-384659" y="9968157"/>
            <a:ext cx="19221178" cy="586193"/>
            <a:chOff x="0" y="0"/>
            <a:chExt cx="6461577" cy="197060"/>
          </a:xfrm>
        </p:grpSpPr>
        <p:sp>
          <p:nvSpPr>
            <p:cNvPr name="Freeform 12" id="12"/>
            <p:cNvSpPr/>
            <p:nvPr/>
          </p:nvSpPr>
          <p:spPr>
            <a:xfrm flipH="false" flipV="false" rot="0">
              <a:off x="0" y="0"/>
              <a:ext cx="6461577" cy="197060"/>
            </a:xfrm>
            <a:custGeom>
              <a:avLst/>
              <a:gdLst/>
              <a:ahLst/>
              <a:cxnLst/>
              <a:rect r="r" b="b" t="t" l="l"/>
              <a:pathLst>
                <a:path h="197060" w="6461577">
                  <a:moveTo>
                    <a:pt x="0" y="0"/>
                  </a:moveTo>
                  <a:lnTo>
                    <a:pt x="6461577" y="0"/>
                  </a:lnTo>
                  <a:lnTo>
                    <a:pt x="6461577" y="197060"/>
                  </a:lnTo>
                  <a:lnTo>
                    <a:pt x="0" y="197060"/>
                  </a:lnTo>
                  <a:close/>
                </a:path>
              </a:pathLst>
            </a:custGeom>
            <a:solidFill>
              <a:srgbClr val="FFFFFF"/>
            </a:solidFill>
          </p:spPr>
        </p:sp>
        <p:sp>
          <p:nvSpPr>
            <p:cNvPr name="TextBox 13" id="13"/>
            <p:cNvSpPr txBox="true"/>
            <p:nvPr/>
          </p:nvSpPr>
          <p:spPr>
            <a:xfrm>
              <a:off x="0" y="-28575"/>
              <a:ext cx="6461577" cy="225635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sp>
        <p:nvSpPr>
          <p:cNvPr name="Freeform 14" id="14"/>
          <p:cNvSpPr/>
          <p:nvPr/>
        </p:nvSpPr>
        <p:spPr>
          <a:xfrm flipH="false" flipV="false" rot="0">
            <a:off x="14329936" y="4624696"/>
            <a:ext cx="5233800" cy="4468357"/>
          </a:xfrm>
          <a:custGeom>
            <a:avLst/>
            <a:gdLst/>
            <a:ahLst/>
            <a:cxnLst/>
            <a:rect r="r" b="b" t="t" l="l"/>
            <a:pathLst>
              <a:path h="4468357" w="5233800">
                <a:moveTo>
                  <a:pt x="0" y="0"/>
                </a:moveTo>
                <a:lnTo>
                  <a:pt x="5233800" y="0"/>
                </a:lnTo>
                <a:lnTo>
                  <a:pt x="5233800" y="4468357"/>
                </a:lnTo>
                <a:lnTo>
                  <a:pt x="0" y="4468357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15" id="15"/>
          <p:cNvSpPr txBox="true"/>
          <p:nvPr/>
        </p:nvSpPr>
        <p:spPr>
          <a:xfrm rot="0">
            <a:off x="1028700" y="1190282"/>
            <a:ext cx="16230600" cy="8337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6200"/>
              </a:lnSpc>
            </a:pPr>
            <a:r>
              <a:rPr lang="en-US" b="true" sz="6200">
                <a:solidFill>
                  <a:srgbClr val="022759"/>
                </a:solidFill>
                <a:latin typeface="Klein Condensed Heavy"/>
                <a:ea typeface="Klein Condensed Heavy"/>
                <a:cs typeface="Klein Condensed Heavy"/>
                <a:sym typeface="Klein Condensed Heavy"/>
              </a:rPr>
              <a:t>MADRE PADRE O TUTOR</a:t>
            </a:r>
          </a:p>
        </p:txBody>
      </p:sp>
      <p:sp>
        <p:nvSpPr>
          <p:cNvPr name="TextBox 16" id="16"/>
          <p:cNvSpPr txBox="true"/>
          <p:nvPr/>
        </p:nvSpPr>
        <p:spPr>
          <a:xfrm rot="0">
            <a:off x="378436" y="2376296"/>
            <a:ext cx="13392973" cy="95330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3675"/>
              </a:lnSpc>
            </a:pPr>
            <a:r>
              <a:rPr lang="en-US" sz="3675" b="true">
                <a:solidFill>
                  <a:srgbClr val="022759"/>
                </a:solidFill>
                <a:latin typeface="Be Vietnam Ultra-Bold"/>
                <a:ea typeface="Be Vietnam Ultra-Bold"/>
                <a:cs typeface="Be Vietnam Ultra-Bold"/>
                <a:sym typeface="Be Vietnam Ultra-Bold"/>
              </a:rPr>
              <a:t>En este sub título dice lo que deben de hace los padres deben de hacer para hacer cuidar a sus niños</a:t>
            </a:r>
          </a:p>
        </p:txBody>
      </p:sp>
      <p:sp>
        <p:nvSpPr>
          <p:cNvPr name="TextBox 17" id="17"/>
          <p:cNvSpPr txBox="true"/>
          <p:nvPr/>
        </p:nvSpPr>
        <p:spPr>
          <a:xfrm rot="0">
            <a:off x="378436" y="3710598"/>
            <a:ext cx="13678391" cy="517356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just" marL="558800" indent="-279400" lvl="1">
              <a:lnSpc>
                <a:spcPts val="2898"/>
              </a:lnSpc>
              <a:buFont typeface="Arial"/>
              <a:buChar char="•"/>
            </a:pPr>
            <a:r>
              <a:rPr lang="en-US" b="true" sz="2588">
                <a:solidFill>
                  <a:srgbClr val="022759"/>
                </a:solidFill>
                <a:latin typeface="Be Vietnam Ultra-Bold"/>
                <a:ea typeface="Be Vietnam Ultra-Bold"/>
                <a:cs typeface="Be Vietnam Ultra-Bold"/>
                <a:sym typeface="Be Vietnam Ultra-Bold"/>
              </a:rPr>
              <a:t>Conocer y firmar documentos legales/normativos vigentes de la escuela, participar en la creación del Acuerdo Escolar para la Convivencia, adoptar el PEAEEBES.</a:t>
            </a:r>
          </a:p>
          <a:p>
            <a:pPr algn="just" marL="558800" indent="-279400" lvl="1">
              <a:lnSpc>
                <a:spcPts val="3623"/>
              </a:lnSpc>
              <a:buFont typeface="Arial"/>
              <a:buChar char="•"/>
            </a:pPr>
            <a:r>
              <a:rPr lang="en-US" b="true" sz="2588">
                <a:solidFill>
                  <a:srgbClr val="022759"/>
                </a:solidFill>
                <a:latin typeface="Be Vietnam Ultra-Bold"/>
                <a:ea typeface="Be Vietnam Ultra-Bold"/>
                <a:cs typeface="Be Vietnam Ultra-Bold"/>
                <a:sym typeface="Be Vietnam Ultra-Bold"/>
              </a:rPr>
              <a:t>Conocer los procedimientos para dar a conocer los casos ante las autoridades competentes.</a:t>
            </a:r>
          </a:p>
          <a:p>
            <a:pPr algn="just">
              <a:lnSpc>
                <a:spcPts val="3623"/>
              </a:lnSpc>
            </a:pPr>
          </a:p>
          <a:p>
            <a:pPr algn="just" marL="558800" indent="-279400" lvl="1">
              <a:lnSpc>
                <a:spcPts val="3623"/>
              </a:lnSpc>
              <a:buFont typeface="Arial"/>
              <a:buChar char="•"/>
            </a:pPr>
            <a:r>
              <a:rPr lang="en-US" b="true" sz="2588">
                <a:solidFill>
                  <a:srgbClr val="022759"/>
                </a:solidFill>
                <a:latin typeface="Be Vietnam Ultra-Bold"/>
                <a:ea typeface="Be Vietnam Ultra-Bold"/>
                <a:cs typeface="Be Vietnam Ultra-Bold"/>
                <a:sym typeface="Be Vietnam Ultra-Bold"/>
              </a:rPr>
              <a:t>Conocer los indicadores generales y específicos del acoso escolar.</a:t>
            </a:r>
          </a:p>
          <a:p>
            <a:pPr algn="just">
              <a:lnSpc>
                <a:spcPts val="3623"/>
              </a:lnSpc>
            </a:pPr>
          </a:p>
          <a:p>
            <a:pPr algn="just" marL="558800" indent="-279400" lvl="1">
              <a:lnSpc>
                <a:spcPts val="3623"/>
              </a:lnSpc>
              <a:buFont typeface="Arial"/>
              <a:buChar char="•"/>
            </a:pPr>
            <a:r>
              <a:rPr lang="en-US" b="true" sz="2588">
                <a:solidFill>
                  <a:srgbClr val="022759"/>
                </a:solidFill>
                <a:latin typeface="Be Vietnam Ultra-Bold"/>
                <a:ea typeface="Be Vietnam Ultra-Bold"/>
                <a:cs typeface="Be Vietnam Ultra-Bold"/>
                <a:sym typeface="Be Vietnam Ultra-Bold"/>
              </a:rPr>
              <a:t>Estar alerta ante cualquier cambio de conducta que señale un indicio de acoso escolar e informar a la autoridad escolar.</a:t>
            </a:r>
          </a:p>
          <a:p>
            <a:pPr algn="just">
              <a:lnSpc>
                <a:spcPts val="3623"/>
              </a:lnSpc>
            </a:pPr>
          </a:p>
          <a:p>
            <a:pPr algn="just">
              <a:lnSpc>
                <a:spcPts val="3623"/>
              </a:lnSpc>
            </a:pPr>
            <a:r>
              <a:rPr lang="en-US" b="true" sz="2588">
                <a:solidFill>
                  <a:srgbClr val="022759"/>
                </a:solidFill>
                <a:latin typeface="Be Vietnam Ultra-Bold"/>
                <a:ea typeface="Be Vietnam Ultra-Bold"/>
                <a:cs typeface="Be Vietnam Ultra-Bold"/>
                <a:sym typeface="Be Vietnam Ultra-Bold"/>
              </a:rPr>
              <a:t>• </a:t>
            </a:r>
          </a:p>
        </p:txBody>
      </p:sp>
    </p:spTree>
  </p:cSld>
  <p:clrMapOvr>
    <a:masterClrMapping/>
  </p:clrMapOvr>
</p:sld>
</file>

<file path=ppt/slides/slide5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C3CD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-615117" y="9258300"/>
            <a:ext cx="19221178" cy="1296051"/>
            <a:chOff x="0" y="0"/>
            <a:chExt cx="6461577" cy="435693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6461577" cy="435693"/>
            </a:xfrm>
            <a:custGeom>
              <a:avLst/>
              <a:gdLst/>
              <a:ahLst/>
              <a:cxnLst/>
              <a:rect r="r" b="b" t="t" l="l"/>
              <a:pathLst>
                <a:path h="435693" w="6461577">
                  <a:moveTo>
                    <a:pt x="0" y="0"/>
                  </a:moveTo>
                  <a:lnTo>
                    <a:pt x="6461577" y="0"/>
                  </a:lnTo>
                  <a:lnTo>
                    <a:pt x="6461577" y="435693"/>
                  </a:lnTo>
                  <a:lnTo>
                    <a:pt x="0" y="435693"/>
                  </a:lnTo>
                  <a:close/>
                </a:path>
              </a:pathLst>
            </a:custGeom>
            <a:solidFill>
              <a:srgbClr val="022759"/>
            </a:solidFill>
          </p:spPr>
        </p:sp>
        <p:sp>
          <p:nvSpPr>
            <p:cNvPr name="TextBox 4" id="4"/>
            <p:cNvSpPr txBox="true"/>
            <p:nvPr/>
          </p:nvSpPr>
          <p:spPr>
            <a:xfrm>
              <a:off x="0" y="-28575"/>
              <a:ext cx="6461577" cy="464268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grpSp>
        <p:nvGrpSpPr>
          <p:cNvPr name="Group 5" id="5"/>
          <p:cNvGrpSpPr/>
          <p:nvPr/>
        </p:nvGrpSpPr>
        <p:grpSpPr>
          <a:xfrm rot="-10800000">
            <a:off x="-384659" y="-82213"/>
            <a:ext cx="19221178" cy="487940"/>
            <a:chOff x="0" y="0"/>
            <a:chExt cx="6461577" cy="164031"/>
          </a:xfrm>
        </p:grpSpPr>
        <p:sp>
          <p:nvSpPr>
            <p:cNvPr name="Freeform 6" id="6"/>
            <p:cNvSpPr/>
            <p:nvPr/>
          </p:nvSpPr>
          <p:spPr>
            <a:xfrm flipH="false" flipV="false" rot="0">
              <a:off x="0" y="0"/>
              <a:ext cx="6461577" cy="164031"/>
            </a:xfrm>
            <a:custGeom>
              <a:avLst/>
              <a:gdLst/>
              <a:ahLst/>
              <a:cxnLst/>
              <a:rect r="r" b="b" t="t" l="l"/>
              <a:pathLst>
                <a:path h="164031" w="6461577">
                  <a:moveTo>
                    <a:pt x="0" y="0"/>
                  </a:moveTo>
                  <a:lnTo>
                    <a:pt x="6461577" y="0"/>
                  </a:lnTo>
                  <a:lnTo>
                    <a:pt x="6461577" y="164031"/>
                  </a:lnTo>
                  <a:lnTo>
                    <a:pt x="0" y="164031"/>
                  </a:lnTo>
                  <a:close/>
                </a:path>
              </a:pathLst>
            </a:custGeom>
            <a:solidFill>
              <a:srgbClr val="D82222"/>
            </a:solidFill>
          </p:spPr>
        </p:sp>
        <p:sp>
          <p:nvSpPr>
            <p:cNvPr name="TextBox 7" id="7"/>
            <p:cNvSpPr txBox="true"/>
            <p:nvPr/>
          </p:nvSpPr>
          <p:spPr>
            <a:xfrm>
              <a:off x="0" y="-28575"/>
              <a:ext cx="6461577" cy="192606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grpSp>
        <p:nvGrpSpPr>
          <p:cNvPr name="Group 8" id="8"/>
          <p:cNvGrpSpPr/>
          <p:nvPr/>
        </p:nvGrpSpPr>
        <p:grpSpPr>
          <a:xfrm rot="-10800000">
            <a:off x="-318061" y="405727"/>
            <a:ext cx="18924122" cy="318843"/>
            <a:chOff x="0" y="0"/>
            <a:chExt cx="6361716" cy="107185"/>
          </a:xfrm>
        </p:grpSpPr>
        <p:sp>
          <p:nvSpPr>
            <p:cNvPr name="Freeform 9" id="9"/>
            <p:cNvSpPr/>
            <p:nvPr/>
          </p:nvSpPr>
          <p:spPr>
            <a:xfrm flipH="false" flipV="false" rot="0">
              <a:off x="0" y="0"/>
              <a:ext cx="6361716" cy="107185"/>
            </a:xfrm>
            <a:custGeom>
              <a:avLst/>
              <a:gdLst/>
              <a:ahLst/>
              <a:cxnLst/>
              <a:rect r="r" b="b" t="t" l="l"/>
              <a:pathLst>
                <a:path h="107185" w="6361716">
                  <a:moveTo>
                    <a:pt x="0" y="0"/>
                  </a:moveTo>
                  <a:lnTo>
                    <a:pt x="6361716" y="0"/>
                  </a:lnTo>
                  <a:lnTo>
                    <a:pt x="6361716" y="107185"/>
                  </a:lnTo>
                  <a:lnTo>
                    <a:pt x="0" y="107185"/>
                  </a:lnTo>
                  <a:close/>
                </a:path>
              </a:pathLst>
            </a:custGeom>
            <a:solidFill>
              <a:srgbClr val="FFFFFF"/>
            </a:solidFill>
          </p:spPr>
        </p:sp>
        <p:sp>
          <p:nvSpPr>
            <p:cNvPr name="TextBox 10" id="10"/>
            <p:cNvSpPr txBox="true"/>
            <p:nvPr/>
          </p:nvSpPr>
          <p:spPr>
            <a:xfrm>
              <a:off x="0" y="-28575"/>
              <a:ext cx="6361716" cy="13576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grpSp>
        <p:nvGrpSpPr>
          <p:cNvPr name="Group 11" id="11"/>
          <p:cNvGrpSpPr/>
          <p:nvPr/>
        </p:nvGrpSpPr>
        <p:grpSpPr>
          <a:xfrm rot="-10800000">
            <a:off x="-384659" y="9968157"/>
            <a:ext cx="19221178" cy="586193"/>
            <a:chOff x="0" y="0"/>
            <a:chExt cx="6461577" cy="197060"/>
          </a:xfrm>
        </p:grpSpPr>
        <p:sp>
          <p:nvSpPr>
            <p:cNvPr name="Freeform 12" id="12"/>
            <p:cNvSpPr/>
            <p:nvPr/>
          </p:nvSpPr>
          <p:spPr>
            <a:xfrm flipH="false" flipV="false" rot="0">
              <a:off x="0" y="0"/>
              <a:ext cx="6461577" cy="197060"/>
            </a:xfrm>
            <a:custGeom>
              <a:avLst/>
              <a:gdLst/>
              <a:ahLst/>
              <a:cxnLst/>
              <a:rect r="r" b="b" t="t" l="l"/>
              <a:pathLst>
                <a:path h="197060" w="6461577">
                  <a:moveTo>
                    <a:pt x="0" y="0"/>
                  </a:moveTo>
                  <a:lnTo>
                    <a:pt x="6461577" y="0"/>
                  </a:lnTo>
                  <a:lnTo>
                    <a:pt x="6461577" y="197060"/>
                  </a:lnTo>
                  <a:lnTo>
                    <a:pt x="0" y="197060"/>
                  </a:lnTo>
                  <a:close/>
                </a:path>
              </a:pathLst>
            </a:custGeom>
            <a:solidFill>
              <a:srgbClr val="FFFFFF"/>
            </a:solidFill>
          </p:spPr>
        </p:sp>
        <p:sp>
          <p:nvSpPr>
            <p:cNvPr name="TextBox 13" id="13"/>
            <p:cNvSpPr txBox="true"/>
            <p:nvPr/>
          </p:nvSpPr>
          <p:spPr>
            <a:xfrm>
              <a:off x="0" y="-28575"/>
              <a:ext cx="6461577" cy="225635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sp>
        <p:nvSpPr>
          <p:cNvPr name="Freeform 14" id="14"/>
          <p:cNvSpPr/>
          <p:nvPr/>
        </p:nvSpPr>
        <p:spPr>
          <a:xfrm flipH="false" flipV="false" rot="0">
            <a:off x="14329936" y="4624696"/>
            <a:ext cx="5233800" cy="4468357"/>
          </a:xfrm>
          <a:custGeom>
            <a:avLst/>
            <a:gdLst/>
            <a:ahLst/>
            <a:cxnLst/>
            <a:rect r="r" b="b" t="t" l="l"/>
            <a:pathLst>
              <a:path h="4468357" w="5233800">
                <a:moveTo>
                  <a:pt x="0" y="0"/>
                </a:moveTo>
                <a:lnTo>
                  <a:pt x="5233800" y="0"/>
                </a:lnTo>
                <a:lnTo>
                  <a:pt x="5233800" y="4468357"/>
                </a:lnTo>
                <a:lnTo>
                  <a:pt x="0" y="4468357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15" id="15"/>
          <p:cNvSpPr txBox="true"/>
          <p:nvPr/>
        </p:nvSpPr>
        <p:spPr>
          <a:xfrm rot="0">
            <a:off x="1028700" y="1190282"/>
            <a:ext cx="16230600" cy="8337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6200"/>
              </a:lnSpc>
            </a:pPr>
            <a:r>
              <a:rPr lang="en-US" b="true" sz="6200">
                <a:solidFill>
                  <a:srgbClr val="022759"/>
                </a:solidFill>
                <a:latin typeface="Klein Condensed Heavy"/>
                <a:ea typeface="Klein Condensed Heavy"/>
                <a:cs typeface="Klein Condensed Heavy"/>
                <a:sym typeface="Klein Condensed Heavy"/>
              </a:rPr>
              <a:t>MADRE PADRE O TUTOR</a:t>
            </a:r>
          </a:p>
        </p:txBody>
      </p:sp>
      <p:sp>
        <p:nvSpPr>
          <p:cNvPr name="TextBox 16" id="16"/>
          <p:cNvSpPr txBox="true"/>
          <p:nvPr/>
        </p:nvSpPr>
        <p:spPr>
          <a:xfrm rot="0">
            <a:off x="378436" y="2376296"/>
            <a:ext cx="13392973" cy="95330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3675"/>
              </a:lnSpc>
            </a:pPr>
            <a:r>
              <a:rPr lang="en-US" sz="3675" b="true">
                <a:solidFill>
                  <a:srgbClr val="022759"/>
                </a:solidFill>
                <a:latin typeface="Be Vietnam Ultra-Bold"/>
                <a:ea typeface="Be Vietnam Ultra-Bold"/>
                <a:cs typeface="Be Vietnam Ultra-Bold"/>
                <a:sym typeface="Be Vietnam Ultra-Bold"/>
              </a:rPr>
              <a:t>En este sub título dice lo que deben de hace los padres deben de hacer para hacer cuidar a sus niños</a:t>
            </a:r>
          </a:p>
        </p:txBody>
      </p:sp>
      <p:sp>
        <p:nvSpPr>
          <p:cNvPr name="TextBox 17" id="17"/>
          <p:cNvSpPr txBox="true"/>
          <p:nvPr/>
        </p:nvSpPr>
        <p:spPr>
          <a:xfrm rot="0">
            <a:off x="378436" y="3634398"/>
            <a:ext cx="12927736" cy="381767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just">
              <a:lnSpc>
                <a:spcPts val="3133"/>
              </a:lnSpc>
            </a:pPr>
          </a:p>
          <a:p>
            <a:pPr algn="just">
              <a:lnSpc>
                <a:spcPts val="3917"/>
              </a:lnSpc>
            </a:pPr>
            <a:r>
              <a:rPr lang="en-US" sz="2798" b="true">
                <a:solidFill>
                  <a:srgbClr val="022759"/>
                </a:solidFill>
                <a:latin typeface="Be Vietnam Ultra-Bold"/>
                <a:ea typeface="Be Vietnam Ultra-Bold"/>
                <a:cs typeface="Be Vietnam Ultra-Bold"/>
                <a:sym typeface="Be Vietnam Ultra-Bold"/>
              </a:rPr>
              <a:t>• Participar en las actividades de formación respecto al acoso escolar.</a:t>
            </a:r>
          </a:p>
          <a:p>
            <a:pPr algn="just">
              <a:lnSpc>
                <a:spcPts val="3917"/>
              </a:lnSpc>
            </a:pPr>
          </a:p>
          <a:p>
            <a:pPr algn="just">
              <a:lnSpc>
                <a:spcPts val="3917"/>
              </a:lnSpc>
            </a:pPr>
            <a:r>
              <a:rPr lang="en-US" sz="2798" b="true">
                <a:solidFill>
                  <a:srgbClr val="022759"/>
                </a:solidFill>
                <a:latin typeface="Be Vietnam Ultra-Bold"/>
                <a:ea typeface="Be Vietnam Ultra-Bold"/>
                <a:cs typeface="Be Vietnam Ultra-Bold"/>
                <a:sym typeface="Be Vietnam Ultra-Bold"/>
              </a:rPr>
              <a:t>• Responsabilizarse para que se cumplan los acuerdos y compromisos establecidos entre la escuela y los involucrados en casos de acoso escolar.</a:t>
            </a:r>
          </a:p>
          <a:p>
            <a:pPr algn="just">
              <a:lnSpc>
                <a:spcPts val="3917"/>
              </a:lnSpc>
            </a:pPr>
          </a:p>
          <a:p>
            <a:pPr algn="just" marL="604088" indent="-302044" lvl="1">
              <a:lnSpc>
                <a:spcPts val="3917"/>
              </a:lnSpc>
              <a:buFont typeface="Arial"/>
              <a:buChar char="•"/>
            </a:pPr>
            <a:r>
              <a:rPr lang="en-US" b="true" sz="2798">
                <a:solidFill>
                  <a:srgbClr val="022759"/>
                </a:solidFill>
                <a:latin typeface="Be Vietnam Ultra-Bold"/>
                <a:ea typeface="Be Vietnam Ultra-Bold"/>
                <a:cs typeface="Be Vietnam Ultra-Bold"/>
                <a:sym typeface="Be Vietnam Ultra-Bold"/>
              </a:rPr>
              <a:t>Notificar a alguna figura educativa sobre la sospecha de un posible caso de acoso escolar.</a:t>
            </a:r>
          </a:p>
        </p:txBody>
      </p:sp>
    </p:spTree>
  </p:cSld>
  <p:clrMapOvr>
    <a:masterClrMapping/>
  </p:clrMapOvr>
</p:sld>
</file>

<file path=ppt/slides/slide6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C3CD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-615117" y="9258300"/>
            <a:ext cx="19221178" cy="1296051"/>
            <a:chOff x="0" y="0"/>
            <a:chExt cx="6461577" cy="435693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6461577" cy="435693"/>
            </a:xfrm>
            <a:custGeom>
              <a:avLst/>
              <a:gdLst/>
              <a:ahLst/>
              <a:cxnLst/>
              <a:rect r="r" b="b" t="t" l="l"/>
              <a:pathLst>
                <a:path h="435693" w="6461577">
                  <a:moveTo>
                    <a:pt x="0" y="0"/>
                  </a:moveTo>
                  <a:lnTo>
                    <a:pt x="6461577" y="0"/>
                  </a:lnTo>
                  <a:lnTo>
                    <a:pt x="6461577" y="435693"/>
                  </a:lnTo>
                  <a:lnTo>
                    <a:pt x="0" y="435693"/>
                  </a:lnTo>
                  <a:close/>
                </a:path>
              </a:pathLst>
            </a:custGeom>
            <a:solidFill>
              <a:srgbClr val="D82222"/>
            </a:solidFill>
          </p:spPr>
        </p:sp>
        <p:sp>
          <p:nvSpPr>
            <p:cNvPr name="TextBox 4" id="4"/>
            <p:cNvSpPr txBox="true"/>
            <p:nvPr/>
          </p:nvSpPr>
          <p:spPr>
            <a:xfrm>
              <a:off x="0" y="-28575"/>
              <a:ext cx="6461577" cy="464268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grpSp>
        <p:nvGrpSpPr>
          <p:cNvPr name="Group 5" id="5"/>
          <p:cNvGrpSpPr/>
          <p:nvPr/>
        </p:nvGrpSpPr>
        <p:grpSpPr>
          <a:xfrm rot="-10800000">
            <a:off x="-384659" y="-82213"/>
            <a:ext cx="19221178" cy="487940"/>
            <a:chOff x="0" y="0"/>
            <a:chExt cx="6461577" cy="164031"/>
          </a:xfrm>
        </p:grpSpPr>
        <p:sp>
          <p:nvSpPr>
            <p:cNvPr name="Freeform 6" id="6"/>
            <p:cNvSpPr/>
            <p:nvPr/>
          </p:nvSpPr>
          <p:spPr>
            <a:xfrm flipH="false" flipV="false" rot="0">
              <a:off x="0" y="0"/>
              <a:ext cx="6461577" cy="164031"/>
            </a:xfrm>
            <a:custGeom>
              <a:avLst/>
              <a:gdLst/>
              <a:ahLst/>
              <a:cxnLst/>
              <a:rect r="r" b="b" t="t" l="l"/>
              <a:pathLst>
                <a:path h="164031" w="6461577">
                  <a:moveTo>
                    <a:pt x="0" y="0"/>
                  </a:moveTo>
                  <a:lnTo>
                    <a:pt x="6461577" y="0"/>
                  </a:lnTo>
                  <a:lnTo>
                    <a:pt x="6461577" y="164031"/>
                  </a:lnTo>
                  <a:lnTo>
                    <a:pt x="0" y="164031"/>
                  </a:lnTo>
                  <a:close/>
                </a:path>
              </a:pathLst>
            </a:custGeom>
            <a:solidFill>
              <a:srgbClr val="022759"/>
            </a:solidFill>
          </p:spPr>
        </p:sp>
        <p:sp>
          <p:nvSpPr>
            <p:cNvPr name="TextBox 7" id="7"/>
            <p:cNvSpPr txBox="true"/>
            <p:nvPr/>
          </p:nvSpPr>
          <p:spPr>
            <a:xfrm>
              <a:off x="0" y="-28575"/>
              <a:ext cx="6461577" cy="192606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grpSp>
        <p:nvGrpSpPr>
          <p:cNvPr name="Group 8" id="8"/>
          <p:cNvGrpSpPr/>
          <p:nvPr/>
        </p:nvGrpSpPr>
        <p:grpSpPr>
          <a:xfrm rot="-10800000">
            <a:off x="-318061" y="405727"/>
            <a:ext cx="18924122" cy="318843"/>
            <a:chOff x="0" y="0"/>
            <a:chExt cx="6361716" cy="107185"/>
          </a:xfrm>
        </p:grpSpPr>
        <p:sp>
          <p:nvSpPr>
            <p:cNvPr name="Freeform 9" id="9"/>
            <p:cNvSpPr/>
            <p:nvPr/>
          </p:nvSpPr>
          <p:spPr>
            <a:xfrm flipH="false" flipV="false" rot="0">
              <a:off x="0" y="0"/>
              <a:ext cx="6361716" cy="107185"/>
            </a:xfrm>
            <a:custGeom>
              <a:avLst/>
              <a:gdLst/>
              <a:ahLst/>
              <a:cxnLst/>
              <a:rect r="r" b="b" t="t" l="l"/>
              <a:pathLst>
                <a:path h="107185" w="6361716">
                  <a:moveTo>
                    <a:pt x="0" y="0"/>
                  </a:moveTo>
                  <a:lnTo>
                    <a:pt x="6361716" y="0"/>
                  </a:lnTo>
                  <a:lnTo>
                    <a:pt x="6361716" y="107185"/>
                  </a:lnTo>
                  <a:lnTo>
                    <a:pt x="0" y="107185"/>
                  </a:lnTo>
                  <a:close/>
                </a:path>
              </a:pathLst>
            </a:custGeom>
            <a:solidFill>
              <a:srgbClr val="FFFFFF"/>
            </a:solidFill>
          </p:spPr>
        </p:sp>
        <p:sp>
          <p:nvSpPr>
            <p:cNvPr name="TextBox 10" id="10"/>
            <p:cNvSpPr txBox="true"/>
            <p:nvPr/>
          </p:nvSpPr>
          <p:spPr>
            <a:xfrm>
              <a:off x="0" y="-28575"/>
              <a:ext cx="6361716" cy="13576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grpSp>
        <p:nvGrpSpPr>
          <p:cNvPr name="Group 11" id="11"/>
          <p:cNvGrpSpPr/>
          <p:nvPr/>
        </p:nvGrpSpPr>
        <p:grpSpPr>
          <a:xfrm rot="-10800000">
            <a:off x="-318061" y="9968157"/>
            <a:ext cx="19154580" cy="616963"/>
            <a:chOff x="0" y="0"/>
            <a:chExt cx="6439189" cy="207404"/>
          </a:xfrm>
        </p:grpSpPr>
        <p:sp>
          <p:nvSpPr>
            <p:cNvPr name="Freeform 12" id="12"/>
            <p:cNvSpPr/>
            <p:nvPr/>
          </p:nvSpPr>
          <p:spPr>
            <a:xfrm flipH="false" flipV="false" rot="0">
              <a:off x="0" y="0"/>
              <a:ext cx="6439189" cy="207404"/>
            </a:xfrm>
            <a:custGeom>
              <a:avLst/>
              <a:gdLst/>
              <a:ahLst/>
              <a:cxnLst/>
              <a:rect r="r" b="b" t="t" l="l"/>
              <a:pathLst>
                <a:path h="207404" w="6439189">
                  <a:moveTo>
                    <a:pt x="0" y="0"/>
                  </a:moveTo>
                  <a:lnTo>
                    <a:pt x="6439189" y="0"/>
                  </a:lnTo>
                  <a:lnTo>
                    <a:pt x="6439189" y="207404"/>
                  </a:lnTo>
                  <a:lnTo>
                    <a:pt x="0" y="207404"/>
                  </a:lnTo>
                  <a:close/>
                </a:path>
              </a:pathLst>
            </a:custGeom>
            <a:solidFill>
              <a:srgbClr val="FFFFFF"/>
            </a:solidFill>
          </p:spPr>
        </p:sp>
        <p:sp>
          <p:nvSpPr>
            <p:cNvPr name="TextBox 13" id="13"/>
            <p:cNvSpPr txBox="true"/>
            <p:nvPr/>
          </p:nvSpPr>
          <p:spPr>
            <a:xfrm>
              <a:off x="0" y="-28575"/>
              <a:ext cx="6439189" cy="235979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sp>
        <p:nvSpPr>
          <p:cNvPr name="Freeform 14" id="14"/>
          <p:cNvSpPr/>
          <p:nvPr/>
        </p:nvSpPr>
        <p:spPr>
          <a:xfrm flipH="false" flipV="false" rot="0">
            <a:off x="14187933" y="5555655"/>
            <a:ext cx="4000838" cy="4301976"/>
          </a:xfrm>
          <a:custGeom>
            <a:avLst/>
            <a:gdLst/>
            <a:ahLst/>
            <a:cxnLst/>
            <a:rect r="r" b="b" t="t" l="l"/>
            <a:pathLst>
              <a:path h="4301976" w="4000838">
                <a:moveTo>
                  <a:pt x="0" y="0"/>
                </a:moveTo>
                <a:lnTo>
                  <a:pt x="4000837" y="0"/>
                </a:lnTo>
                <a:lnTo>
                  <a:pt x="4000837" y="4301976"/>
                </a:lnTo>
                <a:lnTo>
                  <a:pt x="0" y="430197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15" id="15"/>
          <p:cNvSpPr txBox="true"/>
          <p:nvPr/>
        </p:nvSpPr>
        <p:spPr>
          <a:xfrm rot="0">
            <a:off x="1028700" y="885825"/>
            <a:ext cx="15159652" cy="1249926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0191"/>
              </a:lnSpc>
              <a:spcBef>
                <a:spcPct val="0"/>
              </a:spcBef>
            </a:pPr>
            <a:r>
              <a:rPr lang="en-US" b="true" sz="7279">
                <a:solidFill>
                  <a:srgbClr val="022759"/>
                </a:solidFill>
                <a:latin typeface="Klein Condensed Heavy"/>
                <a:ea typeface="Klein Condensed Heavy"/>
                <a:cs typeface="Klein Condensed Heavy"/>
                <a:sym typeface="Klein Condensed Heavy"/>
              </a:rPr>
              <a:t>PERSONAL APOYO Y ASISTENCIA</a:t>
            </a:r>
          </a:p>
        </p:txBody>
      </p:sp>
      <p:sp>
        <p:nvSpPr>
          <p:cNvPr name="TextBox 16" id="16"/>
          <p:cNvSpPr txBox="true"/>
          <p:nvPr/>
        </p:nvSpPr>
        <p:spPr>
          <a:xfrm rot="0">
            <a:off x="591827" y="2380182"/>
            <a:ext cx="14327488" cy="5679116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272"/>
              </a:lnSpc>
            </a:pPr>
            <a:r>
              <a:rPr lang="en-US" sz="2272" b="true">
                <a:solidFill>
                  <a:srgbClr val="022759"/>
                </a:solidFill>
                <a:latin typeface="Be Vietnam Ultra-Bold"/>
                <a:ea typeface="Be Vietnam Ultra-Bold"/>
                <a:cs typeface="Be Vietnam Ultra-Bold"/>
                <a:sym typeface="Be Vietnam Ultra-Bold"/>
              </a:rPr>
              <a:t>Conocer y firmar documentos legales/normativos vigentes de la escuela; participar en la creación del Acuerdo Escolar para la Convivencia, adoptar e implementar el PEAEEBES.</a:t>
            </a:r>
          </a:p>
          <a:p>
            <a:pPr algn="l">
              <a:lnSpc>
                <a:spcPts val="3181"/>
              </a:lnSpc>
            </a:pPr>
            <a:r>
              <a:rPr lang="en-US" sz="2272" b="true">
                <a:solidFill>
                  <a:srgbClr val="022759"/>
                </a:solidFill>
                <a:latin typeface="Be Vietnam Ultra-Bold"/>
                <a:ea typeface="Be Vietnam Ultra-Bold"/>
                <a:cs typeface="Be Vietnam Ultra-Bold"/>
                <a:sym typeface="Be Vietnam Ultra-Bold"/>
              </a:rPr>
              <a:t>Participar en los programas de formación en materia de prevención, atención (detección, notificación, intervención y seguimiento) y medidas de no repetición del acoso escolar.</a:t>
            </a:r>
          </a:p>
          <a:p>
            <a:pPr algn="l">
              <a:lnSpc>
                <a:spcPts val="3181"/>
              </a:lnSpc>
            </a:pPr>
          </a:p>
          <a:p>
            <a:pPr algn="l">
              <a:lnSpc>
                <a:spcPts val="3181"/>
              </a:lnSpc>
            </a:pPr>
            <a:r>
              <a:rPr lang="en-US" sz="2272" b="true">
                <a:solidFill>
                  <a:srgbClr val="022759"/>
                </a:solidFill>
                <a:latin typeface="Be Vietnam Ultra-Bold"/>
                <a:ea typeface="Be Vietnam Ultra-Bold"/>
                <a:cs typeface="Be Vietnam Ultra-Bold"/>
                <a:sym typeface="Be Vietnam Ultra-Bold"/>
              </a:rPr>
              <a:t>Conocer los indicadores generales y específicos del acoso escolar.</a:t>
            </a:r>
          </a:p>
          <a:p>
            <a:pPr algn="l">
              <a:lnSpc>
                <a:spcPts val="3181"/>
              </a:lnSpc>
            </a:pPr>
          </a:p>
          <a:p>
            <a:pPr algn="l">
              <a:lnSpc>
                <a:spcPts val="3181"/>
              </a:lnSpc>
            </a:pPr>
            <a:r>
              <a:rPr lang="en-US" sz="2272" b="true">
                <a:solidFill>
                  <a:srgbClr val="022759"/>
                </a:solidFill>
                <a:latin typeface="Be Vietnam Ultra-Bold"/>
                <a:ea typeface="Be Vietnam Ultra-Bold"/>
                <a:cs typeface="Be Vietnam Ultra-Bold"/>
                <a:sym typeface="Be Vietnam Ultra-Bold"/>
              </a:rPr>
              <a:t>Vigilar de manera constante la conducta y la forma de interrelación entre el alumnado</a:t>
            </a:r>
          </a:p>
          <a:p>
            <a:pPr algn="l">
              <a:lnSpc>
                <a:spcPts val="3181"/>
              </a:lnSpc>
            </a:pPr>
          </a:p>
          <a:p>
            <a:pPr algn="l">
              <a:lnSpc>
                <a:spcPts val="3181"/>
              </a:lnSpc>
            </a:pPr>
            <a:r>
              <a:rPr lang="en-US" sz="2272" b="true">
                <a:solidFill>
                  <a:srgbClr val="022759"/>
                </a:solidFill>
                <a:latin typeface="Be Vietnam Ultra-Bold"/>
                <a:ea typeface="Be Vietnam Ultra-Bold"/>
                <a:cs typeface="Be Vietnam Ultra-Bold"/>
                <a:sym typeface="Be Vietnam Ultra-Bold"/>
              </a:rPr>
              <a:t>para buscar indicios de acoso escolar.</a:t>
            </a:r>
          </a:p>
          <a:p>
            <a:pPr algn="l">
              <a:lnSpc>
                <a:spcPts val="3181"/>
              </a:lnSpc>
            </a:pPr>
          </a:p>
          <a:p>
            <a:pPr algn="l">
              <a:lnSpc>
                <a:spcPts val="3181"/>
              </a:lnSpc>
            </a:pPr>
            <a:r>
              <a:rPr lang="en-US" sz="2272" b="true">
                <a:solidFill>
                  <a:srgbClr val="022759"/>
                </a:solidFill>
                <a:latin typeface="Be Vietnam Ultra-Bold"/>
                <a:ea typeface="Be Vietnam Ultra-Bold"/>
                <a:cs typeface="Be Vietnam Ultra-Bold"/>
                <a:sym typeface="Be Vietnam Ultra-Bold"/>
              </a:rPr>
              <a:t>Notificar a la autoridad inmediata cualquier sospecha o caso de acoso escolar.</a:t>
            </a:r>
          </a:p>
          <a:p>
            <a:pPr algn="l">
              <a:lnSpc>
                <a:spcPts val="3181"/>
              </a:lnSpc>
            </a:pPr>
          </a:p>
          <a:p>
            <a:pPr algn="l">
              <a:lnSpc>
                <a:spcPts val="3181"/>
              </a:lnSpc>
            </a:pPr>
            <a:r>
              <a:rPr lang="en-US" sz="2272" b="true">
                <a:solidFill>
                  <a:srgbClr val="022759"/>
                </a:solidFill>
                <a:latin typeface="Be Vietnam Ultra-Bold"/>
                <a:ea typeface="Be Vietnam Ultra-Bold"/>
                <a:cs typeface="Be Vietnam Ultra-Bold"/>
                <a:sym typeface="Be Vietnam Ultra-Bold"/>
              </a:rPr>
              <a:t>Ser coparticipes en las acciones de prevención, atención (detección, notificación, intervención y seguimiento) y medidas de no repetición en casos de acoso escolar.</a:t>
            </a:r>
          </a:p>
        </p:txBody>
      </p:sp>
    </p:spTree>
  </p:cSld>
  <p:clrMapOvr>
    <a:masterClrMapping/>
  </p:clrMapOvr>
</p:sld>
</file>

<file path=ppt/slides/slide7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C3CD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-615117" y="9258300"/>
            <a:ext cx="19221178" cy="1296051"/>
            <a:chOff x="0" y="0"/>
            <a:chExt cx="6461577" cy="435693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6461577" cy="435693"/>
            </a:xfrm>
            <a:custGeom>
              <a:avLst/>
              <a:gdLst/>
              <a:ahLst/>
              <a:cxnLst/>
              <a:rect r="r" b="b" t="t" l="l"/>
              <a:pathLst>
                <a:path h="435693" w="6461577">
                  <a:moveTo>
                    <a:pt x="0" y="0"/>
                  </a:moveTo>
                  <a:lnTo>
                    <a:pt x="6461577" y="0"/>
                  </a:lnTo>
                  <a:lnTo>
                    <a:pt x="6461577" y="435693"/>
                  </a:lnTo>
                  <a:lnTo>
                    <a:pt x="0" y="435693"/>
                  </a:lnTo>
                  <a:close/>
                </a:path>
              </a:pathLst>
            </a:custGeom>
            <a:solidFill>
              <a:srgbClr val="D82222"/>
            </a:solidFill>
          </p:spPr>
        </p:sp>
        <p:sp>
          <p:nvSpPr>
            <p:cNvPr name="TextBox 4" id="4"/>
            <p:cNvSpPr txBox="true"/>
            <p:nvPr/>
          </p:nvSpPr>
          <p:spPr>
            <a:xfrm>
              <a:off x="0" y="-28575"/>
              <a:ext cx="6461577" cy="464268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grpSp>
        <p:nvGrpSpPr>
          <p:cNvPr name="Group 5" id="5"/>
          <p:cNvGrpSpPr/>
          <p:nvPr/>
        </p:nvGrpSpPr>
        <p:grpSpPr>
          <a:xfrm rot="-10800000">
            <a:off x="-384659" y="9968157"/>
            <a:ext cx="19221178" cy="586193"/>
            <a:chOff x="0" y="0"/>
            <a:chExt cx="6461577" cy="197060"/>
          </a:xfrm>
        </p:grpSpPr>
        <p:sp>
          <p:nvSpPr>
            <p:cNvPr name="Freeform 6" id="6"/>
            <p:cNvSpPr/>
            <p:nvPr/>
          </p:nvSpPr>
          <p:spPr>
            <a:xfrm flipH="false" flipV="false" rot="0">
              <a:off x="0" y="0"/>
              <a:ext cx="6461577" cy="197060"/>
            </a:xfrm>
            <a:custGeom>
              <a:avLst/>
              <a:gdLst/>
              <a:ahLst/>
              <a:cxnLst/>
              <a:rect r="r" b="b" t="t" l="l"/>
              <a:pathLst>
                <a:path h="197060" w="6461577">
                  <a:moveTo>
                    <a:pt x="0" y="0"/>
                  </a:moveTo>
                  <a:lnTo>
                    <a:pt x="6461577" y="0"/>
                  </a:lnTo>
                  <a:lnTo>
                    <a:pt x="6461577" y="197060"/>
                  </a:lnTo>
                  <a:lnTo>
                    <a:pt x="0" y="197060"/>
                  </a:lnTo>
                  <a:close/>
                </a:path>
              </a:pathLst>
            </a:custGeom>
            <a:solidFill>
              <a:srgbClr val="FFFFFF"/>
            </a:solidFill>
          </p:spPr>
        </p:sp>
        <p:sp>
          <p:nvSpPr>
            <p:cNvPr name="TextBox 7" id="7"/>
            <p:cNvSpPr txBox="true"/>
            <p:nvPr/>
          </p:nvSpPr>
          <p:spPr>
            <a:xfrm>
              <a:off x="0" y="-28575"/>
              <a:ext cx="6461577" cy="225635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grpSp>
        <p:nvGrpSpPr>
          <p:cNvPr name="Group 8" id="8"/>
          <p:cNvGrpSpPr/>
          <p:nvPr/>
        </p:nvGrpSpPr>
        <p:grpSpPr>
          <a:xfrm rot="0">
            <a:off x="7318766" y="5970864"/>
            <a:ext cx="9940534" cy="855819"/>
            <a:chOff x="0" y="0"/>
            <a:chExt cx="2185847" cy="188188"/>
          </a:xfrm>
        </p:grpSpPr>
        <p:sp>
          <p:nvSpPr>
            <p:cNvPr name="Freeform 9" id="9"/>
            <p:cNvSpPr/>
            <p:nvPr/>
          </p:nvSpPr>
          <p:spPr>
            <a:xfrm flipH="false" flipV="false" rot="0">
              <a:off x="0" y="0"/>
              <a:ext cx="2185847" cy="188188"/>
            </a:xfrm>
            <a:custGeom>
              <a:avLst/>
              <a:gdLst/>
              <a:ahLst/>
              <a:cxnLst/>
              <a:rect r="r" b="b" t="t" l="l"/>
              <a:pathLst>
                <a:path h="188188" w="2185847">
                  <a:moveTo>
                    <a:pt x="0" y="0"/>
                  </a:moveTo>
                  <a:lnTo>
                    <a:pt x="2185847" y="0"/>
                  </a:lnTo>
                  <a:lnTo>
                    <a:pt x="2185847" y="188188"/>
                  </a:lnTo>
                  <a:lnTo>
                    <a:pt x="0" y="188188"/>
                  </a:lnTo>
                  <a:close/>
                </a:path>
              </a:pathLst>
            </a:custGeom>
            <a:solidFill>
              <a:srgbClr val="022759"/>
            </a:solidFill>
          </p:spPr>
        </p:sp>
        <p:sp>
          <p:nvSpPr>
            <p:cNvPr name="TextBox 10" id="10"/>
            <p:cNvSpPr txBox="true"/>
            <p:nvPr/>
          </p:nvSpPr>
          <p:spPr>
            <a:xfrm>
              <a:off x="0" y="-28575"/>
              <a:ext cx="2185847" cy="216763"/>
            </a:xfrm>
            <a:prstGeom prst="rect">
              <a:avLst/>
            </a:prstGeom>
          </p:spPr>
          <p:txBody>
            <a:bodyPr anchor="ctr" rtlCol="false" tIns="60845" lIns="60845" bIns="60845" rIns="60845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grpSp>
        <p:nvGrpSpPr>
          <p:cNvPr name="Group 11" id="11"/>
          <p:cNvGrpSpPr/>
          <p:nvPr/>
        </p:nvGrpSpPr>
        <p:grpSpPr>
          <a:xfrm rot="-10800000">
            <a:off x="-384659" y="-82213"/>
            <a:ext cx="19221178" cy="487940"/>
            <a:chOff x="0" y="0"/>
            <a:chExt cx="6461577" cy="164031"/>
          </a:xfrm>
        </p:grpSpPr>
        <p:sp>
          <p:nvSpPr>
            <p:cNvPr name="Freeform 12" id="12"/>
            <p:cNvSpPr/>
            <p:nvPr/>
          </p:nvSpPr>
          <p:spPr>
            <a:xfrm flipH="false" flipV="false" rot="0">
              <a:off x="0" y="0"/>
              <a:ext cx="6461577" cy="164031"/>
            </a:xfrm>
            <a:custGeom>
              <a:avLst/>
              <a:gdLst/>
              <a:ahLst/>
              <a:cxnLst/>
              <a:rect r="r" b="b" t="t" l="l"/>
              <a:pathLst>
                <a:path h="164031" w="6461577">
                  <a:moveTo>
                    <a:pt x="0" y="0"/>
                  </a:moveTo>
                  <a:lnTo>
                    <a:pt x="6461577" y="0"/>
                  </a:lnTo>
                  <a:lnTo>
                    <a:pt x="6461577" y="164031"/>
                  </a:lnTo>
                  <a:lnTo>
                    <a:pt x="0" y="164031"/>
                  </a:lnTo>
                  <a:close/>
                </a:path>
              </a:pathLst>
            </a:custGeom>
            <a:solidFill>
              <a:srgbClr val="022759"/>
            </a:solidFill>
          </p:spPr>
        </p:sp>
        <p:sp>
          <p:nvSpPr>
            <p:cNvPr name="TextBox 13" id="13"/>
            <p:cNvSpPr txBox="true"/>
            <p:nvPr/>
          </p:nvSpPr>
          <p:spPr>
            <a:xfrm>
              <a:off x="0" y="-28575"/>
              <a:ext cx="6461577" cy="192606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grpSp>
        <p:nvGrpSpPr>
          <p:cNvPr name="Group 14" id="14"/>
          <p:cNvGrpSpPr/>
          <p:nvPr/>
        </p:nvGrpSpPr>
        <p:grpSpPr>
          <a:xfrm rot="-10800000">
            <a:off x="-318061" y="405727"/>
            <a:ext cx="18924122" cy="318843"/>
            <a:chOff x="0" y="0"/>
            <a:chExt cx="6361716" cy="107185"/>
          </a:xfrm>
        </p:grpSpPr>
        <p:sp>
          <p:nvSpPr>
            <p:cNvPr name="Freeform 15" id="15"/>
            <p:cNvSpPr/>
            <p:nvPr/>
          </p:nvSpPr>
          <p:spPr>
            <a:xfrm flipH="false" flipV="false" rot="0">
              <a:off x="0" y="0"/>
              <a:ext cx="6361716" cy="107185"/>
            </a:xfrm>
            <a:custGeom>
              <a:avLst/>
              <a:gdLst/>
              <a:ahLst/>
              <a:cxnLst/>
              <a:rect r="r" b="b" t="t" l="l"/>
              <a:pathLst>
                <a:path h="107185" w="6361716">
                  <a:moveTo>
                    <a:pt x="0" y="0"/>
                  </a:moveTo>
                  <a:lnTo>
                    <a:pt x="6361716" y="0"/>
                  </a:lnTo>
                  <a:lnTo>
                    <a:pt x="6361716" y="107185"/>
                  </a:lnTo>
                  <a:lnTo>
                    <a:pt x="0" y="107185"/>
                  </a:lnTo>
                  <a:close/>
                </a:path>
              </a:pathLst>
            </a:custGeom>
            <a:solidFill>
              <a:srgbClr val="FFFFFF"/>
            </a:solidFill>
          </p:spPr>
        </p:sp>
        <p:sp>
          <p:nvSpPr>
            <p:cNvPr name="TextBox 16" id="16"/>
            <p:cNvSpPr txBox="true"/>
            <p:nvPr/>
          </p:nvSpPr>
          <p:spPr>
            <a:xfrm>
              <a:off x="0" y="-28575"/>
              <a:ext cx="6361716" cy="13576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sp>
        <p:nvSpPr>
          <p:cNvPr name="Freeform 17" id="17"/>
          <p:cNvSpPr/>
          <p:nvPr/>
        </p:nvSpPr>
        <p:spPr>
          <a:xfrm flipH="false" flipV="false" rot="1827755">
            <a:off x="1812684" y="3137365"/>
            <a:ext cx="5167666" cy="5167666"/>
          </a:xfrm>
          <a:custGeom>
            <a:avLst/>
            <a:gdLst/>
            <a:ahLst/>
            <a:cxnLst/>
            <a:rect r="r" b="b" t="t" l="l"/>
            <a:pathLst>
              <a:path h="5167666" w="5167666">
                <a:moveTo>
                  <a:pt x="0" y="0"/>
                </a:moveTo>
                <a:lnTo>
                  <a:pt x="5167666" y="0"/>
                </a:lnTo>
                <a:lnTo>
                  <a:pt x="5167666" y="5167666"/>
                </a:lnTo>
                <a:lnTo>
                  <a:pt x="0" y="516766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18" id="18"/>
          <p:cNvSpPr txBox="true"/>
          <p:nvPr/>
        </p:nvSpPr>
        <p:spPr>
          <a:xfrm rot="0">
            <a:off x="7318766" y="6186923"/>
            <a:ext cx="9940534" cy="45011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390"/>
              </a:lnSpc>
            </a:pPr>
            <a:r>
              <a:rPr lang="en-US" b="true" sz="3390" i="true" spc="210">
                <a:solidFill>
                  <a:srgbClr val="FFFFFF"/>
                </a:solidFill>
                <a:latin typeface="Be Vietnam Ultra-Bold Italics"/>
                <a:ea typeface="Be Vietnam Ultra-Bold Italics"/>
                <a:cs typeface="Be Vietnam Ultra-Bold Italics"/>
                <a:sym typeface="Be Vietnam Ultra-Bold Italics"/>
              </a:rPr>
              <a:t>¿preguntas?</a:t>
            </a:r>
          </a:p>
        </p:txBody>
      </p:sp>
      <p:sp>
        <p:nvSpPr>
          <p:cNvPr name="TextBox 19" id="19"/>
          <p:cNvSpPr txBox="true"/>
          <p:nvPr/>
        </p:nvSpPr>
        <p:spPr>
          <a:xfrm rot="0">
            <a:off x="7318766" y="4037495"/>
            <a:ext cx="9940534" cy="130281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9720"/>
              </a:lnSpc>
            </a:pPr>
            <a:r>
              <a:rPr lang="en-US" b="true" sz="9720">
                <a:solidFill>
                  <a:srgbClr val="022759"/>
                </a:solidFill>
                <a:latin typeface="Klein Condensed Heavy"/>
                <a:ea typeface="Klein Condensed Heavy"/>
                <a:cs typeface="Klein Condensed Heavy"/>
                <a:sym typeface="Klein Condensed Heavy"/>
              </a:rPr>
              <a:t>ESO FUE TODO</a:t>
            </a:r>
          </a:p>
        </p:txBody>
      </p:sp>
      <p:sp>
        <p:nvSpPr>
          <p:cNvPr name="TextBox 20" id="20"/>
          <p:cNvSpPr txBox="true"/>
          <p:nvPr/>
        </p:nvSpPr>
        <p:spPr>
          <a:xfrm rot="0">
            <a:off x="7318766" y="5192982"/>
            <a:ext cx="9940534" cy="788676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5928"/>
              </a:lnSpc>
            </a:pPr>
            <a:r>
              <a:rPr lang="en-US" b="true" sz="5928">
                <a:solidFill>
                  <a:srgbClr val="022759"/>
                </a:solidFill>
                <a:latin typeface="Klein Condensed Heavy"/>
                <a:ea typeface="Klein Condensed Heavy"/>
                <a:cs typeface="Klein Condensed Heavy"/>
                <a:sym typeface="Klein Condensed Heavy"/>
              </a:rPr>
              <a:t>GRACIAS POR SU ATENCIÓN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2006-08-16T00:00:00Z</dcterms:created>
  <dc:identifier>DAGhFPBCsiY</dc:identifier>
  <dcterms:modified xsi:type="dcterms:W3CDTF">2011-08-01T06:04:30Z</dcterms:modified>
  <cp:revision>1</cp:revision>
  <dc:title>Articulo 12 c.</dc:title>
</cp:coreProperties>
</file>