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Balabeloo"/>
      <p:regular r:id="rId11"/>
    </p:embeddedFont>
    <p:embeddedFont>
      <p:font typeface="Balsamiq Sans" panose="02000603000000000000"/>
      <p:regular r:id="rId12"/>
    </p:embeddedFont>
    <p:embeddedFont>
      <p:font typeface="Balsamiq Sans Bold" panose="02000603000000000000"/>
      <p:regular r:id="rId13"/>
    </p:embeddedFont>
    <p:embeddedFont>
      <p:font typeface="Brice BoldCondensed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12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6.sv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9.sv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0.svg"/><Relationship Id="rId5" Type="http://schemas.openxmlformats.org/officeDocument/2006/relationships/image" Target="../media/image32.sv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4085" y="-637923"/>
            <a:ext cx="20556170" cy="11562846"/>
          </a:xfrm>
          <a:custGeom>
            <a:avLst/>
            <a:gdLst/>
            <a:ahLst/>
            <a:cxnLst/>
            <a:rect l="l" t="t" r="r" b="b"/>
            <a:pathLst>
              <a:path w="20556170" h="11562846">
                <a:moveTo>
                  <a:pt x="0" y="0"/>
                </a:moveTo>
                <a:lnTo>
                  <a:pt x="20556170" y="0"/>
                </a:lnTo>
                <a:lnTo>
                  <a:pt x="20556170" y="11562846"/>
                </a:lnTo>
                <a:lnTo>
                  <a:pt x="0" y="11562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2407181" y="1920566"/>
            <a:ext cx="13473638" cy="6445867"/>
            <a:chOff x="0" y="0"/>
            <a:chExt cx="3548612" cy="16976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48612" cy="1697677"/>
            </a:xfrm>
            <a:custGeom>
              <a:avLst/>
              <a:gdLst/>
              <a:ahLst/>
              <a:cxnLst/>
              <a:rect l="l" t="t" r="r" b="b"/>
              <a:pathLst>
                <a:path w="3548612" h="1697677">
                  <a:moveTo>
                    <a:pt x="57460" y="0"/>
                  </a:moveTo>
                  <a:lnTo>
                    <a:pt x="3491153" y="0"/>
                  </a:lnTo>
                  <a:cubicBezTo>
                    <a:pt x="3522887" y="0"/>
                    <a:pt x="3548612" y="25726"/>
                    <a:pt x="3548612" y="57460"/>
                  </a:cubicBezTo>
                  <a:lnTo>
                    <a:pt x="3548612" y="1640217"/>
                  </a:lnTo>
                  <a:cubicBezTo>
                    <a:pt x="3548612" y="1671951"/>
                    <a:pt x="3522887" y="1697677"/>
                    <a:pt x="3491153" y="1697677"/>
                  </a:cubicBezTo>
                  <a:lnTo>
                    <a:pt x="57460" y="1697677"/>
                  </a:lnTo>
                  <a:cubicBezTo>
                    <a:pt x="25726" y="1697677"/>
                    <a:pt x="0" y="1671951"/>
                    <a:pt x="0" y="1640217"/>
                  </a:cubicBezTo>
                  <a:lnTo>
                    <a:pt x="0" y="57460"/>
                  </a:lnTo>
                  <a:cubicBezTo>
                    <a:pt x="0" y="25726"/>
                    <a:pt x="25726" y="0"/>
                    <a:pt x="5746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548612" cy="1735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50940" y="637280"/>
            <a:ext cx="15786121" cy="9012440"/>
          </a:xfrm>
          <a:custGeom>
            <a:avLst/>
            <a:gdLst/>
            <a:ahLst/>
            <a:cxnLst/>
            <a:rect l="l" t="t" r="r" b="b"/>
            <a:pathLst>
              <a:path w="15786121" h="9012440">
                <a:moveTo>
                  <a:pt x="0" y="0"/>
                </a:moveTo>
                <a:lnTo>
                  <a:pt x="15786120" y="0"/>
                </a:lnTo>
                <a:lnTo>
                  <a:pt x="15786120" y="9012440"/>
                </a:lnTo>
                <a:lnTo>
                  <a:pt x="0" y="9012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TextBox 7"/>
          <p:cNvSpPr txBox="1"/>
          <p:nvPr/>
        </p:nvSpPr>
        <p:spPr>
          <a:xfrm>
            <a:off x="5243244" y="3262759"/>
            <a:ext cx="7801512" cy="221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19"/>
              </a:lnSpc>
            </a:pPr>
            <a:r>
              <a:rPr lang="en-US" sz="18089">
                <a:solidFill>
                  <a:srgbClr val="F9AABB"/>
                </a:solidFill>
                <a:latin typeface="Balabeloo"/>
                <a:ea typeface="Balabeloo"/>
                <a:cs typeface="Balabeloo"/>
                <a:sym typeface="Balabeloo"/>
              </a:rPr>
              <a:t>CIBER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43244" y="4758291"/>
            <a:ext cx="7801512" cy="221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19"/>
              </a:lnSpc>
            </a:pPr>
            <a:r>
              <a:rPr lang="en-US" sz="18089">
                <a:solidFill>
                  <a:srgbClr val="F9AABB"/>
                </a:solidFill>
                <a:latin typeface="Balabeloo"/>
                <a:ea typeface="Balabeloo"/>
                <a:cs typeface="Balabeloo"/>
                <a:sym typeface="Balabeloo"/>
              </a:rPr>
              <a:t>ACOSO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376249" y="6604329"/>
            <a:ext cx="7535503" cy="731017"/>
            <a:chOff x="0" y="0"/>
            <a:chExt cx="1984659" cy="1925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84659" cy="192531"/>
            </a:xfrm>
            <a:custGeom>
              <a:avLst/>
              <a:gdLst/>
              <a:ahLst/>
              <a:cxnLst/>
              <a:rect l="l" t="t" r="r" b="b"/>
              <a:pathLst>
                <a:path w="1984659" h="192531">
                  <a:moveTo>
                    <a:pt x="96266" y="0"/>
                  </a:moveTo>
                  <a:lnTo>
                    <a:pt x="1888393" y="0"/>
                  </a:lnTo>
                  <a:cubicBezTo>
                    <a:pt x="1941560" y="0"/>
                    <a:pt x="1984659" y="43100"/>
                    <a:pt x="1984659" y="96266"/>
                  </a:cubicBezTo>
                  <a:lnTo>
                    <a:pt x="1984659" y="96266"/>
                  </a:lnTo>
                  <a:cubicBezTo>
                    <a:pt x="1984659" y="121797"/>
                    <a:pt x="1974517" y="146282"/>
                    <a:pt x="1956464" y="164336"/>
                  </a:cubicBezTo>
                  <a:cubicBezTo>
                    <a:pt x="1938410" y="182389"/>
                    <a:pt x="1913925" y="192531"/>
                    <a:pt x="1888393" y="192531"/>
                  </a:cubicBezTo>
                  <a:lnTo>
                    <a:pt x="96266" y="192531"/>
                  </a:lnTo>
                  <a:cubicBezTo>
                    <a:pt x="70734" y="192531"/>
                    <a:pt x="46249" y="182389"/>
                    <a:pt x="28196" y="164336"/>
                  </a:cubicBezTo>
                  <a:cubicBezTo>
                    <a:pt x="10142" y="146282"/>
                    <a:pt x="0" y="121797"/>
                    <a:pt x="0" y="96266"/>
                  </a:cubicBezTo>
                  <a:lnTo>
                    <a:pt x="0" y="96266"/>
                  </a:lnTo>
                  <a:cubicBezTo>
                    <a:pt x="0" y="70734"/>
                    <a:pt x="10142" y="46249"/>
                    <a:pt x="28196" y="28196"/>
                  </a:cubicBezTo>
                  <a:cubicBezTo>
                    <a:pt x="46249" y="10142"/>
                    <a:pt x="70734" y="0"/>
                    <a:pt x="96266" y="0"/>
                  </a:cubicBezTo>
                  <a:close/>
                </a:path>
              </a:pathLst>
            </a:custGeom>
            <a:solidFill>
              <a:srgbClr val="F9AABB"/>
            </a:solidFill>
            <a:ln w="47625" cap="rnd">
              <a:solidFill>
                <a:srgbClr val="56091F"/>
              </a:solidFill>
              <a:prstDash val="sysDot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84659" cy="230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6587426"/>
            <a:ext cx="5152534" cy="4337497"/>
          </a:xfrm>
          <a:custGeom>
            <a:avLst/>
            <a:gdLst/>
            <a:ahLst/>
            <a:cxnLst/>
            <a:rect l="l" t="t" r="r" b="b"/>
            <a:pathLst>
              <a:path w="5152534" h="4337497">
                <a:moveTo>
                  <a:pt x="0" y="0"/>
                </a:moveTo>
                <a:lnTo>
                  <a:pt x="5152534" y="0"/>
                </a:lnTo>
                <a:lnTo>
                  <a:pt x="5152534" y="4337497"/>
                </a:lnTo>
                <a:lnTo>
                  <a:pt x="0" y="4337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>
            <a:off x="13392255" y="0"/>
            <a:ext cx="4977127" cy="4642302"/>
          </a:xfrm>
          <a:custGeom>
            <a:avLst/>
            <a:gdLst/>
            <a:ahLst/>
            <a:cxnLst/>
            <a:rect l="l" t="t" r="r" b="b"/>
            <a:pathLst>
              <a:path w="4977127" h="4642302">
                <a:moveTo>
                  <a:pt x="0" y="0"/>
                </a:moveTo>
                <a:lnTo>
                  <a:pt x="4977127" y="0"/>
                </a:lnTo>
                <a:lnTo>
                  <a:pt x="4977127" y="4642302"/>
                </a:lnTo>
                <a:lnTo>
                  <a:pt x="0" y="46423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TextBox 14"/>
          <p:cNvSpPr txBox="1"/>
          <p:nvPr/>
        </p:nvSpPr>
        <p:spPr>
          <a:xfrm>
            <a:off x="7096019" y="6720739"/>
            <a:ext cx="4095961" cy="450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2672">
                <a:solidFill>
                  <a:srgbClr val="56091F"/>
                </a:solidFill>
                <a:latin typeface="Balsamiq Sans"/>
                <a:ea typeface="Balsamiq Sans"/>
                <a:cs typeface="Balsamiq Sans"/>
                <a:sym typeface="Balsamiq Sans"/>
              </a:rPr>
              <a:t>by: Kate, Anitta y Anthony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4085" y="-637923"/>
            <a:ext cx="20556170" cy="11562846"/>
          </a:xfrm>
          <a:custGeom>
            <a:avLst/>
            <a:gdLst/>
            <a:ahLst/>
            <a:cxnLst/>
            <a:rect l="l" t="t" r="r" b="b"/>
            <a:pathLst>
              <a:path w="20556170" h="11562846">
                <a:moveTo>
                  <a:pt x="0" y="0"/>
                </a:moveTo>
                <a:lnTo>
                  <a:pt x="20556170" y="0"/>
                </a:lnTo>
                <a:lnTo>
                  <a:pt x="20556170" y="11562846"/>
                </a:lnTo>
                <a:lnTo>
                  <a:pt x="0" y="11562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-1134085" y="0"/>
            <a:ext cx="11679664" cy="11173701"/>
            <a:chOff x="0" y="0"/>
            <a:chExt cx="3076126" cy="29428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76126" cy="2942868"/>
            </a:xfrm>
            <a:custGeom>
              <a:avLst/>
              <a:gdLst/>
              <a:ahLst/>
              <a:cxnLst/>
              <a:rect l="l" t="t" r="r" b="b"/>
              <a:pathLst>
                <a:path w="3076126" h="2942868">
                  <a:moveTo>
                    <a:pt x="33806" y="0"/>
                  </a:moveTo>
                  <a:lnTo>
                    <a:pt x="3042320" y="0"/>
                  </a:lnTo>
                  <a:cubicBezTo>
                    <a:pt x="3051286" y="0"/>
                    <a:pt x="3059884" y="3562"/>
                    <a:pt x="3066224" y="9901"/>
                  </a:cubicBezTo>
                  <a:cubicBezTo>
                    <a:pt x="3072564" y="16241"/>
                    <a:pt x="3076126" y="24840"/>
                    <a:pt x="3076126" y="33806"/>
                  </a:cubicBezTo>
                  <a:lnTo>
                    <a:pt x="3076126" y="2909062"/>
                  </a:lnTo>
                  <a:cubicBezTo>
                    <a:pt x="3076126" y="2927732"/>
                    <a:pt x="3060990" y="2942868"/>
                    <a:pt x="3042320" y="2942868"/>
                  </a:cubicBezTo>
                  <a:lnTo>
                    <a:pt x="33806" y="2942868"/>
                  </a:lnTo>
                  <a:cubicBezTo>
                    <a:pt x="24840" y="2942868"/>
                    <a:pt x="16241" y="2939306"/>
                    <a:pt x="9901" y="2932966"/>
                  </a:cubicBezTo>
                  <a:cubicBezTo>
                    <a:pt x="3562" y="2926626"/>
                    <a:pt x="0" y="2918028"/>
                    <a:pt x="0" y="2909062"/>
                  </a:cubicBezTo>
                  <a:lnTo>
                    <a:pt x="0" y="33806"/>
                  </a:lnTo>
                  <a:cubicBezTo>
                    <a:pt x="0" y="24840"/>
                    <a:pt x="3562" y="16241"/>
                    <a:pt x="9901" y="9901"/>
                  </a:cubicBezTo>
                  <a:cubicBezTo>
                    <a:pt x="16241" y="3562"/>
                    <a:pt x="24840" y="0"/>
                    <a:pt x="33806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56091F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76126" cy="2980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10268296" cy="10287000"/>
          </a:xfrm>
          <a:custGeom>
            <a:avLst/>
            <a:gdLst/>
            <a:ahLst/>
            <a:cxnLst/>
            <a:rect l="l" t="t" r="r" b="b"/>
            <a:pathLst>
              <a:path w="10268296" h="10287000">
                <a:moveTo>
                  <a:pt x="0" y="0"/>
                </a:moveTo>
                <a:lnTo>
                  <a:pt x="10268296" y="0"/>
                </a:lnTo>
                <a:lnTo>
                  <a:pt x="1026829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11300590" y="1657228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142875" cap="sq">
            <a:solidFill>
              <a:srgbClr val="F9AABB"/>
            </a:solidFill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8" name="TextBox 8"/>
          <p:cNvSpPr txBox="1"/>
          <p:nvPr/>
        </p:nvSpPr>
        <p:spPr>
          <a:xfrm>
            <a:off x="1740137" y="2906315"/>
            <a:ext cx="7403863" cy="162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01"/>
              </a:lnSpc>
            </a:pPr>
            <a:r>
              <a:rPr lang="en-US" sz="13296">
                <a:solidFill>
                  <a:srgbClr val="F9AABB"/>
                </a:solidFill>
                <a:latin typeface="Balabeloo"/>
                <a:ea typeface="Balabeloo"/>
                <a:cs typeface="Balabeloo"/>
                <a:sym typeface="Balabeloo"/>
              </a:rPr>
              <a:t>CONCEPTO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48581" y="4483285"/>
            <a:ext cx="6171134" cy="305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56091F"/>
                </a:solidFill>
                <a:latin typeface="Balsamiq Sans"/>
                <a:ea typeface="Balsamiq Sans"/>
                <a:cs typeface="Balsamiq Sans"/>
                <a:sym typeface="Balsamiq Sans"/>
              </a:rPr>
              <a:t>El ciberacoso es un tipo de acoso que se realiza a través de las tecnologías digitales, como redes sociales, mensajería, juegos en línea y smartphones.Se caracteriza por la difusión de contenido negativo, perjudicial, falso o cruel sobre otra persona.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4085" y="-1275846"/>
            <a:ext cx="20556170" cy="11562846"/>
          </a:xfrm>
          <a:custGeom>
            <a:avLst/>
            <a:gdLst/>
            <a:ahLst/>
            <a:cxnLst/>
            <a:rect l="l" t="t" r="r" b="b"/>
            <a:pathLst>
              <a:path w="20556170" h="11562846">
                <a:moveTo>
                  <a:pt x="0" y="0"/>
                </a:moveTo>
                <a:lnTo>
                  <a:pt x="20556170" y="0"/>
                </a:lnTo>
                <a:lnTo>
                  <a:pt x="20556170" y="11562846"/>
                </a:lnTo>
                <a:lnTo>
                  <a:pt x="0" y="11562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-9614812">
            <a:off x="14096166" y="-1647715"/>
            <a:ext cx="4472485" cy="5829068"/>
          </a:xfrm>
          <a:custGeom>
            <a:avLst/>
            <a:gdLst/>
            <a:ahLst/>
            <a:cxnLst/>
            <a:rect l="l" t="t" r="r" b="b"/>
            <a:pathLst>
              <a:path w="4472485" h="5829068">
                <a:moveTo>
                  <a:pt x="0" y="0"/>
                </a:moveTo>
                <a:lnTo>
                  <a:pt x="4472486" y="0"/>
                </a:lnTo>
                <a:lnTo>
                  <a:pt x="4472486" y="5829068"/>
                </a:lnTo>
                <a:lnTo>
                  <a:pt x="0" y="5829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-287407" y="-518574"/>
            <a:ext cx="5613564" cy="4205070"/>
          </a:xfrm>
          <a:custGeom>
            <a:avLst/>
            <a:gdLst/>
            <a:ahLst/>
            <a:cxnLst/>
            <a:rect l="l" t="t" r="r" b="b"/>
            <a:pathLst>
              <a:path w="5613564" h="4205070">
                <a:moveTo>
                  <a:pt x="0" y="0"/>
                </a:moveTo>
                <a:lnTo>
                  <a:pt x="5613564" y="0"/>
                </a:lnTo>
                <a:lnTo>
                  <a:pt x="5613564" y="4205070"/>
                </a:lnTo>
                <a:lnTo>
                  <a:pt x="0" y="4205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5455657" y="909894"/>
            <a:ext cx="8197466" cy="2502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6"/>
              </a:lnSpc>
            </a:pPr>
            <a:r>
              <a:rPr lang="en-US" sz="10700">
                <a:solidFill>
                  <a:srgbClr val="F9AABB"/>
                </a:solidFill>
                <a:latin typeface="Balabeloo"/>
                <a:ea typeface="Balabeloo"/>
                <a:cs typeface="Balabeloo"/>
                <a:sym typeface="Balabeloo"/>
              </a:rPr>
              <a:t>CONCECUENCIAS DEL CIBERACOSO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54874" y="3355249"/>
            <a:ext cx="8153188" cy="6302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0"/>
              </a:lnSpc>
            </a:pPr>
            <a:r>
              <a:rPr lang="en-US" sz="2736">
                <a:solidFill>
                  <a:srgbClr val="776166"/>
                </a:solidFill>
                <a:latin typeface="Balsamiq Sans"/>
                <a:ea typeface="Balsamiq Sans"/>
                <a:cs typeface="Balsamiq Sans"/>
                <a:sym typeface="Balsamiq Sans"/>
              </a:rPr>
              <a:t>El ciberacoso puede tener consecuencias negativas en la salud mental, el rendimiento académico y la vida social de las víctimas.  </a:t>
            </a:r>
          </a:p>
          <a:p>
            <a:pPr algn="l">
              <a:lnSpc>
                <a:spcPts val="3830"/>
              </a:lnSpc>
            </a:pPr>
            <a:endParaRPr lang="en-US" sz="2736">
              <a:solidFill>
                <a:srgbClr val="776166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algn="l">
              <a:lnSpc>
                <a:spcPts val="3830"/>
              </a:lnSpc>
            </a:pPr>
            <a:r>
              <a:rPr lang="en-US" sz="2736">
                <a:solidFill>
                  <a:srgbClr val="776166"/>
                </a:solidFill>
                <a:latin typeface="Balsamiq Sans"/>
                <a:ea typeface="Balsamiq Sans"/>
                <a:cs typeface="Balsamiq Sans"/>
                <a:sym typeface="Balsamiq Sans"/>
              </a:rPr>
              <a:t>Ansiedad, Depresión, Estrés postraumático, Baja autoestima, Pensamientos suicidas, Autolesiones.</a:t>
            </a:r>
          </a:p>
          <a:p>
            <a:pPr algn="l">
              <a:lnSpc>
                <a:spcPts val="3830"/>
              </a:lnSpc>
            </a:pPr>
            <a:r>
              <a:rPr lang="en-US" sz="2736">
                <a:solidFill>
                  <a:srgbClr val="776166"/>
                </a:solidFill>
                <a:latin typeface="Balsamiq Sans"/>
                <a:ea typeface="Balsamiq Sans"/>
                <a:cs typeface="Balsamiq Sans"/>
                <a:sym typeface="Balsamiq Sans"/>
              </a:rPr>
              <a:t>Rendimiento académico Dificultad para concentrarse, Disminución de las calificaciones, Faltar a la escuela. </a:t>
            </a:r>
          </a:p>
          <a:p>
            <a:pPr algn="l">
              <a:lnSpc>
                <a:spcPts val="3830"/>
              </a:lnSpc>
            </a:pPr>
            <a:endParaRPr lang="en-US" sz="2736">
              <a:solidFill>
                <a:srgbClr val="776166"/>
              </a:solidFill>
              <a:latin typeface="Balsamiq Sans"/>
              <a:ea typeface="Balsamiq Sans"/>
              <a:cs typeface="Balsamiq Sans"/>
              <a:sym typeface="Balsamiq Sans"/>
            </a:endParaRPr>
          </a:p>
          <a:p>
            <a:pPr algn="l">
              <a:lnSpc>
                <a:spcPts val="3830"/>
              </a:lnSpc>
            </a:pPr>
            <a:r>
              <a:rPr lang="en-US" sz="2736">
                <a:solidFill>
                  <a:srgbClr val="776166"/>
                </a:solidFill>
                <a:latin typeface="Balsamiq Sans"/>
                <a:ea typeface="Balsamiq Sans"/>
                <a:cs typeface="Balsamiq Sans"/>
                <a:sym typeface="Balsamiq Sans"/>
              </a:rPr>
              <a:t>Vida social Aislamiento social, Pérdida de amigos, Sentirse desconectado de las redes de apoyo.</a:t>
            </a:r>
          </a:p>
          <a:p>
            <a:pPr algn="l">
              <a:lnSpc>
                <a:spcPts val="3830"/>
              </a:lnSpc>
            </a:pPr>
            <a:endParaRPr lang="en-US" sz="2736">
              <a:solidFill>
                <a:srgbClr val="776166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1332" y="561436"/>
            <a:ext cx="1688043" cy="102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06"/>
              </a:lnSpc>
              <a:spcBef>
                <a:spcPct val="0"/>
              </a:spcBef>
            </a:pPr>
            <a:r>
              <a:rPr lang="en-US" sz="5933">
                <a:solidFill>
                  <a:srgbClr val="CD7E9F"/>
                </a:solidFill>
                <a:latin typeface="Brice BoldCondensed"/>
                <a:ea typeface="Brice BoldCondensed"/>
                <a:cs typeface="Brice BoldCondensed"/>
                <a:sym typeface="Brice BoldCondensed"/>
              </a:rPr>
              <a:t>Victima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79079" y="2151538"/>
            <a:ext cx="1704584" cy="886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  <a:spcBef>
                <a:spcPct val="0"/>
              </a:spcBef>
            </a:pPr>
            <a:r>
              <a:rPr lang="en-US" sz="5215">
                <a:solidFill>
                  <a:srgbClr val="CD7E9F"/>
                </a:solidFill>
                <a:latin typeface="Brice BoldCondensed"/>
                <a:ea typeface="Brice BoldCondensed"/>
                <a:cs typeface="Brice BoldCondensed"/>
                <a:sym typeface="Brice BoldCondensed"/>
              </a:rPr>
              <a:t>Acosador</a:t>
            </a:r>
          </a:p>
        </p:txBody>
      </p:sp>
      <p:sp>
        <p:nvSpPr>
          <p:cNvPr id="9" name="Freeform 9"/>
          <p:cNvSpPr/>
          <p:nvPr/>
        </p:nvSpPr>
        <p:spPr>
          <a:xfrm>
            <a:off x="-3817450" y="586044"/>
            <a:ext cx="6336825" cy="4746858"/>
          </a:xfrm>
          <a:custGeom>
            <a:avLst/>
            <a:gdLst/>
            <a:ahLst/>
            <a:cxnLst/>
            <a:rect l="l" t="t" r="r" b="b"/>
            <a:pathLst>
              <a:path w="6336825" h="4746858">
                <a:moveTo>
                  <a:pt x="0" y="0"/>
                </a:moveTo>
                <a:lnTo>
                  <a:pt x="6336825" y="0"/>
                </a:lnTo>
                <a:lnTo>
                  <a:pt x="6336825" y="4746858"/>
                </a:lnTo>
                <a:lnTo>
                  <a:pt x="0" y="4746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TextBox 10"/>
          <p:cNvSpPr txBox="1"/>
          <p:nvPr/>
        </p:nvSpPr>
        <p:spPr>
          <a:xfrm>
            <a:off x="422368" y="3581721"/>
            <a:ext cx="2023767" cy="886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01"/>
              </a:lnSpc>
              <a:spcBef>
                <a:spcPct val="0"/>
              </a:spcBef>
            </a:pPr>
            <a:r>
              <a:rPr lang="en-US" sz="5215">
                <a:solidFill>
                  <a:srgbClr val="CD7E9F"/>
                </a:solidFill>
                <a:latin typeface="Brice BoldCondensed"/>
                <a:ea typeface="Brice BoldCondensed"/>
                <a:cs typeface="Brice BoldCondensed"/>
                <a:sym typeface="Brice BoldCondensed"/>
              </a:rPr>
              <a:t>Espectador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412170" y="-637923"/>
            <a:ext cx="20556170" cy="11562846"/>
          </a:xfrm>
          <a:custGeom>
            <a:avLst/>
            <a:gdLst/>
            <a:ahLst/>
            <a:cxnLst/>
            <a:rect l="l" t="t" r="r" b="b"/>
            <a:pathLst>
              <a:path w="20556170" h="11562846">
                <a:moveTo>
                  <a:pt x="0" y="0"/>
                </a:moveTo>
                <a:lnTo>
                  <a:pt x="20556170" y="0"/>
                </a:lnTo>
                <a:lnTo>
                  <a:pt x="20556170" y="11562846"/>
                </a:lnTo>
                <a:lnTo>
                  <a:pt x="0" y="11562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0" y="7659576"/>
            <a:ext cx="3798265" cy="3197448"/>
          </a:xfrm>
          <a:custGeom>
            <a:avLst/>
            <a:gdLst/>
            <a:ahLst/>
            <a:cxnLst/>
            <a:rect l="l" t="t" r="r" b="b"/>
            <a:pathLst>
              <a:path w="3798265" h="3197448">
                <a:moveTo>
                  <a:pt x="0" y="0"/>
                </a:moveTo>
                <a:lnTo>
                  <a:pt x="3798265" y="0"/>
                </a:lnTo>
                <a:lnTo>
                  <a:pt x="3798265" y="3197448"/>
                </a:lnTo>
                <a:lnTo>
                  <a:pt x="0" y="3197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14736087" y="-1999228"/>
            <a:ext cx="5046425" cy="4560134"/>
          </a:xfrm>
          <a:custGeom>
            <a:avLst/>
            <a:gdLst/>
            <a:ahLst/>
            <a:cxnLst/>
            <a:rect l="l" t="t" r="r" b="b"/>
            <a:pathLst>
              <a:path w="5046425" h="4560134">
                <a:moveTo>
                  <a:pt x="0" y="0"/>
                </a:moveTo>
                <a:lnTo>
                  <a:pt x="5046426" y="0"/>
                </a:lnTo>
                <a:lnTo>
                  <a:pt x="5046426" y="4560134"/>
                </a:lnTo>
                <a:lnTo>
                  <a:pt x="0" y="45601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16125833" y="7659576"/>
            <a:ext cx="2266935" cy="2291938"/>
          </a:xfrm>
          <a:custGeom>
            <a:avLst/>
            <a:gdLst/>
            <a:ahLst/>
            <a:cxnLst/>
            <a:rect l="l" t="t" r="r" b="b"/>
            <a:pathLst>
              <a:path w="2266935" h="2291938">
                <a:moveTo>
                  <a:pt x="0" y="0"/>
                </a:moveTo>
                <a:lnTo>
                  <a:pt x="2266934" y="0"/>
                </a:lnTo>
                <a:lnTo>
                  <a:pt x="2266934" y="2291938"/>
                </a:lnTo>
                <a:lnTo>
                  <a:pt x="0" y="2291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167674">
            <a:off x="7641767" y="1750661"/>
            <a:ext cx="8406072" cy="3404459"/>
          </a:xfrm>
          <a:custGeom>
            <a:avLst/>
            <a:gdLst/>
            <a:ahLst/>
            <a:cxnLst/>
            <a:rect l="l" t="t" r="r" b="b"/>
            <a:pathLst>
              <a:path w="8406072" h="3404459">
                <a:moveTo>
                  <a:pt x="0" y="0"/>
                </a:moveTo>
                <a:lnTo>
                  <a:pt x="8406071" y="0"/>
                </a:lnTo>
                <a:lnTo>
                  <a:pt x="8406071" y="3404459"/>
                </a:lnTo>
                <a:lnTo>
                  <a:pt x="0" y="34044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38100" cap="sq">
            <a:solidFill>
              <a:srgbClr val="F9AABB"/>
            </a:solidFill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438495">
            <a:off x="4033668" y="2814156"/>
            <a:ext cx="4235323" cy="3971567"/>
          </a:xfrm>
          <a:custGeom>
            <a:avLst/>
            <a:gdLst/>
            <a:ahLst/>
            <a:cxnLst/>
            <a:rect l="l" t="t" r="r" b="b"/>
            <a:pathLst>
              <a:path w="4235323" h="3971567">
                <a:moveTo>
                  <a:pt x="0" y="0"/>
                </a:moveTo>
                <a:lnTo>
                  <a:pt x="4235323" y="0"/>
                </a:lnTo>
                <a:lnTo>
                  <a:pt x="4235323" y="3971567"/>
                </a:lnTo>
                <a:lnTo>
                  <a:pt x="0" y="397156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1958" b="-38103"/>
            </a:stretch>
          </a:blipFill>
          <a:ln w="38100" cap="sq">
            <a:solidFill>
              <a:srgbClr val="F9AABB"/>
            </a:solidFill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621774">
            <a:off x="10494926" y="4080618"/>
            <a:ext cx="3308381" cy="3308381"/>
          </a:xfrm>
          <a:custGeom>
            <a:avLst/>
            <a:gdLst/>
            <a:ahLst/>
            <a:cxnLst/>
            <a:rect l="l" t="t" r="r" b="b"/>
            <a:pathLst>
              <a:path w="3308381" h="3308381">
                <a:moveTo>
                  <a:pt x="0" y="0"/>
                </a:moveTo>
                <a:lnTo>
                  <a:pt x="3308380" y="0"/>
                </a:lnTo>
                <a:lnTo>
                  <a:pt x="3308380" y="3308381"/>
                </a:lnTo>
                <a:lnTo>
                  <a:pt x="0" y="330838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 w="38100" cap="rnd">
            <a:solidFill>
              <a:srgbClr val="F9AABB"/>
            </a:solidFill>
            <a:prstDash val="solid"/>
            <a:round/>
          </a:ln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 rot="-815380">
            <a:off x="13627641" y="4293446"/>
            <a:ext cx="2882726" cy="2882726"/>
          </a:xfrm>
          <a:custGeom>
            <a:avLst/>
            <a:gdLst/>
            <a:ahLst/>
            <a:cxnLst/>
            <a:rect l="l" t="t" r="r" b="b"/>
            <a:pathLst>
              <a:path w="2882726" h="2882726">
                <a:moveTo>
                  <a:pt x="0" y="0"/>
                </a:moveTo>
                <a:lnTo>
                  <a:pt x="2882726" y="0"/>
                </a:lnTo>
                <a:lnTo>
                  <a:pt x="2882726" y="2882726"/>
                </a:lnTo>
                <a:lnTo>
                  <a:pt x="0" y="28827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 w="38100" cap="rnd">
            <a:solidFill>
              <a:srgbClr val="F9AABB"/>
            </a:solidFill>
            <a:prstDash val="solid"/>
            <a:round/>
          </a:ln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7521155" y="4228801"/>
            <a:ext cx="3245690" cy="3245690"/>
          </a:xfrm>
          <a:custGeom>
            <a:avLst/>
            <a:gdLst/>
            <a:ahLst/>
            <a:cxnLst/>
            <a:rect l="l" t="t" r="r" b="b"/>
            <a:pathLst>
              <a:path w="3245690" h="3245690">
                <a:moveTo>
                  <a:pt x="0" y="0"/>
                </a:moveTo>
                <a:lnTo>
                  <a:pt x="3245690" y="0"/>
                </a:lnTo>
                <a:lnTo>
                  <a:pt x="3245690" y="3245690"/>
                </a:lnTo>
                <a:lnTo>
                  <a:pt x="0" y="32456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  <a:ln w="38100" cap="rnd">
            <a:solidFill>
              <a:srgbClr val="F9AABB"/>
            </a:solidFill>
            <a:prstDash val="solid"/>
            <a:round/>
          </a:ln>
        </p:spPr>
        <p:txBody>
          <a:bodyPr/>
          <a:lstStyle/>
          <a:p>
            <a:endParaRPr lang="es-MX"/>
          </a:p>
        </p:txBody>
      </p:sp>
      <p:sp>
        <p:nvSpPr>
          <p:cNvPr id="11" name="TextBox 11"/>
          <p:cNvSpPr txBox="1"/>
          <p:nvPr/>
        </p:nvSpPr>
        <p:spPr>
          <a:xfrm>
            <a:off x="698802" y="934676"/>
            <a:ext cx="7557570" cy="162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701"/>
              </a:lnSpc>
            </a:pPr>
            <a:r>
              <a:rPr lang="en-US" sz="13296">
                <a:solidFill>
                  <a:srgbClr val="F9AABB"/>
                </a:solidFill>
                <a:latin typeface="Balabeloo"/>
                <a:ea typeface="Balabeloo"/>
                <a:cs typeface="Balabeloo"/>
                <a:sym typeface="Balabeloo"/>
              </a:rPr>
              <a:t>IMAGENES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4085" y="9814706"/>
            <a:ext cx="20556170" cy="11562846"/>
          </a:xfrm>
          <a:custGeom>
            <a:avLst/>
            <a:gdLst/>
            <a:ahLst/>
            <a:cxnLst/>
            <a:rect l="l" t="t" r="r" b="b"/>
            <a:pathLst>
              <a:path w="20556170" h="11562846">
                <a:moveTo>
                  <a:pt x="0" y="0"/>
                </a:moveTo>
                <a:lnTo>
                  <a:pt x="20556170" y="0"/>
                </a:lnTo>
                <a:lnTo>
                  <a:pt x="20556170" y="11562846"/>
                </a:lnTo>
                <a:lnTo>
                  <a:pt x="0" y="11562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2417419" y="3517720"/>
            <a:ext cx="12592358" cy="3727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6"/>
              </a:lnSpc>
            </a:pPr>
            <a:r>
              <a:rPr lang="en-US" sz="15916">
                <a:solidFill>
                  <a:srgbClr val="F9AABB"/>
                </a:solidFill>
                <a:latin typeface="Balabeloo"/>
                <a:ea typeface="Balabeloo"/>
                <a:cs typeface="Balabeloo"/>
                <a:sym typeface="Balabeloo"/>
              </a:rPr>
              <a:t>¿COMO PREVENIRLO?</a:t>
            </a:r>
          </a:p>
        </p:txBody>
      </p:sp>
      <p:sp>
        <p:nvSpPr>
          <p:cNvPr id="4" name="Freeform 4"/>
          <p:cNvSpPr/>
          <p:nvPr/>
        </p:nvSpPr>
        <p:spPr>
          <a:xfrm>
            <a:off x="-1564487" y="-10534146"/>
            <a:ext cx="20556170" cy="11562846"/>
          </a:xfrm>
          <a:custGeom>
            <a:avLst/>
            <a:gdLst/>
            <a:ahLst/>
            <a:cxnLst/>
            <a:rect l="l" t="t" r="r" b="b"/>
            <a:pathLst>
              <a:path w="20556170" h="11562846">
                <a:moveTo>
                  <a:pt x="0" y="0"/>
                </a:moveTo>
                <a:lnTo>
                  <a:pt x="20556170" y="0"/>
                </a:lnTo>
                <a:lnTo>
                  <a:pt x="20556170" y="11562846"/>
                </a:lnTo>
                <a:lnTo>
                  <a:pt x="0" y="11562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 rot="-1031080">
            <a:off x="15019031" y="6873953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5945389">
            <a:off x="-1054984" y="-1517786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4085" y="-637923"/>
            <a:ext cx="20556170" cy="11562846"/>
          </a:xfrm>
          <a:custGeom>
            <a:avLst/>
            <a:gdLst/>
            <a:ahLst/>
            <a:cxnLst/>
            <a:rect l="l" t="t" r="r" b="b"/>
            <a:pathLst>
              <a:path w="20556170" h="11562846">
                <a:moveTo>
                  <a:pt x="0" y="0"/>
                </a:moveTo>
                <a:lnTo>
                  <a:pt x="20556170" y="0"/>
                </a:lnTo>
                <a:lnTo>
                  <a:pt x="20556170" y="11562846"/>
                </a:lnTo>
                <a:lnTo>
                  <a:pt x="0" y="11562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1028700" y="3054980"/>
            <a:ext cx="7544436" cy="6203320"/>
            <a:chOff x="0" y="0"/>
            <a:chExt cx="1987012" cy="16337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7012" cy="1633796"/>
            </a:xfrm>
            <a:custGeom>
              <a:avLst/>
              <a:gdLst/>
              <a:ahLst/>
              <a:cxnLst/>
              <a:rect l="l" t="t" r="r" b="b"/>
              <a:pathLst>
                <a:path w="1987012" h="1633796">
                  <a:moveTo>
                    <a:pt x="52335" y="0"/>
                  </a:moveTo>
                  <a:lnTo>
                    <a:pt x="1934677" y="0"/>
                  </a:lnTo>
                  <a:cubicBezTo>
                    <a:pt x="1963581" y="0"/>
                    <a:pt x="1987012" y="23431"/>
                    <a:pt x="1987012" y="52335"/>
                  </a:cubicBezTo>
                  <a:lnTo>
                    <a:pt x="1987012" y="1581461"/>
                  </a:lnTo>
                  <a:cubicBezTo>
                    <a:pt x="1987012" y="1610365"/>
                    <a:pt x="1963581" y="1633796"/>
                    <a:pt x="1934677" y="1633796"/>
                  </a:cubicBezTo>
                  <a:lnTo>
                    <a:pt x="52335" y="1633796"/>
                  </a:lnTo>
                  <a:cubicBezTo>
                    <a:pt x="38455" y="1633796"/>
                    <a:pt x="25143" y="1628282"/>
                    <a:pt x="15329" y="1618468"/>
                  </a:cubicBezTo>
                  <a:cubicBezTo>
                    <a:pt x="5514" y="1608653"/>
                    <a:pt x="0" y="1595341"/>
                    <a:pt x="0" y="1581461"/>
                  </a:cubicBezTo>
                  <a:lnTo>
                    <a:pt x="0" y="52335"/>
                  </a:lnTo>
                  <a:cubicBezTo>
                    <a:pt x="0" y="38455"/>
                    <a:pt x="5514" y="25143"/>
                    <a:pt x="15329" y="15329"/>
                  </a:cubicBezTo>
                  <a:cubicBezTo>
                    <a:pt x="25143" y="5514"/>
                    <a:pt x="38455" y="0"/>
                    <a:pt x="5233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87012" cy="1671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054980"/>
            <a:ext cx="7544436" cy="6203320"/>
            <a:chOff x="0" y="0"/>
            <a:chExt cx="1987012" cy="16337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87012" cy="1633796"/>
            </a:xfrm>
            <a:custGeom>
              <a:avLst/>
              <a:gdLst/>
              <a:ahLst/>
              <a:cxnLst/>
              <a:rect l="l" t="t" r="r" b="b"/>
              <a:pathLst>
                <a:path w="1987012" h="1633796">
                  <a:moveTo>
                    <a:pt x="52335" y="0"/>
                  </a:moveTo>
                  <a:lnTo>
                    <a:pt x="1934677" y="0"/>
                  </a:lnTo>
                  <a:cubicBezTo>
                    <a:pt x="1963581" y="0"/>
                    <a:pt x="1987012" y="23431"/>
                    <a:pt x="1987012" y="52335"/>
                  </a:cubicBezTo>
                  <a:lnTo>
                    <a:pt x="1987012" y="1581461"/>
                  </a:lnTo>
                  <a:cubicBezTo>
                    <a:pt x="1987012" y="1610365"/>
                    <a:pt x="1963581" y="1633796"/>
                    <a:pt x="1934677" y="1633796"/>
                  </a:cubicBezTo>
                  <a:lnTo>
                    <a:pt x="52335" y="1633796"/>
                  </a:lnTo>
                  <a:cubicBezTo>
                    <a:pt x="38455" y="1633796"/>
                    <a:pt x="25143" y="1628282"/>
                    <a:pt x="15329" y="1618468"/>
                  </a:cubicBezTo>
                  <a:cubicBezTo>
                    <a:pt x="5514" y="1608653"/>
                    <a:pt x="0" y="1595341"/>
                    <a:pt x="0" y="1581461"/>
                  </a:cubicBezTo>
                  <a:lnTo>
                    <a:pt x="0" y="52335"/>
                  </a:lnTo>
                  <a:cubicBezTo>
                    <a:pt x="0" y="38455"/>
                    <a:pt x="5514" y="25143"/>
                    <a:pt x="15329" y="15329"/>
                  </a:cubicBezTo>
                  <a:cubicBezTo>
                    <a:pt x="25143" y="5514"/>
                    <a:pt x="38455" y="0"/>
                    <a:pt x="5233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87012" cy="1671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714864" y="3054980"/>
            <a:ext cx="7544436" cy="6203320"/>
            <a:chOff x="0" y="0"/>
            <a:chExt cx="1987012" cy="16337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87012" cy="1633796"/>
            </a:xfrm>
            <a:custGeom>
              <a:avLst/>
              <a:gdLst/>
              <a:ahLst/>
              <a:cxnLst/>
              <a:rect l="l" t="t" r="r" b="b"/>
              <a:pathLst>
                <a:path w="1987012" h="1633796">
                  <a:moveTo>
                    <a:pt x="52335" y="0"/>
                  </a:moveTo>
                  <a:lnTo>
                    <a:pt x="1934677" y="0"/>
                  </a:lnTo>
                  <a:cubicBezTo>
                    <a:pt x="1963581" y="0"/>
                    <a:pt x="1987012" y="23431"/>
                    <a:pt x="1987012" y="52335"/>
                  </a:cubicBezTo>
                  <a:lnTo>
                    <a:pt x="1987012" y="1581461"/>
                  </a:lnTo>
                  <a:cubicBezTo>
                    <a:pt x="1987012" y="1610365"/>
                    <a:pt x="1963581" y="1633796"/>
                    <a:pt x="1934677" y="1633796"/>
                  </a:cubicBezTo>
                  <a:lnTo>
                    <a:pt x="52335" y="1633796"/>
                  </a:lnTo>
                  <a:cubicBezTo>
                    <a:pt x="38455" y="1633796"/>
                    <a:pt x="25143" y="1628282"/>
                    <a:pt x="15329" y="1618468"/>
                  </a:cubicBezTo>
                  <a:cubicBezTo>
                    <a:pt x="5514" y="1608653"/>
                    <a:pt x="0" y="1595341"/>
                    <a:pt x="0" y="1581461"/>
                  </a:cubicBezTo>
                  <a:lnTo>
                    <a:pt x="0" y="52335"/>
                  </a:lnTo>
                  <a:cubicBezTo>
                    <a:pt x="0" y="38455"/>
                    <a:pt x="5514" y="25143"/>
                    <a:pt x="15329" y="15329"/>
                  </a:cubicBezTo>
                  <a:cubicBezTo>
                    <a:pt x="25143" y="5514"/>
                    <a:pt x="38455" y="0"/>
                    <a:pt x="5233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87012" cy="1671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979591" y="-637923"/>
            <a:ext cx="3586909" cy="3241261"/>
          </a:xfrm>
          <a:custGeom>
            <a:avLst/>
            <a:gdLst/>
            <a:ahLst/>
            <a:cxnLst/>
            <a:rect l="l" t="t" r="r" b="b"/>
            <a:pathLst>
              <a:path w="3586909" h="3241261">
                <a:moveTo>
                  <a:pt x="0" y="0"/>
                </a:moveTo>
                <a:lnTo>
                  <a:pt x="3586909" y="0"/>
                </a:lnTo>
                <a:lnTo>
                  <a:pt x="3586909" y="3241262"/>
                </a:lnTo>
                <a:lnTo>
                  <a:pt x="0" y="3241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>
            <a:off x="-1717829" y="72009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Freeform 14"/>
          <p:cNvSpPr/>
          <p:nvPr/>
        </p:nvSpPr>
        <p:spPr>
          <a:xfrm>
            <a:off x="2574465" y="896826"/>
            <a:ext cx="1200764" cy="1706513"/>
          </a:xfrm>
          <a:custGeom>
            <a:avLst/>
            <a:gdLst/>
            <a:ahLst/>
            <a:cxnLst/>
            <a:rect l="l" t="t" r="r" b="b"/>
            <a:pathLst>
              <a:path w="1200764" h="1706513">
                <a:moveTo>
                  <a:pt x="0" y="0"/>
                </a:moveTo>
                <a:lnTo>
                  <a:pt x="1200764" y="0"/>
                </a:lnTo>
                <a:lnTo>
                  <a:pt x="1200764" y="1706513"/>
                </a:lnTo>
                <a:lnTo>
                  <a:pt x="0" y="1706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TextBox 15"/>
          <p:cNvSpPr txBox="1"/>
          <p:nvPr/>
        </p:nvSpPr>
        <p:spPr>
          <a:xfrm>
            <a:off x="1271095" y="1296876"/>
            <a:ext cx="15212631" cy="162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1"/>
              </a:lnSpc>
            </a:pPr>
            <a:r>
              <a:rPr lang="en-US" sz="13296">
                <a:solidFill>
                  <a:srgbClr val="F9AABB"/>
                </a:solidFill>
                <a:latin typeface="Balabeloo"/>
                <a:ea typeface="Balabeloo"/>
                <a:cs typeface="Balabeloo"/>
                <a:sym typeface="Balabeloo"/>
              </a:rPr>
              <a:t>COMO PREVENIRLO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47801" y="5324791"/>
            <a:ext cx="6435372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/>
          </a:p>
          <a:p>
            <a:pPr algn="just">
              <a:lnSpc>
                <a:spcPts val="3499"/>
              </a:lnSpc>
            </a:pPr>
            <a:endParaRPr/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56091F"/>
                </a:solidFill>
                <a:latin typeface="Balsamiq Sans"/>
                <a:ea typeface="Balsamiq Sans"/>
                <a:cs typeface="Balsamiq Sans"/>
                <a:sym typeface="Balsamiq Sans"/>
              </a:rPr>
              <a:t>Educar a los usuarios sobre cómo 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8663" y="4014392"/>
            <a:ext cx="6564510" cy="1129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5"/>
              </a:lnSpc>
            </a:pPr>
            <a:r>
              <a:rPr lang="en-US" sz="6546" b="1">
                <a:solidFill>
                  <a:srgbClr val="DB5275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04827" y="4014392"/>
            <a:ext cx="6564510" cy="1129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5"/>
              </a:lnSpc>
            </a:pPr>
            <a:r>
              <a:rPr lang="en-US" sz="6546" b="1">
                <a:solidFill>
                  <a:srgbClr val="DB5275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31128" y="5324791"/>
            <a:ext cx="6435372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/>
          </a:p>
          <a:p>
            <a:pPr algn="just">
              <a:lnSpc>
                <a:spcPts val="3499"/>
              </a:lnSpc>
            </a:pPr>
            <a:endParaRPr/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56091F"/>
                </a:solidFill>
                <a:latin typeface="Balsamiq Sans"/>
                <a:ea typeface="Balsamiq Sans"/>
                <a:cs typeface="Balsamiq Sans"/>
                <a:sym typeface="Balsamiq Sans"/>
              </a:rPr>
              <a:t>Denunciar el ciberacoso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4085" y="-637923"/>
            <a:ext cx="20556170" cy="11562846"/>
          </a:xfrm>
          <a:custGeom>
            <a:avLst/>
            <a:gdLst/>
            <a:ahLst/>
            <a:cxnLst/>
            <a:rect l="l" t="t" r="r" b="b"/>
            <a:pathLst>
              <a:path w="20556170" h="11562846">
                <a:moveTo>
                  <a:pt x="0" y="0"/>
                </a:moveTo>
                <a:lnTo>
                  <a:pt x="20556170" y="0"/>
                </a:lnTo>
                <a:lnTo>
                  <a:pt x="20556170" y="11562846"/>
                </a:lnTo>
                <a:lnTo>
                  <a:pt x="0" y="11562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1028700" y="3054980"/>
            <a:ext cx="7544436" cy="6203320"/>
            <a:chOff x="0" y="0"/>
            <a:chExt cx="1987012" cy="16337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7012" cy="1633796"/>
            </a:xfrm>
            <a:custGeom>
              <a:avLst/>
              <a:gdLst/>
              <a:ahLst/>
              <a:cxnLst/>
              <a:rect l="l" t="t" r="r" b="b"/>
              <a:pathLst>
                <a:path w="1987012" h="1633796">
                  <a:moveTo>
                    <a:pt x="52335" y="0"/>
                  </a:moveTo>
                  <a:lnTo>
                    <a:pt x="1934677" y="0"/>
                  </a:lnTo>
                  <a:cubicBezTo>
                    <a:pt x="1963581" y="0"/>
                    <a:pt x="1987012" y="23431"/>
                    <a:pt x="1987012" y="52335"/>
                  </a:cubicBezTo>
                  <a:lnTo>
                    <a:pt x="1987012" y="1581461"/>
                  </a:lnTo>
                  <a:cubicBezTo>
                    <a:pt x="1987012" y="1610365"/>
                    <a:pt x="1963581" y="1633796"/>
                    <a:pt x="1934677" y="1633796"/>
                  </a:cubicBezTo>
                  <a:lnTo>
                    <a:pt x="52335" y="1633796"/>
                  </a:lnTo>
                  <a:cubicBezTo>
                    <a:pt x="38455" y="1633796"/>
                    <a:pt x="25143" y="1628282"/>
                    <a:pt x="15329" y="1618468"/>
                  </a:cubicBezTo>
                  <a:cubicBezTo>
                    <a:pt x="5514" y="1608653"/>
                    <a:pt x="0" y="1595341"/>
                    <a:pt x="0" y="1581461"/>
                  </a:cubicBezTo>
                  <a:lnTo>
                    <a:pt x="0" y="52335"/>
                  </a:lnTo>
                  <a:cubicBezTo>
                    <a:pt x="0" y="38455"/>
                    <a:pt x="5514" y="25143"/>
                    <a:pt x="15329" y="15329"/>
                  </a:cubicBezTo>
                  <a:cubicBezTo>
                    <a:pt x="25143" y="5514"/>
                    <a:pt x="38455" y="0"/>
                    <a:pt x="5233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87012" cy="1671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054980"/>
            <a:ext cx="7544436" cy="6203320"/>
            <a:chOff x="0" y="0"/>
            <a:chExt cx="1987012" cy="16337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87012" cy="1633796"/>
            </a:xfrm>
            <a:custGeom>
              <a:avLst/>
              <a:gdLst/>
              <a:ahLst/>
              <a:cxnLst/>
              <a:rect l="l" t="t" r="r" b="b"/>
              <a:pathLst>
                <a:path w="1987012" h="1633796">
                  <a:moveTo>
                    <a:pt x="52335" y="0"/>
                  </a:moveTo>
                  <a:lnTo>
                    <a:pt x="1934677" y="0"/>
                  </a:lnTo>
                  <a:cubicBezTo>
                    <a:pt x="1963581" y="0"/>
                    <a:pt x="1987012" y="23431"/>
                    <a:pt x="1987012" y="52335"/>
                  </a:cubicBezTo>
                  <a:lnTo>
                    <a:pt x="1987012" y="1581461"/>
                  </a:lnTo>
                  <a:cubicBezTo>
                    <a:pt x="1987012" y="1610365"/>
                    <a:pt x="1963581" y="1633796"/>
                    <a:pt x="1934677" y="1633796"/>
                  </a:cubicBezTo>
                  <a:lnTo>
                    <a:pt x="52335" y="1633796"/>
                  </a:lnTo>
                  <a:cubicBezTo>
                    <a:pt x="38455" y="1633796"/>
                    <a:pt x="25143" y="1628282"/>
                    <a:pt x="15329" y="1618468"/>
                  </a:cubicBezTo>
                  <a:cubicBezTo>
                    <a:pt x="5514" y="1608653"/>
                    <a:pt x="0" y="1595341"/>
                    <a:pt x="0" y="1581461"/>
                  </a:cubicBezTo>
                  <a:lnTo>
                    <a:pt x="0" y="52335"/>
                  </a:lnTo>
                  <a:cubicBezTo>
                    <a:pt x="0" y="38455"/>
                    <a:pt x="5514" y="25143"/>
                    <a:pt x="15329" y="15329"/>
                  </a:cubicBezTo>
                  <a:cubicBezTo>
                    <a:pt x="25143" y="5514"/>
                    <a:pt x="38455" y="0"/>
                    <a:pt x="5233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87012" cy="1671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714864" y="3054980"/>
            <a:ext cx="7544436" cy="6203320"/>
            <a:chOff x="0" y="0"/>
            <a:chExt cx="1987012" cy="16337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87012" cy="1633796"/>
            </a:xfrm>
            <a:custGeom>
              <a:avLst/>
              <a:gdLst/>
              <a:ahLst/>
              <a:cxnLst/>
              <a:rect l="l" t="t" r="r" b="b"/>
              <a:pathLst>
                <a:path w="1987012" h="1633796">
                  <a:moveTo>
                    <a:pt x="52335" y="0"/>
                  </a:moveTo>
                  <a:lnTo>
                    <a:pt x="1934677" y="0"/>
                  </a:lnTo>
                  <a:cubicBezTo>
                    <a:pt x="1963581" y="0"/>
                    <a:pt x="1987012" y="23431"/>
                    <a:pt x="1987012" y="52335"/>
                  </a:cubicBezTo>
                  <a:lnTo>
                    <a:pt x="1987012" y="1581461"/>
                  </a:lnTo>
                  <a:cubicBezTo>
                    <a:pt x="1987012" y="1610365"/>
                    <a:pt x="1963581" y="1633796"/>
                    <a:pt x="1934677" y="1633796"/>
                  </a:cubicBezTo>
                  <a:lnTo>
                    <a:pt x="52335" y="1633796"/>
                  </a:lnTo>
                  <a:cubicBezTo>
                    <a:pt x="38455" y="1633796"/>
                    <a:pt x="25143" y="1628282"/>
                    <a:pt x="15329" y="1618468"/>
                  </a:cubicBezTo>
                  <a:cubicBezTo>
                    <a:pt x="5514" y="1608653"/>
                    <a:pt x="0" y="1595341"/>
                    <a:pt x="0" y="1581461"/>
                  </a:cubicBezTo>
                  <a:lnTo>
                    <a:pt x="0" y="52335"/>
                  </a:lnTo>
                  <a:cubicBezTo>
                    <a:pt x="0" y="38455"/>
                    <a:pt x="5514" y="25143"/>
                    <a:pt x="15329" y="15329"/>
                  </a:cubicBezTo>
                  <a:cubicBezTo>
                    <a:pt x="25143" y="5514"/>
                    <a:pt x="38455" y="0"/>
                    <a:pt x="5233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87012" cy="1671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979591" y="-637923"/>
            <a:ext cx="3586909" cy="3241261"/>
          </a:xfrm>
          <a:custGeom>
            <a:avLst/>
            <a:gdLst/>
            <a:ahLst/>
            <a:cxnLst/>
            <a:rect l="l" t="t" r="r" b="b"/>
            <a:pathLst>
              <a:path w="3586909" h="3241261">
                <a:moveTo>
                  <a:pt x="0" y="0"/>
                </a:moveTo>
                <a:lnTo>
                  <a:pt x="3586909" y="0"/>
                </a:lnTo>
                <a:lnTo>
                  <a:pt x="3586909" y="3241262"/>
                </a:lnTo>
                <a:lnTo>
                  <a:pt x="0" y="3241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>
            <a:off x="-1717829" y="72009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Freeform 14"/>
          <p:cNvSpPr/>
          <p:nvPr/>
        </p:nvSpPr>
        <p:spPr>
          <a:xfrm>
            <a:off x="2574465" y="896826"/>
            <a:ext cx="1200764" cy="1706513"/>
          </a:xfrm>
          <a:custGeom>
            <a:avLst/>
            <a:gdLst/>
            <a:ahLst/>
            <a:cxnLst/>
            <a:rect l="l" t="t" r="r" b="b"/>
            <a:pathLst>
              <a:path w="1200764" h="1706513">
                <a:moveTo>
                  <a:pt x="0" y="0"/>
                </a:moveTo>
                <a:lnTo>
                  <a:pt x="1200764" y="0"/>
                </a:lnTo>
                <a:lnTo>
                  <a:pt x="1200764" y="1706513"/>
                </a:lnTo>
                <a:lnTo>
                  <a:pt x="0" y="1706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TextBox 15"/>
          <p:cNvSpPr txBox="1"/>
          <p:nvPr/>
        </p:nvSpPr>
        <p:spPr>
          <a:xfrm>
            <a:off x="1271095" y="1296876"/>
            <a:ext cx="15212631" cy="162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1"/>
              </a:lnSpc>
            </a:pPr>
            <a:r>
              <a:rPr lang="en-US" sz="13296">
                <a:solidFill>
                  <a:srgbClr val="F9AABB"/>
                </a:solidFill>
                <a:latin typeface="Balabeloo"/>
                <a:ea typeface="Balabeloo"/>
                <a:cs typeface="Balabeloo"/>
                <a:sym typeface="Balabeloo"/>
              </a:rPr>
              <a:t>COMO PREVENIRLO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37764" y="5324791"/>
            <a:ext cx="6435372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/>
          </a:p>
          <a:p>
            <a:pPr algn="just">
              <a:lnSpc>
                <a:spcPts val="3499"/>
              </a:lnSpc>
            </a:pPr>
            <a:endParaRPr/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56091F"/>
                </a:solidFill>
                <a:latin typeface="Balsamiq Sans"/>
                <a:ea typeface="Balsamiq Sans"/>
                <a:cs typeface="Balsamiq Sans"/>
                <a:sym typeface="Balsamiq Sans"/>
              </a:rPr>
              <a:t>Usar contraseñas seguras.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8663" y="4014392"/>
            <a:ext cx="6564510" cy="1129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5"/>
              </a:lnSpc>
            </a:pPr>
            <a:r>
              <a:rPr lang="en-US" sz="6546" b="1">
                <a:solidFill>
                  <a:srgbClr val="DB5275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04827" y="4014392"/>
            <a:ext cx="6564510" cy="1129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65"/>
              </a:lnSpc>
            </a:pPr>
            <a:r>
              <a:rPr lang="en-US" sz="6546" b="1">
                <a:solidFill>
                  <a:srgbClr val="DB5275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33965" y="5324791"/>
            <a:ext cx="6435372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/>
          </a:p>
          <a:p>
            <a:pPr algn="just">
              <a:lnSpc>
                <a:spcPts val="3499"/>
              </a:lnSpc>
            </a:pPr>
            <a:endParaRPr/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56091F"/>
                </a:solidFill>
                <a:latin typeface="Balsamiq Sans"/>
                <a:ea typeface="Balsamiq Sans"/>
                <a:cs typeface="Balsamiq Sans"/>
                <a:sym typeface="Balsamiq Sans"/>
              </a:rPr>
              <a:t>Educar a los usuarios sobre cómo detectar y abordar el ciberacoso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4085" y="-637923"/>
            <a:ext cx="20556170" cy="11562846"/>
          </a:xfrm>
          <a:custGeom>
            <a:avLst/>
            <a:gdLst/>
            <a:ahLst/>
            <a:cxnLst/>
            <a:rect l="l" t="t" r="r" b="b"/>
            <a:pathLst>
              <a:path w="20556170" h="11562846">
                <a:moveTo>
                  <a:pt x="0" y="0"/>
                </a:moveTo>
                <a:lnTo>
                  <a:pt x="20556170" y="0"/>
                </a:lnTo>
                <a:lnTo>
                  <a:pt x="20556170" y="11562846"/>
                </a:lnTo>
                <a:lnTo>
                  <a:pt x="0" y="11562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1651738" y="3237008"/>
            <a:ext cx="14984524" cy="5543633"/>
            <a:chOff x="0" y="0"/>
            <a:chExt cx="3946541" cy="14600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46541" cy="1460051"/>
            </a:xfrm>
            <a:custGeom>
              <a:avLst/>
              <a:gdLst/>
              <a:ahLst/>
              <a:cxnLst/>
              <a:rect l="l" t="t" r="r" b="b"/>
              <a:pathLst>
                <a:path w="3946541" h="1460051">
                  <a:moveTo>
                    <a:pt x="26350" y="0"/>
                  </a:moveTo>
                  <a:lnTo>
                    <a:pt x="3920192" y="0"/>
                  </a:lnTo>
                  <a:cubicBezTo>
                    <a:pt x="3927180" y="0"/>
                    <a:pt x="3933882" y="2776"/>
                    <a:pt x="3938824" y="7718"/>
                  </a:cubicBezTo>
                  <a:cubicBezTo>
                    <a:pt x="3943765" y="12659"/>
                    <a:pt x="3946541" y="19361"/>
                    <a:pt x="3946541" y="26350"/>
                  </a:cubicBezTo>
                  <a:lnTo>
                    <a:pt x="3946541" y="1433702"/>
                  </a:lnTo>
                  <a:cubicBezTo>
                    <a:pt x="3946541" y="1448254"/>
                    <a:pt x="3934744" y="1460051"/>
                    <a:pt x="3920192" y="1460051"/>
                  </a:cubicBezTo>
                  <a:lnTo>
                    <a:pt x="26350" y="1460051"/>
                  </a:lnTo>
                  <a:cubicBezTo>
                    <a:pt x="19361" y="1460051"/>
                    <a:pt x="12659" y="1457275"/>
                    <a:pt x="7718" y="1452334"/>
                  </a:cubicBezTo>
                  <a:cubicBezTo>
                    <a:pt x="2776" y="1447392"/>
                    <a:pt x="0" y="1440690"/>
                    <a:pt x="0" y="1433702"/>
                  </a:cubicBezTo>
                  <a:lnTo>
                    <a:pt x="0" y="26350"/>
                  </a:lnTo>
                  <a:cubicBezTo>
                    <a:pt x="0" y="19361"/>
                    <a:pt x="2776" y="12659"/>
                    <a:pt x="7718" y="7718"/>
                  </a:cubicBezTo>
                  <a:cubicBezTo>
                    <a:pt x="12659" y="2776"/>
                    <a:pt x="19361" y="0"/>
                    <a:pt x="26350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56091F"/>
              </a:solidFill>
              <a:prstDash val="solid"/>
              <a:rou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946541" cy="1498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794942" y="-877792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502466">
            <a:off x="-820349" y="7084086"/>
            <a:ext cx="3502396" cy="4564734"/>
          </a:xfrm>
          <a:custGeom>
            <a:avLst/>
            <a:gdLst/>
            <a:ahLst/>
            <a:cxnLst/>
            <a:rect l="l" t="t" r="r" b="b"/>
            <a:pathLst>
              <a:path w="3502396" h="4564734">
                <a:moveTo>
                  <a:pt x="0" y="0"/>
                </a:moveTo>
                <a:lnTo>
                  <a:pt x="3502396" y="0"/>
                </a:lnTo>
                <a:lnTo>
                  <a:pt x="3502396" y="4564734"/>
                </a:lnTo>
                <a:lnTo>
                  <a:pt x="0" y="45647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1651738" y="498434"/>
            <a:ext cx="1772811" cy="2519499"/>
          </a:xfrm>
          <a:custGeom>
            <a:avLst/>
            <a:gdLst/>
            <a:ahLst/>
            <a:cxnLst/>
            <a:rect l="l" t="t" r="r" b="b"/>
            <a:pathLst>
              <a:path w="1772811" h="2519499">
                <a:moveTo>
                  <a:pt x="0" y="0"/>
                </a:moveTo>
                <a:lnTo>
                  <a:pt x="1772811" y="0"/>
                </a:lnTo>
                <a:lnTo>
                  <a:pt x="1772811" y="2519499"/>
                </a:lnTo>
                <a:lnTo>
                  <a:pt x="0" y="25194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TextBox 9"/>
          <p:cNvSpPr txBox="1"/>
          <p:nvPr/>
        </p:nvSpPr>
        <p:spPr>
          <a:xfrm>
            <a:off x="4050696" y="1906409"/>
            <a:ext cx="10186608" cy="162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1"/>
              </a:lnSpc>
            </a:pPr>
            <a:r>
              <a:rPr lang="en-US" sz="13296">
                <a:solidFill>
                  <a:srgbClr val="F9AABB"/>
                </a:solidFill>
                <a:latin typeface="Balabeloo"/>
                <a:ea typeface="Balabeloo"/>
                <a:cs typeface="Balabeloo"/>
                <a:sym typeface="Balabeloo"/>
              </a:rPr>
              <a:t>CONCLUSION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94420" y="4077580"/>
            <a:ext cx="11699160" cy="3757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470"/>
              </a:lnSpc>
            </a:pPr>
            <a:r>
              <a:rPr lang="en-US" sz="5335">
                <a:solidFill>
                  <a:srgbClr val="000000"/>
                </a:solidFill>
                <a:latin typeface="Brice BoldCondensed"/>
                <a:ea typeface="Brice BoldCondensed"/>
                <a:cs typeface="Brice BoldCondensed"/>
                <a:sym typeface="Brice BoldCondensed"/>
              </a:rPr>
              <a:t>El ciberacoso puede tener consecuencias graves y duraderas para las víctimas, tanto a nivel mental, físico y social. También puede tener repercusiones legales para los agresores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34085" y="-637923"/>
            <a:ext cx="20556170" cy="11562846"/>
          </a:xfrm>
          <a:custGeom>
            <a:avLst/>
            <a:gdLst/>
            <a:ahLst/>
            <a:cxnLst/>
            <a:rect l="l" t="t" r="r" b="b"/>
            <a:pathLst>
              <a:path w="20556170" h="11562846">
                <a:moveTo>
                  <a:pt x="0" y="0"/>
                </a:moveTo>
                <a:lnTo>
                  <a:pt x="20556170" y="0"/>
                </a:lnTo>
                <a:lnTo>
                  <a:pt x="20556170" y="11562846"/>
                </a:lnTo>
                <a:lnTo>
                  <a:pt x="0" y="11562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2332391">
            <a:off x="3227598" y="-677920"/>
            <a:ext cx="11832804" cy="11013701"/>
          </a:xfrm>
          <a:custGeom>
            <a:avLst/>
            <a:gdLst/>
            <a:ahLst/>
            <a:cxnLst/>
            <a:rect l="l" t="t" r="r" b="b"/>
            <a:pathLst>
              <a:path w="11832804" h="11013701">
                <a:moveTo>
                  <a:pt x="0" y="0"/>
                </a:moveTo>
                <a:lnTo>
                  <a:pt x="11832804" y="0"/>
                </a:lnTo>
                <a:lnTo>
                  <a:pt x="11832804" y="11013701"/>
                </a:lnTo>
                <a:lnTo>
                  <a:pt x="0" y="11013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2947454" y="3042301"/>
            <a:ext cx="12393091" cy="533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49"/>
              </a:lnSpc>
            </a:pPr>
            <a:r>
              <a:rPr lang="en-US" sz="26199">
                <a:solidFill>
                  <a:srgbClr val="F9AABB"/>
                </a:solidFill>
                <a:latin typeface="Balabeloo"/>
                <a:ea typeface="Balabeloo"/>
                <a:cs typeface="Balabeloo"/>
                <a:sym typeface="Balabeloo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4828930"/>
            <a:ext cx="7286258" cy="5458070"/>
          </a:xfrm>
          <a:custGeom>
            <a:avLst/>
            <a:gdLst/>
            <a:ahLst/>
            <a:cxnLst/>
            <a:rect l="l" t="t" r="r" b="b"/>
            <a:pathLst>
              <a:path w="7286258" h="5458070">
                <a:moveTo>
                  <a:pt x="0" y="0"/>
                </a:moveTo>
                <a:lnTo>
                  <a:pt x="7286258" y="0"/>
                </a:lnTo>
                <a:lnTo>
                  <a:pt x="7286258" y="5458070"/>
                </a:lnTo>
                <a:lnTo>
                  <a:pt x="0" y="5458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>
            <a:off x="12923373" y="0"/>
            <a:ext cx="5364627" cy="3784501"/>
          </a:xfrm>
          <a:custGeom>
            <a:avLst/>
            <a:gdLst/>
            <a:ahLst/>
            <a:cxnLst/>
            <a:rect l="l" t="t" r="r" b="b"/>
            <a:pathLst>
              <a:path w="5364627" h="3784501">
                <a:moveTo>
                  <a:pt x="0" y="0"/>
                </a:moveTo>
                <a:lnTo>
                  <a:pt x="5364627" y="0"/>
                </a:lnTo>
                <a:lnTo>
                  <a:pt x="5364627" y="3784501"/>
                </a:lnTo>
                <a:lnTo>
                  <a:pt x="0" y="37845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12843168" y="5783343"/>
            <a:ext cx="2497377" cy="3549244"/>
          </a:xfrm>
          <a:custGeom>
            <a:avLst/>
            <a:gdLst/>
            <a:ahLst/>
            <a:cxnLst/>
            <a:rect l="l" t="t" r="r" b="b"/>
            <a:pathLst>
              <a:path w="2497377" h="3549244">
                <a:moveTo>
                  <a:pt x="0" y="0"/>
                </a:moveTo>
                <a:lnTo>
                  <a:pt x="2497378" y="0"/>
                </a:lnTo>
                <a:lnTo>
                  <a:pt x="2497378" y="3549244"/>
                </a:lnTo>
                <a:lnTo>
                  <a:pt x="0" y="35492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TextBox 8"/>
          <p:cNvSpPr txBox="1"/>
          <p:nvPr/>
        </p:nvSpPr>
        <p:spPr>
          <a:xfrm>
            <a:off x="7072839" y="7585615"/>
            <a:ext cx="5770330" cy="4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6"/>
              </a:lnSpc>
            </a:pPr>
            <a:r>
              <a:rPr lang="en-US" sz="4275">
                <a:solidFill>
                  <a:srgbClr val="F9AABB"/>
                </a:solidFill>
                <a:latin typeface="Balabeloo"/>
                <a:ea typeface="Balabeloo"/>
                <a:cs typeface="Balabeloo"/>
                <a:sym typeface="Balabeloo"/>
              </a:rPr>
              <a:t>BY: ANITTA, KATE Y JORDAN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ciber</dc:title>
  <cp:lastModifiedBy>Kid2 Inei</cp:lastModifiedBy>
  <cp:revision>2</cp:revision>
  <dcterms:created xsi:type="dcterms:W3CDTF">2006-08-16T00:00:00Z</dcterms:created>
  <dcterms:modified xsi:type="dcterms:W3CDTF">2025-01-31T16:19:16Z</dcterms:modified>
  <dc:identifier>DAGdJNMb620</dc:identifier>
</cp:coreProperties>
</file>