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Scripter" charset="1" panose="00000000000000000000"/>
      <p:regular r:id="rId12"/>
    </p:embeddedFont>
    <p:embeddedFont>
      <p:font typeface="Caveat Brush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32.png" Type="http://schemas.openxmlformats.org/officeDocument/2006/relationships/image"/><Relationship Id="rId13" Target="../media/image33.svg" Type="http://schemas.openxmlformats.org/officeDocument/2006/relationships/image"/><Relationship Id="rId14" Target="../media/image34.png" Type="http://schemas.openxmlformats.org/officeDocument/2006/relationships/image"/><Relationship Id="rId15" Target="../media/image6.png" Type="http://schemas.openxmlformats.org/officeDocument/2006/relationships/image"/><Relationship Id="rId16" Target="../media/image7.svg" Type="http://schemas.openxmlformats.org/officeDocument/2006/relationships/image"/><Relationship Id="rId17" Target="../media/image35.pn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13" Target="../media/image6.png" Type="http://schemas.openxmlformats.org/officeDocument/2006/relationships/image"/><Relationship Id="rId14" Target="../media/image7.svg" Type="http://schemas.openxmlformats.org/officeDocument/2006/relationships/image"/><Relationship Id="rId15" Target="../media/image46.png" Type="http://schemas.openxmlformats.org/officeDocument/2006/relationships/image"/><Relationship Id="rId16" Target="../media/image47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16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Relationship Id="rId5" Target="../media/image50.jpeg" Type="http://schemas.openxmlformats.org/officeDocument/2006/relationships/image"/><Relationship Id="rId6" Target="../media/VAGZepDt054.mp4" Type="http://schemas.openxmlformats.org/officeDocument/2006/relationships/video"/><Relationship Id="rId7" Target="../media/VAGZepDt054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1785" y="2001818"/>
            <a:ext cx="7624992" cy="5823588"/>
          </a:xfrm>
          <a:custGeom>
            <a:avLst/>
            <a:gdLst/>
            <a:ahLst/>
            <a:cxnLst/>
            <a:rect r="r" b="b" t="t" l="l"/>
            <a:pathLst>
              <a:path h="5823588" w="7624992">
                <a:moveTo>
                  <a:pt x="0" y="0"/>
                </a:moveTo>
                <a:lnTo>
                  <a:pt x="7624992" y="0"/>
                </a:lnTo>
                <a:lnTo>
                  <a:pt x="7624992" y="5823588"/>
                </a:lnTo>
                <a:lnTo>
                  <a:pt x="0" y="5823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72225" y="1716357"/>
            <a:ext cx="4244113" cy="845522"/>
          </a:xfrm>
          <a:custGeom>
            <a:avLst/>
            <a:gdLst/>
            <a:ahLst/>
            <a:cxnLst/>
            <a:rect r="r" b="b" t="t" l="l"/>
            <a:pathLst>
              <a:path h="845522" w="4244113">
                <a:moveTo>
                  <a:pt x="0" y="0"/>
                </a:moveTo>
                <a:lnTo>
                  <a:pt x="4244112" y="0"/>
                </a:lnTo>
                <a:lnTo>
                  <a:pt x="4244112" y="845522"/>
                </a:lnTo>
                <a:lnTo>
                  <a:pt x="0" y="845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926" r="0" b="-892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756138" y="3530155"/>
            <a:ext cx="6276287" cy="2785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62"/>
              </a:lnSpc>
            </a:pPr>
            <a:r>
              <a:rPr lang="en-US" sz="9777">
                <a:solidFill>
                  <a:srgbClr val="8D6C4C"/>
                </a:solidFill>
                <a:latin typeface="Scripter"/>
                <a:ea typeface="Scripter"/>
                <a:cs typeface="Scripter"/>
                <a:sym typeface="Scripter"/>
              </a:rPr>
              <a:t>NEGOCIACIÓN  Y MEDIACIÓN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658823" y="1312448"/>
            <a:ext cx="2169671" cy="2220836"/>
          </a:xfrm>
          <a:custGeom>
            <a:avLst/>
            <a:gdLst/>
            <a:ahLst/>
            <a:cxnLst/>
            <a:rect r="r" b="b" t="t" l="l"/>
            <a:pathLst>
              <a:path h="2220836" w="2169671">
                <a:moveTo>
                  <a:pt x="0" y="0"/>
                </a:moveTo>
                <a:lnTo>
                  <a:pt x="2169671" y="0"/>
                </a:lnTo>
                <a:lnTo>
                  <a:pt x="2169671" y="2220837"/>
                </a:lnTo>
                <a:lnTo>
                  <a:pt x="0" y="222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313" r="0" b="-331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33420" y="3249536"/>
            <a:ext cx="1299831" cy="1418642"/>
          </a:xfrm>
          <a:custGeom>
            <a:avLst/>
            <a:gdLst/>
            <a:ahLst/>
            <a:cxnLst/>
            <a:rect r="r" b="b" t="t" l="l"/>
            <a:pathLst>
              <a:path h="1418642" w="1299831">
                <a:moveTo>
                  <a:pt x="0" y="0"/>
                </a:moveTo>
                <a:lnTo>
                  <a:pt x="1299831" y="0"/>
                </a:lnTo>
                <a:lnTo>
                  <a:pt x="1299831" y="1418643"/>
                </a:lnTo>
                <a:lnTo>
                  <a:pt x="0" y="1418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86062" y="2561879"/>
            <a:ext cx="1991447" cy="4341029"/>
          </a:xfrm>
          <a:custGeom>
            <a:avLst/>
            <a:gdLst/>
            <a:ahLst/>
            <a:cxnLst/>
            <a:rect r="r" b="b" t="t" l="l"/>
            <a:pathLst>
              <a:path h="4341029" w="1991447">
                <a:moveTo>
                  <a:pt x="0" y="0"/>
                </a:moveTo>
                <a:lnTo>
                  <a:pt x="1991447" y="0"/>
                </a:lnTo>
                <a:lnTo>
                  <a:pt x="1991447" y="4341029"/>
                </a:lnTo>
                <a:lnTo>
                  <a:pt x="0" y="4341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00113" y="-630720"/>
            <a:ext cx="6048000" cy="3318840"/>
          </a:xfrm>
          <a:custGeom>
            <a:avLst/>
            <a:gdLst/>
            <a:ahLst/>
            <a:cxnLst/>
            <a:rect r="r" b="b" t="t" l="l"/>
            <a:pathLst>
              <a:path h="3318840" w="6048000">
                <a:moveTo>
                  <a:pt x="0" y="0"/>
                </a:moveTo>
                <a:lnTo>
                  <a:pt x="6048000" y="0"/>
                </a:lnTo>
                <a:lnTo>
                  <a:pt x="6048000" y="3318840"/>
                </a:lnTo>
                <a:lnTo>
                  <a:pt x="0" y="3318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22067" y="6457418"/>
            <a:ext cx="3907040" cy="298356"/>
          </a:xfrm>
          <a:custGeom>
            <a:avLst/>
            <a:gdLst/>
            <a:ahLst/>
            <a:cxnLst/>
            <a:rect r="r" b="b" t="t" l="l"/>
            <a:pathLst>
              <a:path h="298356" w="3907040">
                <a:moveTo>
                  <a:pt x="0" y="0"/>
                </a:moveTo>
                <a:lnTo>
                  <a:pt x="3907041" y="0"/>
                </a:lnTo>
                <a:lnTo>
                  <a:pt x="3907041" y="298356"/>
                </a:lnTo>
                <a:lnTo>
                  <a:pt x="0" y="298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29816" y="6753730"/>
            <a:ext cx="3907040" cy="298356"/>
          </a:xfrm>
          <a:custGeom>
            <a:avLst/>
            <a:gdLst/>
            <a:ahLst/>
            <a:cxnLst/>
            <a:rect r="r" b="b" t="t" l="l"/>
            <a:pathLst>
              <a:path h="298356" w="3907040">
                <a:moveTo>
                  <a:pt x="0" y="0"/>
                </a:moveTo>
                <a:lnTo>
                  <a:pt x="3907040" y="0"/>
                </a:lnTo>
                <a:lnTo>
                  <a:pt x="3907040" y="298356"/>
                </a:lnTo>
                <a:lnTo>
                  <a:pt x="0" y="298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90328">
            <a:off x="-117047" y="6862473"/>
            <a:ext cx="4069399" cy="4455087"/>
          </a:xfrm>
          <a:custGeom>
            <a:avLst/>
            <a:gdLst/>
            <a:ahLst/>
            <a:cxnLst/>
            <a:rect r="r" b="b" t="t" l="l"/>
            <a:pathLst>
              <a:path h="4455087" w="4069399">
                <a:moveTo>
                  <a:pt x="0" y="0"/>
                </a:moveTo>
                <a:lnTo>
                  <a:pt x="4069399" y="0"/>
                </a:lnTo>
                <a:lnTo>
                  <a:pt x="4069399" y="4455087"/>
                </a:lnTo>
                <a:lnTo>
                  <a:pt x="0" y="4455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868154" y="8437753"/>
            <a:ext cx="3144742" cy="2338545"/>
          </a:xfrm>
          <a:custGeom>
            <a:avLst/>
            <a:gdLst/>
            <a:ahLst/>
            <a:cxnLst/>
            <a:rect r="r" b="b" t="t" l="l"/>
            <a:pathLst>
              <a:path h="2338545" w="3144742">
                <a:moveTo>
                  <a:pt x="0" y="0"/>
                </a:moveTo>
                <a:lnTo>
                  <a:pt x="3144743" y="0"/>
                </a:lnTo>
                <a:lnTo>
                  <a:pt x="3144743" y="2338545"/>
                </a:lnTo>
                <a:lnTo>
                  <a:pt x="0" y="2338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518901" y="-396081"/>
            <a:ext cx="5480797" cy="5070399"/>
          </a:xfrm>
          <a:custGeom>
            <a:avLst/>
            <a:gdLst/>
            <a:ahLst/>
            <a:cxnLst/>
            <a:rect r="r" b="b" t="t" l="l"/>
            <a:pathLst>
              <a:path h="5070399" w="5480797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800000">
            <a:off x="11475587" y="-1203025"/>
            <a:ext cx="7656298" cy="2761052"/>
          </a:xfrm>
          <a:custGeom>
            <a:avLst/>
            <a:gdLst/>
            <a:ahLst/>
            <a:cxnLst/>
            <a:rect r="r" b="b" t="t" l="l"/>
            <a:pathLst>
              <a:path h="2761052" w="7656298">
                <a:moveTo>
                  <a:pt x="0" y="0"/>
                </a:moveTo>
                <a:lnTo>
                  <a:pt x="7656298" y="0"/>
                </a:lnTo>
                <a:lnTo>
                  <a:pt x="7656298" y="2761052"/>
                </a:lnTo>
                <a:lnTo>
                  <a:pt x="0" y="27610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4750777" y="6822575"/>
            <a:ext cx="925076" cy="5459958"/>
          </a:xfrm>
          <a:custGeom>
            <a:avLst/>
            <a:gdLst/>
            <a:ahLst/>
            <a:cxnLst/>
            <a:rect r="r" b="b" t="t" l="l"/>
            <a:pathLst>
              <a:path h="5459958" w="925076">
                <a:moveTo>
                  <a:pt x="0" y="0"/>
                </a:moveTo>
                <a:lnTo>
                  <a:pt x="925076" y="0"/>
                </a:lnTo>
                <a:lnTo>
                  <a:pt x="925076" y="5459958"/>
                </a:lnTo>
                <a:lnTo>
                  <a:pt x="0" y="54599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305227" y="8131382"/>
            <a:ext cx="7178109" cy="74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2"/>
              </a:lnSpc>
            </a:pPr>
            <a:r>
              <a:rPr lang="en-US" sz="5803">
                <a:solidFill>
                  <a:srgbClr val="BD9875"/>
                </a:solidFill>
                <a:latin typeface="Caveat Brush"/>
                <a:ea typeface="Caveat Brush"/>
                <a:cs typeface="Caveat Brush"/>
                <a:sym typeface="Caveat Brush"/>
              </a:rPr>
              <a:t>Emmanuel camacho Lopez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344624" y="2780954"/>
            <a:ext cx="7362154" cy="647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4"/>
              </a:lnSpc>
              <a:spcBef>
                <a:spcPct val="0"/>
              </a:spcBef>
            </a:pPr>
            <a:r>
              <a:rPr lang="en-US" sz="4639">
                <a:solidFill>
                  <a:srgbClr val="866352"/>
                </a:solidFill>
                <a:latin typeface="Caveat Brush"/>
                <a:ea typeface="Caveat Brush"/>
                <a:cs typeface="Caveat Brush"/>
                <a:sym typeface="Caveat Brush"/>
              </a:rPr>
              <a:t>Resolución de conflictos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1675" y="5094857"/>
            <a:ext cx="6083870" cy="4387991"/>
          </a:xfrm>
          <a:custGeom>
            <a:avLst/>
            <a:gdLst/>
            <a:ahLst/>
            <a:cxnLst/>
            <a:rect r="r" b="b" t="t" l="l"/>
            <a:pathLst>
              <a:path h="4387991" w="6083870">
                <a:moveTo>
                  <a:pt x="0" y="0"/>
                </a:moveTo>
                <a:lnTo>
                  <a:pt x="6083870" y="0"/>
                </a:lnTo>
                <a:lnTo>
                  <a:pt x="6083870" y="4387991"/>
                </a:lnTo>
                <a:lnTo>
                  <a:pt x="0" y="4387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28832" y="1877340"/>
            <a:ext cx="5723226" cy="7734089"/>
          </a:xfrm>
          <a:custGeom>
            <a:avLst/>
            <a:gdLst/>
            <a:ahLst/>
            <a:cxnLst/>
            <a:rect r="r" b="b" t="t" l="l"/>
            <a:pathLst>
              <a:path h="7734089" w="5723226">
                <a:moveTo>
                  <a:pt x="0" y="0"/>
                </a:moveTo>
                <a:lnTo>
                  <a:pt x="5723226" y="0"/>
                </a:lnTo>
                <a:lnTo>
                  <a:pt x="5723226" y="7734089"/>
                </a:lnTo>
                <a:lnTo>
                  <a:pt x="0" y="7734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2233" y="6617546"/>
            <a:ext cx="2416880" cy="2993882"/>
          </a:xfrm>
          <a:custGeom>
            <a:avLst/>
            <a:gdLst/>
            <a:ahLst/>
            <a:cxnLst/>
            <a:rect r="r" b="b" t="t" l="l"/>
            <a:pathLst>
              <a:path h="2993882" w="2416880">
                <a:moveTo>
                  <a:pt x="0" y="0"/>
                </a:moveTo>
                <a:lnTo>
                  <a:pt x="2416880" y="0"/>
                </a:lnTo>
                <a:lnTo>
                  <a:pt x="2416880" y="2993883"/>
                </a:lnTo>
                <a:lnTo>
                  <a:pt x="0" y="299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63405" y="2531092"/>
            <a:ext cx="3340410" cy="2563765"/>
          </a:xfrm>
          <a:custGeom>
            <a:avLst/>
            <a:gdLst/>
            <a:ahLst/>
            <a:cxnLst/>
            <a:rect r="r" b="b" t="t" l="l"/>
            <a:pathLst>
              <a:path h="2563765" w="3340410">
                <a:moveTo>
                  <a:pt x="0" y="0"/>
                </a:moveTo>
                <a:lnTo>
                  <a:pt x="3340410" y="0"/>
                </a:lnTo>
                <a:lnTo>
                  <a:pt x="3340410" y="2563765"/>
                </a:lnTo>
                <a:lnTo>
                  <a:pt x="0" y="2563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58856" y="7131693"/>
            <a:ext cx="3513916" cy="739299"/>
          </a:xfrm>
          <a:custGeom>
            <a:avLst/>
            <a:gdLst/>
            <a:ahLst/>
            <a:cxnLst/>
            <a:rect r="r" b="b" t="t" l="l"/>
            <a:pathLst>
              <a:path h="739299" w="3513916">
                <a:moveTo>
                  <a:pt x="0" y="0"/>
                </a:moveTo>
                <a:lnTo>
                  <a:pt x="3513915" y="0"/>
                </a:lnTo>
                <a:lnTo>
                  <a:pt x="3513915" y="739299"/>
                </a:lnTo>
                <a:lnTo>
                  <a:pt x="0" y="739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2849231" y="3137777"/>
            <a:ext cx="10481091" cy="4205538"/>
          </a:xfrm>
          <a:custGeom>
            <a:avLst/>
            <a:gdLst/>
            <a:ahLst/>
            <a:cxnLst/>
            <a:rect r="r" b="b" t="t" l="l"/>
            <a:pathLst>
              <a:path h="4205538" w="10481091">
                <a:moveTo>
                  <a:pt x="0" y="0"/>
                </a:moveTo>
                <a:lnTo>
                  <a:pt x="10481091" y="0"/>
                </a:lnTo>
                <a:lnTo>
                  <a:pt x="10481091" y="4205538"/>
                </a:lnTo>
                <a:lnTo>
                  <a:pt x="0" y="4205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8160" y="511058"/>
            <a:ext cx="8570136" cy="1273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5"/>
              </a:lnSpc>
            </a:pPr>
            <a:r>
              <a:rPr lang="en-US" sz="9974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Introducción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02366" y="2763885"/>
            <a:ext cx="4776158" cy="752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. Mediación</a:t>
            </a:r>
          </a:p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La mediación es un proceso en el que una tercera parte imparcial (el mediador) facilita la comunicación y ayuda a las partes en conflicto a llegar a un acuerdo. El mediador no tiene poder para tomar decisiones por las partes, pero su rol es guiar la conversación, identificar puntos de acuerdo y desacuerdo, y ayudar a las partes a explorar soluciones mutuamente aceptables.</a:t>
            </a:r>
          </a:p>
          <a:p>
            <a:pPr algn="ctr">
              <a:lnSpc>
                <a:spcPts val="2846"/>
              </a:lnSpc>
            </a:pPr>
          </a:p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Negociación</a:t>
            </a:r>
          </a:p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La negociación es un proceso de comunicación en el que dos o más partes intentan llegar a un acuerdo sobre un asunto en disputa. A diferencia de la mediación, no es necesario que haya un tercero imparcial (aunque puede existir uno, como un abogado o un consultor), y las partes involucradas son las responsables de definir los términos del acuerdo.</a:t>
            </a:r>
          </a:p>
          <a:p>
            <a:pPr algn="ctr">
              <a:lnSpc>
                <a:spcPts val="2846"/>
              </a:lnSpc>
            </a:pPr>
          </a:p>
          <a:p>
            <a:pPr algn="ctr">
              <a:lnSpc>
                <a:spcPts val="284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530388" y="5715809"/>
            <a:ext cx="4774626" cy="302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713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La mediación y la negociación son dos procesos fundamentales para la resolución de conflictos, pero se diferencian en su enfoque y en el papel que juegan las partes involucradas. Ambos procesos son clave en diversas situaciones, desde conflictos familiares hasta disputas laborales o comerciales.La mediación y la negociación son dos procesos fundamentales para la resolución de conflictos, pero se diferencian en su enfoque y en el papel que juegan las partes involucradas. Ambos procesos son clave en diversas situaciones, desde conflictos familiares hasta disputas laborales o comerciales.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1761547">
            <a:off x="10547160" y="235263"/>
            <a:ext cx="3413259" cy="2294960"/>
          </a:xfrm>
          <a:custGeom>
            <a:avLst/>
            <a:gdLst/>
            <a:ahLst/>
            <a:cxnLst/>
            <a:rect r="r" b="b" t="t" l="l"/>
            <a:pathLst>
              <a:path h="2294960" w="3413259">
                <a:moveTo>
                  <a:pt x="0" y="0"/>
                </a:moveTo>
                <a:lnTo>
                  <a:pt x="3413259" y="0"/>
                </a:lnTo>
                <a:lnTo>
                  <a:pt x="3413259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3587760">
            <a:off x="-677930" y="4993099"/>
            <a:ext cx="3413259" cy="2294960"/>
          </a:xfrm>
          <a:custGeom>
            <a:avLst/>
            <a:gdLst/>
            <a:ahLst/>
            <a:cxnLst/>
            <a:rect r="r" b="b" t="t" l="l"/>
            <a:pathLst>
              <a:path h="2294960" w="3413259">
                <a:moveTo>
                  <a:pt x="0" y="0"/>
                </a:moveTo>
                <a:lnTo>
                  <a:pt x="3413260" y="0"/>
                </a:lnTo>
                <a:lnTo>
                  <a:pt x="3413260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902030">
            <a:off x="13762406" y="8204590"/>
            <a:ext cx="2634113" cy="1771089"/>
          </a:xfrm>
          <a:custGeom>
            <a:avLst/>
            <a:gdLst/>
            <a:ahLst/>
            <a:cxnLst/>
            <a:rect r="r" b="b" t="t" l="l"/>
            <a:pathLst>
              <a:path h="1771089" w="2634113">
                <a:moveTo>
                  <a:pt x="0" y="0"/>
                </a:moveTo>
                <a:lnTo>
                  <a:pt x="2634114" y="0"/>
                </a:lnTo>
                <a:lnTo>
                  <a:pt x="2634114" y="1771089"/>
                </a:lnTo>
                <a:lnTo>
                  <a:pt x="0" y="17710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21342" y="2541125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0073" y="3666779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36607" y="2628293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66292">
            <a:off x="6278314" y="5829732"/>
            <a:ext cx="1882907" cy="2063528"/>
          </a:xfrm>
          <a:custGeom>
            <a:avLst/>
            <a:gdLst/>
            <a:ahLst/>
            <a:cxnLst/>
            <a:rect r="r" b="b" t="t" l="l"/>
            <a:pathLst>
              <a:path h="2063528" w="1882907">
                <a:moveTo>
                  <a:pt x="0" y="0"/>
                </a:moveTo>
                <a:lnTo>
                  <a:pt x="1882908" y="0"/>
                </a:lnTo>
                <a:lnTo>
                  <a:pt x="1882908" y="2063528"/>
                </a:lnTo>
                <a:lnTo>
                  <a:pt x="0" y="2063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90328">
            <a:off x="-213357" y="7060981"/>
            <a:ext cx="4069399" cy="4455087"/>
          </a:xfrm>
          <a:custGeom>
            <a:avLst/>
            <a:gdLst/>
            <a:ahLst/>
            <a:cxnLst/>
            <a:rect r="r" b="b" t="t" l="l"/>
            <a:pathLst>
              <a:path h="4455087" w="4069399">
                <a:moveTo>
                  <a:pt x="0" y="0"/>
                </a:moveTo>
                <a:lnTo>
                  <a:pt x="4069399" y="0"/>
                </a:lnTo>
                <a:lnTo>
                  <a:pt x="4069399" y="4455086"/>
                </a:lnTo>
                <a:lnTo>
                  <a:pt x="0" y="445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67431" y="8803865"/>
            <a:ext cx="3144742" cy="2338545"/>
          </a:xfrm>
          <a:custGeom>
            <a:avLst/>
            <a:gdLst/>
            <a:ahLst/>
            <a:cxnLst/>
            <a:rect r="r" b="b" t="t" l="l"/>
            <a:pathLst>
              <a:path h="2338545" w="3144742">
                <a:moveTo>
                  <a:pt x="0" y="0"/>
                </a:moveTo>
                <a:lnTo>
                  <a:pt x="3144742" y="0"/>
                </a:lnTo>
                <a:lnTo>
                  <a:pt x="3144742" y="2338545"/>
                </a:lnTo>
                <a:lnTo>
                  <a:pt x="0" y="2338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9127" y="5560606"/>
            <a:ext cx="2073883" cy="1300890"/>
          </a:xfrm>
          <a:custGeom>
            <a:avLst/>
            <a:gdLst/>
            <a:ahLst/>
            <a:cxnLst/>
            <a:rect r="r" b="b" t="t" l="l"/>
            <a:pathLst>
              <a:path h="1300890" w="2073883">
                <a:moveTo>
                  <a:pt x="0" y="0"/>
                </a:moveTo>
                <a:lnTo>
                  <a:pt x="2073883" y="0"/>
                </a:lnTo>
                <a:lnTo>
                  <a:pt x="2073883" y="1300890"/>
                </a:lnTo>
                <a:lnTo>
                  <a:pt x="0" y="1300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93754">
            <a:off x="12075734" y="5762785"/>
            <a:ext cx="2050721" cy="1548294"/>
          </a:xfrm>
          <a:custGeom>
            <a:avLst/>
            <a:gdLst/>
            <a:ahLst/>
            <a:cxnLst/>
            <a:rect r="r" b="b" t="t" l="l"/>
            <a:pathLst>
              <a:path h="1548294" w="2050721">
                <a:moveTo>
                  <a:pt x="0" y="0"/>
                </a:moveTo>
                <a:lnTo>
                  <a:pt x="2050720" y="0"/>
                </a:lnTo>
                <a:lnTo>
                  <a:pt x="2050720" y="1548294"/>
                </a:lnTo>
                <a:lnTo>
                  <a:pt x="0" y="15482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2059077">
            <a:off x="15113943" y="8132821"/>
            <a:ext cx="3086100" cy="2700338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BE2A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4622010" y="7823570"/>
            <a:ext cx="6048000" cy="3318840"/>
          </a:xfrm>
          <a:custGeom>
            <a:avLst/>
            <a:gdLst/>
            <a:ahLst/>
            <a:cxnLst/>
            <a:rect r="r" b="b" t="t" l="l"/>
            <a:pathLst>
              <a:path h="3318840" w="6048000">
                <a:moveTo>
                  <a:pt x="0" y="0"/>
                </a:moveTo>
                <a:lnTo>
                  <a:pt x="6048000" y="0"/>
                </a:lnTo>
                <a:lnTo>
                  <a:pt x="6048000" y="3318840"/>
                </a:lnTo>
                <a:lnTo>
                  <a:pt x="0" y="3318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249103" y="158308"/>
            <a:ext cx="1344756" cy="1740784"/>
          </a:xfrm>
          <a:custGeom>
            <a:avLst/>
            <a:gdLst/>
            <a:ahLst/>
            <a:cxnLst/>
            <a:rect r="r" b="b" t="t" l="l"/>
            <a:pathLst>
              <a:path h="1740784" w="1344756">
                <a:moveTo>
                  <a:pt x="0" y="0"/>
                </a:moveTo>
                <a:lnTo>
                  <a:pt x="1344756" y="0"/>
                </a:lnTo>
                <a:lnTo>
                  <a:pt x="1344756" y="1740784"/>
                </a:lnTo>
                <a:lnTo>
                  <a:pt x="0" y="174078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46872" y="514411"/>
            <a:ext cx="1069666" cy="1384681"/>
          </a:xfrm>
          <a:custGeom>
            <a:avLst/>
            <a:gdLst/>
            <a:ahLst/>
            <a:cxnLst/>
            <a:rect r="r" b="b" t="t" l="l"/>
            <a:pathLst>
              <a:path h="1384681" w="1069666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66941" y="8307948"/>
            <a:ext cx="1069666" cy="1384681"/>
          </a:xfrm>
          <a:custGeom>
            <a:avLst/>
            <a:gdLst/>
            <a:ahLst/>
            <a:cxnLst/>
            <a:rect r="r" b="b" t="t" l="l"/>
            <a:pathLst>
              <a:path h="1384681" w="1069666">
                <a:moveTo>
                  <a:pt x="0" y="0"/>
                </a:moveTo>
                <a:lnTo>
                  <a:pt x="1069666" y="0"/>
                </a:lnTo>
                <a:lnTo>
                  <a:pt x="1069666" y="1384680"/>
                </a:lnTo>
                <a:lnTo>
                  <a:pt x="0" y="13846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328946" y="7781579"/>
            <a:ext cx="1069666" cy="1384681"/>
          </a:xfrm>
          <a:custGeom>
            <a:avLst/>
            <a:gdLst/>
            <a:ahLst/>
            <a:cxnLst/>
            <a:rect r="r" b="b" t="t" l="l"/>
            <a:pathLst>
              <a:path h="1384681" w="1069666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390950" y="2541125"/>
            <a:ext cx="1069666" cy="1384681"/>
          </a:xfrm>
          <a:custGeom>
            <a:avLst/>
            <a:gdLst/>
            <a:ahLst/>
            <a:cxnLst/>
            <a:rect r="r" b="b" t="t" l="l"/>
            <a:pathLst>
              <a:path h="1384681" w="1069666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222440" y="3337416"/>
            <a:ext cx="3482637" cy="1006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080" u="sng">
                <a:solidFill>
                  <a:srgbClr val="51341D"/>
                </a:solidFill>
                <a:latin typeface="Scripter"/>
                <a:ea typeface="Scripter"/>
                <a:cs typeface="Scripter"/>
                <a:sym typeface="Scripter"/>
              </a:rPr>
              <a:t>MEDIACIÓN EN DISPUTAS VECINALES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439511" y="4531273"/>
            <a:ext cx="3048494" cy="1272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"/>
              </a:lnSpc>
            </a:pPr>
            <a:r>
              <a:rPr lang="en-US" sz="2145">
                <a:solidFill>
                  <a:srgbClr val="51341D"/>
                </a:solidFill>
                <a:latin typeface="Caveat Brush"/>
                <a:ea typeface="Caveat Brush"/>
                <a:cs typeface="Caveat Brush"/>
                <a:sym typeface="Caveat Brush"/>
              </a:rPr>
              <a:t>En un vecindario, dos familias están enfrentadas debido a ruidos excesivos de una de las viviendas, lo que genera molestias.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057573" y="4113391"/>
            <a:ext cx="2627677" cy="1233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2544" u="sng">
                <a:solidFill>
                  <a:srgbClr val="51341D"/>
                </a:solidFill>
                <a:latin typeface="Scripter"/>
                <a:ea typeface="Scripter"/>
                <a:cs typeface="Scripter"/>
                <a:sym typeface="Scripter"/>
              </a:rPr>
              <a:t>NEGOCIACIÓN DE UN CONTRATO COMERCIAL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74883" y="5210175"/>
            <a:ext cx="2793057" cy="190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8"/>
              </a:lnSpc>
            </a:pPr>
          </a:p>
          <a:p>
            <a:pPr algn="ctr">
              <a:lnSpc>
                <a:spcPts val="2538"/>
              </a:lnSpc>
            </a:pPr>
            <a:r>
              <a:rPr lang="en-US" sz="2700">
                <a:solidFill>
                  <a:srgbClr val="51341D"/>
                </a:solidFill>
                <a:latin typeface="Caveat Brush"/>
                <a:ea typeface="Caveat Brush"/>
                <a:cs typeface="Caveat Brush"/>
                <a:sym typeface="Caveat Brush"/>
              </a:rPr>
              <a:t>Dos empresas están negociando un contrato para suministrar productos o servicios.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01094" y="3327891"/>
            <a:ext cx="3555899" cy="127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3900" u="sng">
                <a:solidFill>
                  <a:srgbClr val="51341D"/>
                </a:solidFill>
                <a:latin typeface="Scripter"/>
                <a:ea typeface="Scripter"/>
                <a:cs typeface="Scripter"/>
                <a:sym typeface="Scripter"/>
              </a:rPr>
              <a:t>CONFLICTO TERRITORIAL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615547" y="4723793"/>
            <a:ext cx="2633556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2"/>
              </a:lnSpc>
            </a:pPr>
            <a:r>
              <a:rPr lang="en-US" sz="1853">
                <a:solidFill>
                  <a:srgbClr val="51341D"/>
                </a:solidFill>
                <a:latin typeface="Caveat Brush"/>
                <a:ea typeface="Caveat Brush"/>
                <a:cs typeface="Caveat Brush"/>
                <a:sym typeface="Caveat Brush"/>
              </a:rPr>
              <a:t>Un ejemplo histórico de negociación fue el Tratado de Paz de Camp David en 1978, donde Israel y Egipto negociaron la resolución de disputas territoriales y políticas.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963758" y="902069"/>
            <a:ext cx="10658252" cy="127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5"/>
              </a:lnSpc>
            </a:pPr>
            <a:r>
              <a:rPr lang="en-US" sz="9974">
                <a:solidFill>
                  <a:srgbClr val="F5B95B"/>
                </a:solidFill>
                <a:latin typeface="Caveat Brush"/>
                <a:ea typeface="Caveat Brush"/>
                <a:cs typeface="Caveat Brush"/>
                <a:sym typeface="Caveat Brush"/>
              </a:rPr>
              <a:t>Ejemplos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42996" y="1461631"/>
            <a:ext cx="5294944" cy="2743744"/>
          </a:xfrm>
          <a:custGeom>
            <a:avLst/>
            <a:gdLst/>
            <a:ahLst/>
            <a:cxnLst/>
            <a:rect r="r" b="b" t="t" l="l"/>
            <a:pathLst>
              <a:path h="2743744" w="52949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6162" y="4574996"/>
            <a:ext cx="925076" cy="5459958"/>
          </a:xfrm>
          <a:custGeom>
            <a:avLst/>
            <a:gdLst/>
            <a:ahLst/>
            <a:cxnLst/>
            <a:rect r="r" b="b" t="t" l="l"/>
            <a:pathLst>
              <a:path h="5459958" w="925076">
                <a:moveTo>
                  <a:pt x="0" y="0"/>
                </a:moveTo>
                <a:lnTo>
                  <a:pt x="925076" y="0"/>
                </a:lnTo>
                <a:lnTo>
                  <a:pt x="925076" y="5459958"/>
                </a:lnTo>
                <a:lnTo>
                  <a:pt x="0" y="545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9956162" y="2833503"/>
            <a:ext cx="0" cy="4767031"/>
          </a:xfrm>
          <a:prstGeom prst="line">
            <a:avLst/>
          </a:prstGeom>
          <a:ln cap="flat" w="38100">
            <a:solidFill>
              <a:srgbClr val="51341D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842996" y="5933103"/>
            <a:ext cx="5294944" cy="2743744"/>
          </a:xfrm>
          <a:custGeom>
            <a:avLst/>
            <a:gdLst/>
            <a:ahLst/>
            <a:cxnLst/>
            <a:rect r="r" b="b" t="t" l="l"/>
            <a:pathLst>
              <a:path h="2743744" w="52949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54530" y="2833503"/>
            <a:ext cx="6515806" cy="6525374"/>
          </a:xfrm>
          <a:custGeom>
            <a:avLst/>
            <a:gdLst/>
            <a:ahLst/>
            <a:cxnLst/>
            <a:rect r="r" b="b" t="t" l="l"/>
            <a:pathLst>
              <a:path h="6525374" w="6515806">
                <a:moveTo>
                  <a:pt x="0" y="0"/>
                </a:moveTo>
                <a:lnTo>
                  <a:pt x="6515807" y="0"/>
                </a:lnTo>
                <a:lnTo>
                  <a:pt x="6515807" y="6525374"/>
                </a:lnTo>
                <a:lnTo>
                  <a:pt x="0" y="6525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95363">
            <a:off x="15551015" y="2854164"/>
            <a:ext cx="1173851" cy="1567748"/>
          </a:xfrm>
          <a:custGeom>
            <a:avLst/>
            <a:gdLst/>
            <a:ahLst/>
            <a:cxnLst/>
            <a:rect r="r" b="b" t="t" l="l"/>
            <a:pathLst>
              <a:path h="1567748" w="1173851">
                <a:moveTo>
                  <a:pt x="0" y="0"/>
                </a:moveTo>
                <a:lnTo>
                  <a:pt x="1173851" y="0"/>
                </a:lnTo>
                <a:lnTo>
                  <a:pt x="1173851" y="1567748"/>
                </a:lnTo>
                <a:lnTo>
                  <a:pt x="0" y="1567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75400">
            <a:off x="15278138" y="7157936"/>
            <a:ext cx="1810494" cy="1731284"/>
          </a:xfrm>
          <a:custGeom>
            <a:avLst/>
            <a:gdLst/>
            <a:ahLst/>
            <a:cxnLst/>
            <a:rect r="r" b="b" t="t" l="l"/>
            <a:pathLst>
              <a:path h="1731284" w="1810494">
                <a:moveTo>
                  <a:pt x="0" y="0"/>
                </a:moveTo>
                <a:lnTo>
                  <a:pt x="1810493" y="0"/>
                </a:lnTo>
                <a:lnTo>
                  <a:pt x="1810493" y="1731284"/>
                </a:lnTo>
                <a:lnTo>
                  <a:pt x="0" y="1731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94283" y="5286637"/>
            <a:ext cx="1212265" cy="1328510"/>
          </a:xfrm>
          <a:custGeom>
            <a:avLst/>
            <a:gdLst/>
            <a:ahLst/>
            <a:cxnLst/>
            <a:rect r="r" b="b" t="t" l="l"/>
            <a:pathLst>
              <a:path h="1328510" w="1212265">
                <a:moveTo>
                  <a:pt x="0" y="0"/>
                </a:moveTo>
                <a:lnTo>
                  <a:pt x="1212265" y="0"/>
                </a:lnTo>
                <a:lnTo>
                  <a:pt x="1212265" y="1328510"/>
                </a:lnTo>
                <a:lnTo>
                  <a:pt x="0" y="13285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46995" y="1094174"/>
            <a:ext cx="835067" cy="1151817"/>
          </a:xfrm>
          <a:custGeom>
            <a:avLst/>
            <a:gdLst/>
            <a:ahLst/>
            <a:cxnLst/>
            <a:rect r="r" b="b" t="t" l="l"/>
            <a:pathLst>
              <a:path h="1151817" w="83506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27249" y="1297727"/>
            <a:ext cx="9419746" cy="247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75"/>
              </a:lnSpc>
            </a:pPr>
            <a:r>
              <a:rPr lang="en-US" sz="9974">
                <a:solidFill>
                  <a:srgbClr val="EF7E6B"/>
                </a:solidFill>
                <a:latin typeface="Caveat Brush"/>
                <a:ea typeface="Caveat Brush"/>
                <a:cs typeface="Caveat Brush"/>
                <a:sym typeface="Caveat Brush"/>
              </a:rPr>
              <a:t>Para que sirve en la vida cotidiana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160948">
            <a:off x="-542232" y="-584051"/>
            <a:ext cx="2737844" cy="2633308"/>
          </a:xfrm>
          <a:custGeom>
            <a:avLst/>
            <a:gdLst/>
            <a:ahLst/>
            <a:cxnLst/>
            <a:rect r="r" b="b" t="t" l="l"/>
            <a:pathLst>
              <a:path h="2633308" w="2737844">
                <a:moveTo>
                  <a:pt x="0" y="0"/>
                </a:moveTo>
                <a:lnTo>
                  <a:pt x="2737844" y="0"/>
                </a:lnTo>
                <a:lnTo>
                  <a:pt x="2737844" y="2633308"/>
                </a:lnTo>
                <a:lnTo>
                  <a:pt x="0" y="26333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3024000" y="-485337"/>
            <a:ext cx="6048000" cy="3318840"/>
          </a:xfrm>
          <a:custGeom>
            <a:avLst/>
            <a:gdLst/>
            <a:ahLst/>
            <a:cxnLst/>
            <a:rect r="r" b="b" t="t" l="l"/>
            <a:pathLst>
              <a:path h="3318840" w="6048000">
                <a:moveTo>
                  <a:pt x="0" y="0"/>
                </a:moveTo>
                <a:lnTo>
                  <a:pt x="6048000" y="0"/>
                </a:lnTo>
                <a:lnTo>
                  <a:pt x="6048000" y="3318840"/>
                </a:lnTo>
                <a:lnTo>
                  <a:pt x="0" y="331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183384" y="4673944"/>
            <a:ext cx="1785982" cy="828249"/>
          </a:xfrm>
          <a:custGeom>
            <a:avLst/>
            <a:gdLst/>
            <a:ahLst/>
            <a:cxnLst/>
            <a:rect r="r" b="b" t="t" l="l"/>
            <a:pathLst>
              <a:path h="828249" w="1785982">
                <a:moveTo>
                  <a:pt x="0" y="0"/>
                </a:moveTo>
                <a:lnTo>
                  <a:pt x="1785983" y="0"/>
                </a:lnTo>
                <a:lnTo>
                  <a:pt x="1785983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358018" y="497595"/>
            <a:ext cx="1785982" cy="828249"/>
          </a:xfrm>
          <a:custGeom>
            <a:avLst/>
            <a:gdLst/>
            <a:ahLst/>
            <a:cxnLst/>
            <a:rect r="r" b="b" t="t" l="l"/>
            <a:pathLst>
              <a:path h="828249" w="1785982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228805" y="8430051"/>
            <a:ext cx="1785982" cy="828249"/>
          </a:xfrm>
          <a:custGeom>
            <a:avLst/>
            <a:gdLst/>
            <a:ahLst/>
            <a:cxnLst/>
            <a:rect r="r" b="b" t="t" l="l"/>
            <a:pathLst>
              <a:path h="828249" w="1785982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82221" y="8944753"/>
            <a:ext cx="1785982" cy="828249"/>
          </a:xfrm>
          <a:custGeom>
            <a:avLst/>
            <a:gdLst/>
            <a:ahLst/>
            <a:cxnLst/>
            <a:rect r="r" b="b" t="t" l="l"/>
            <a:pathLst>
              <a:path h="828249" w="1785982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647209" y="3728952"/>
            <a:ext cx="4330449" cy="478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>
                <a:solidFill>
                  <a:srgbClr val="51341D"/>
                </a:solidFill>
                <a:latin typeface="Caveat Brush"/>
                <a:ea typeface="Caveat Brush"/>
                <a:cs typeface="Caveat Brush"/>
                <a:sym typeface="Caveat Brush"/>
              </a:rPr>
              <a:t>Saber sobre mediación y negociación en la vida cotidiana es muy útil porque ambas habilidades nos permiten gestionar conflictos, tomar decisiones más informadas y mejorar nuestras relaciones interpersonales. Estos procesos no se limitan a situaciones profesionales o legales, sino que son aplicables a una gran variedad de contextos en nuestra vida personal, familiar, social e incluso emocional.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00416" y="2213166"/>
            <a:ext cx="4949163" cy="1049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4"/>
              </a:lnSpc>
            </a:pPr>
            <a:r>
              <a:rPr lang="en-US" sz="4100" u="sng">
                <a:solidFill>
                  <a:srgbClr val="713E31"/>
                </a:solidFill>
                <a:latin typeface="Scripter"/>
                <a:ea typeface="Scripter"/>
                <a:cs typeface="Scripter"/>
                <a:sym typeface="Scripter"/>
              </a:rPr>
              <a:t>TOMAR DECISIONES INFORMADAS Y JUSTAS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42012" y="6672297"/>
            <a:ext cx="5037525" cy="1049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4"/>
              </a:lnSpc>
            </a:pPr>
            <a:r>
              <a:rPr lang="en-US" sz="4100" u="sng">
                <a:solidFill>
                  <a:srgbClr val="713E31"/>
                </a:solidFill>
                <a:latin typeface="Scripter"/>
                <a:ea typeface="Scripter"/>
                <a:cs typeface="Scripter"/>
                <a:sym typeface="Scripter"/>
              </a:rPr>
              <a:t>RESOLVER CONFLICTOS DE MANERA EFECTIVA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-4824880" y="3137777"/>
            <a:ext cx="10481091" cy="4205538"/>
          </a:xfrm>
          <a:custGeom>
            <a:avLst/>
            <a:gdLst/>
            <a:ahLst/>
            <a:cxnLst/>
            <a:rect r="r" b="b" t="t" l="l"/>
            <a:pathLst>
              <a:path h="4205538" w="10481091">
                <a:moveTo>
                  <a:pt x="10481091" y="4205538"/>
                </a:moveTo>
                <a:lnTo>
                  <a:pt x="0" y="4205538"/>
                </a:lnTo>
                <a:lnTo>
                  <a:pt x="0" y="0"/>
                </a:lnTo>
                <a:lnTo>
                  <a:pt x="10481091" y="0"/>
                </a:lnTo>
                <a:lnTo>
                  <a:pt x="10481091" y="4205538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3755" y="8002271"/>
            <a:ext cx="6288026" cy="3002533"/>
          </a:xfrm>
          <a:custGeom>
            <a:avLst/>
            <a:gdLst/>
            <a:ahLst/>
            <a:cxnLst/>
            <a:rect r="r" b="b" t="t" l="l"/>
            <a:pathLst>
              <a:path h="3002533" w="6288026">
                <a:moveTo>
                  <a:pt x="0" y="0"/>
                </a:moveTo>
                <a:lnTo>
                  <a:pt x="6288026" y="0"/>
                </a:lnTo>
                <a:lnTo>
                  <a:pt x="6288026" y="3002533"/>
                </a:lnTo>
                <a:lnTo>
                  <a:pt x="0" y="300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4950" r="0" b="7006"/>
          <a:stretch>
            <a:fillRect/>
          </a:stretch>
        </p:blipFill>
        <p:spPr>
          <a:xfrm flipH="false" flipV="false" rot="0">
            <a:off x="2518434" y="2101532"/>
            <a:ext cx="13005979" cy="715676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550011" y="437175"/>
            <a:ext cx="9838509" cy="145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11450">
                <a:solidFill>
                  <a:srgbClr val="00285D"/>
                </a:solidFill>
                <a:latin typeface="Caveat Brush"/>
                <a:ea typeface="Caveat Brush"/>
                <a:cs typeface="Caveat Brush"/>
                <a:sym typeface="Caveat Brush"/>
              </a:rPr>
              <a:t>VIDEO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952955"/>
            <a:ext cx="4222538" cy="3334045"/>
          </a:xfrm>
          <a:custGeom>
            <a:avLst/>
            <a:gdLst/>
            <a:ahLst/>
            <a:cxnLst/>
            <a:rect r="r" b="b" t="t" l="l"/>
            <a:pathLst>
              <a:path h="3334045" w="4222538">
                <a:moveTo>
                  <a:pt x="0" y="0"/>
                </a:moveTo>
                <a:lnTo>
                  <a:pt x="4222538" y="0"/>
                </a:lnTo>
                <a:lnTo>
                  <a:pt x="4222538" y="3334045"/>
                </a:lnTo>
                <a:lnTo>
                  <a:pt x="0" y="3334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34134" y="4244389"/>
            <a:ext cx="11619732" cy="270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69"/>
              </a:lnSpc>
            </a:pPr>
            <a:r>
              <a:rPr lang="en-US" sz="18102">
                <a:solidFill>
                  <a:srgbClr val="8D6C4C"/>
                </a:solidFill>
                <a:latin typeface="Scripter"/>
                <a:ea typeface="Scripter"/>
                <a:cs typeface="Scripter"/>
                <a:sym typeface="Scripter"/>
              </a:rPr>
              <a:t>GRACIAS!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0800000">
            <a:off x="14065462" y="0"/>
            <a:ext cx="4222538" cy="3334045"/>
          </a:xfrm>
          <a:custGeom>
            <a:avLst/>
            <a:gdLst/>
            <a:ahLst/>
            <a:cxnLst/>
            <a:rect r="r" b="b" t="t" l="l"/>
            <a:pathLst>
              <a:path h="3334045" w="4222538">
                <a:moveTo>
                  <a:pt x="0" y="0"/>
                </a:moveTo>
                <a:lnTo>
                  <a:pt x="4222538" y="0"/>
                </a:lnTo>
                <a:lnTo>
                  <a:pt x="4222538" y="3334045"/>
                </a:lnTo>
                <a:lnTo>
                  <a:pt x="0" y="3334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39797" y="5924965"/>
            <a:ext cx="9241195" cy="3236047"/>
          </a:xfrm>
          <a:custGeom>
            <a:avLst/>
            <a:gdLst/>
            <a:ahLst/>
            <a:cxnLst/>
            <a:rect r="r" b="b" t="t" l="l"/>
            <a:pathLst>
              <a:path h="3236047" w="9241195">
                <a:moveTo>
                  <a:pt x="0" y="0"/>
                </a:moveTo>
                <a:lnTo>
                  <a:pt x="9241195" y="0"/>
                </a:lnTo>
                <a:lnTo>
                  <a:pt x="9241195" y="3236047"/>
                </a:lnTo>
                <a:lnTo>
                  <a:pt x="0" y="3236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36143" y="460468"/>
            <a:ext cx="9241195" cy="3236047"/>
          </a:xfrm>
          <a:custGeom>
            <a:avLst/>
            <a:gdLst/>
            <a:ahLst/>
            <a:cxnLst/>
            <a:rect r="r" b="b" t="t" l="l"/>
            <a:pathLst>
              <a:path h="3236047" w="9241195">
                <a:moveTo>
                  <a:pt x="0" y="0"/>
                </a:moveTo>
                <a:lnTo>
                  <a:pt x="9241194" y="0"/>
                </a:lnTo>
                <a:lnTo>
                  <a:pt x="9241194" y="3236047"/>
                </a:lnTo>
                <a:lnTo>
                  <a:pt x="0" y="3236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DAGZe6F-K9s</dc:identifier>
  <dcterms:modified xsi:type="dcterms:W3CDTF">2011-08-01T06:04:30Z</dcterms:modified>
  <cp:revision>1</cp:revision>
  <dc:title>Copia de Cia Rodriguez</dc:title>
</cp:coreProperties>
</file>