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FF3300"/>
    <a:srgbClr val="7CA800"/>
    <a:srgbClr val="008E00"/>
    <a:srgbClr val="FFA219"/>
    <a:srgbClr val="CC3300"/>
    <a:srgbClr val="FF7619"/>
    <a:srgbClr val="FFFFFF"/>
    <a:srgbClr val="FF3E11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155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7" Type="http://schemas.microsoft.com/office/2016/11/relationships/changesInfo" Target="changesInfos/changesInfo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ly Soberanes" userId="69fc31727c55e58c" providerId="LiveId" clId="{802B0A8E-684A-4596-9342-A1C98AC1A9A4}"/>
    <pc:docChg chg="undo custSel modSld">
      <pc:chgData name="Arely Soberanes" userId="69fc31727c55e58c" providerId="LiveId" clId="{802B0A8E-684A-4596-9342-A1C98AC1A9A4}" dt="2023-09-13T15:46:11.431" v="191" actId="20577"/>
      <pc:docMkLst>
        <pc:docMk/>
      </pc:docMkLst>
      <pc:sldChg chg="addSp delSp modSp mod">
        <pc:chgData name="Arely Soberanes" userId="69fc31727c55e58c" providerId="LiveId" clId="{802B0A8E-684A-4596-9342-A1C98AC1A9A4}" dt="2023-09-13T15:46:11.431" v="191" actId="20577"/>
        <pc:sldMkLst>
          <pc:docMk/>
          <pc:sldMk cId="4091669172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30/11/2024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342605" y="10881574"/>
            <a:ext cx="41853101" cy="16927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0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Aereolica</a:t>
            </a:r>
            <a:endParaRPr lang="es-US" sz="10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10723384" cy="89920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3255" y="5050313"/>
            <a:ext cx="133933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3600" dirty="0" err="1"/>
              <a:t>Aereolica</a:t>
            </a:r>
            <a:r>
              <a:rPr lang="es-US" sz="3600" dirty="0"/>
              <a:t> es un proyecto que se basa en un </a:t>
            </a:r>
            <a:r>
              <a:rPr lang="es-US" sz="3600" dirty="0" err="1"/>
              <a:t>aereogenerador</a:t>
            </a:r>
            <a:r>
              <a:rPr lang="es-US" sz="3600" dirty="0"/>
              <a:t> de energía eléctrica, se hace usando materiales electrónicos haciendo así una fuente de energía renovable, asequible y llevando así energía eléctrica a los lugares donde comúnmente no hay.</a:t>
            </a:r>
          </a:p>
        </p:txBody>
      </p:sp>
      <p:sp>
        <p:nvSpPr>
          <p:cNvPr id="30" name="Rectángulo 29"/>
          <p:cNvSpPr/>
          <p:nvPr/>
        </p:nvSpPr>
        <p:spPr>
          <a:xfrm>
            <a:off x="420813" y="17113272"/>
            <a:ext cx="105797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3600" dirty="0"/>
              <a:t>El objetivo general de la energía eólica es generar energía eléctrica a partir de la fuerza del viento. Para ello, se instalan AEREOGENERADORES que convierten la energía cinética del viento en electricidad.</a:t>
            </a:r>
            <a:endParaRPr lang="es-MX" sz="3600" dirty="0"/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218863" y="24656549"/>
            <a:ext cx="8983433" cy="68351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796168" y="12845210"/>
            <a:ext cx="9609660" cy="89157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64213" y="5036812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09672" y="28897461"/>
            <a:ext cx="133307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36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Si es posible hacer un generador de energía eólica a partir de materiales eléctricos. </a:t>
            </a:r>
            <a:endParaRPr lang="es-MX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624754" y="27669433"/>
            <a:ext cx="13310696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r>
              <a:rPr lang="es-US" sz="36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Materiales: 
Poliéster o </a:t>
            </a:r>
            <a:r>
              <a:rPr lang="es-US" sz="3600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epoxy</a:t>
            </a:r>
            <a:r>
              <a:rPr lang="es-US" sz="36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reforzado con fibra de vidrio. 
Fibra de carbono. 
Arañadas. </a:t>
            </a:r>
            <a:endParaRPr lang="es-MX" sz="36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400" dirty="0">
                <a:solidFill>
                  <a:srgbClr val="221F1F"/>
                </a:solidFill>
                <a:effectLst/>
                <a:latin typeface="Arial" panose="020B0604020202020204" pitchFamily="34" charset="0"/>
                <a:ea typeface="Arial MT"/>
                <a:cs typeface="Arial MT"/>
              </a:rPr>
              <a:t>El motor era muy pequeño y de baja energía la que generaba no suficiente para encender un led, se probó un transistor y la energía qué “mejoraba” solo lo apago por completo</a:t>
            </a:r>
            <a:r>
              <a:rPr lang="es-US" sz="4400" dirty="0">
                <a:solidFill>
                  <a:srgbClr val="221F1F"/>
                </a:solidFill>
                <a:effectLst/>
                <a:latin typeface="Arial" panose="020B0604020202020204" pitchFamily="34" charset="0"/>
                <a:ea typeface="Arial MT"/>
                <a:cs typeface="Arial MT"/>
              </a:rPr>
              <a:t>.</a:t>
            </a:r>
            <a:endParaRPr lang="es-US" sz="4400" dirty="0">
              <a:effectLst/>
              <a:latin typeface="Arial MT"/>
              <a:ea typeface="Arial MT"/>
              <a:cs typeface="Arial MT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779200" y="24607997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8872628" y="26277611"/>
            <a:ext cx="138347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4800" spc="80" dirty="0"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 necesita mejor energía en México ya que no es de calidad no solo para nosotros si no también para el medio ambiente, la energía eólica servirá para cuidar </a:t>
            </a:r>
            <a:r>
              <a:rPr lang="es-US" sz="4800" spc="80" dirty="0"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nuestro planeta y economía ya que es más barata. </a:t>
            </a:r>
            <a:endParaRPr lang="es-MX" sz="48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193699" y="7496516"/>
            <a:ext cx="9574162" cy="914944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277160" y="19858763"/>
            <a:ext cx="9565775" cy="90968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193699" y="20854761"/>
            <a:ext cx="136944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Generar electricidad: la energía eólica se utiliza para producir electricidad </a:t>
            </a:r>
            <a:r>
              <a:rPr lang="es-US" sz="36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 forma renovable. 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Contribuir al desarrollo sostenible: la energía eólica es una fuente de energía renovable y no contaminante.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lvl="0"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Generar riqueza y empleo local: la energía eólica contribuye a la generación de riqueza y empleo local</a:t>
            </a:r>
            <a:r>
              <a:rPr lang="es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s-US" sz="36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316329" y="30506425"/>
            <a:ext cx="10062932" cy="100655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6172384" y="26378092"/>
            <a:ext cx="9675255" cy="871778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15171175" y="31765639"/>
            <a:ext cx="12076937" cy="45101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7200" b="1" dirty="0" err="1">
                <a:solidFill>
                  <a:schemeClr val="tx1"/>
                </a:solidFill>
              </a:rPr>
              <a:t>Julian</a:t>
            </a:r>
            <a:r>
              <a:rPr lang="es-US" sz="7200" b="1" dirty="0">
                <a:solidFill>
                  <a:schemeClr val="tx1"/>
                </a:solidFill>
              </a:rPr>
              <a:t> </a:t>
            </a:r>
            <a:r>
              <a:rPr lang="es-US" sz="7200" b="1" dirty="0" err="1">
                <a:solidFill>
                  <a:schemeClr val="tx1"/>
                </a:solidFill>
              </a:rPr>
              <a:t>Borquez</a:t>
            </a:r>
            <a:r>
              <a:rPr lang="es-US" sz="7200" b="1" dirty="0">
                <a:solidFill>
                  <a:schemeClr val="tx1"/>
                </a:solidFill>
              </a:rPr>
              <a:t> Ibarra 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2do secundaria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INEI</a:t>
            </a:r>
            <a:endParaRPr lang="es-MX" sz="7200" b="1" dirty="0">
              <a:solidFill>
                <a:schemeClr val="tx1"/>
              </a:solidFill>
            </a:endParaRP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240056" y="12496824"/>
            <a:ext cx="12727300" cy="817310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0151304"/>
            <a:ext cx="9645781" cy="1036632"/>
          </a:xfrm>
          <a:prstGeom prst="snip1Rect">
            <a:avLst/>
          </a:prstGeom>
          <a:solidFill>
            <a:srgbClr val="CCFF33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166988" y="14965752"/>
            <a:ext cx="1361283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800" dirty="0">
                <a:solidFill>
                  <a:srgbClr val="221F1F"/>
                </a:solidFill>
                <a:effectLst/>
                <a:latin typeface="Arial" panose="020B0604020202020204" pitchFamily="34" charset="0"/>
                <a:ea typeface="Arial MT"/>
                <a:cs typeface="Arial MT"/>
              </a:rPr>
              <a:t>Un motor de mejor rendimiento para que empiece a funcionar, 3 a 12V</a:t>
            </a:r>
            <a:endParaRPr lang="es-US" sz="4800" dirty="0">
              <a:effectLst/>
              <a:latin typeface="Arial MT"/>
              <a:ea typeface="Arial MT"/>
              <a:cs typeface="Arial MT"/>
            </a:endParaRPr>
          </a:p>
          <a:p>
            <a:r>
              <a:rPr lang="es-ES" sz="4800" dirty="0">
                <a:effectLst/>
                <a:latin typeface="Arial" panose="020B0604020202020204" pitchFamily="34" charset="0"/>
                <a:ea typeface="Arial MT"/>
                <a:cs typeface="Arial MT"/>
              </a:rPr>
              <a:t>Se uso un transistor para que la energía se amplificara por que el motor de corriente directa era de muy baja energía, pero el transistor consumió más energía e hizo que el led prendiera menos</a:t>
            </a:r>
            <a:endParaRPr lang="es-US" sz="4800" dirty="0">
              <a:effectLst/>
              <a:latin typeface="Arial MT"/>
              <a:ea typeface="Arial MT"/>
              <a:cs typeface="Arial M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431994" y="32035575"/>
            <a:ext cx="1383471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Hurtado Zamora, O. (2017).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Evaluacion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de un modelo para las decisiones de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inversion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en proyectos de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energias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renovables y optimizar su rentabilidad – caso peruano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energia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eolica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.</a:t>
            </a:r>
            <a:endParaRPr lang="es-US" sz="3600" dirty="0">
              <a:effectLst/>
              <a:latin typeface="Arial MT"/>
              <a:ea typeface="Arial MT"/>
              <a:cs typeface="Arial MT"/>
            </a:endParaRPr>
          </a:p>
          <a:p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 </a:t>
            </a:r>
            <a:endParaRPr lang="es-US" sz="3600" dirty="0">
              <a:effectLst/>
              <a:latin typeface="Arial MT"/>
              <a:ea typeface="Arial MT"/>
              <a:cs typeface="Arial MT"/>
            </a:endParaRPr>
          </a:p>
          <a:p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Valdez, A.G., Granda, M.M., y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Pedemonte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, P.A.S. (2022).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Analizis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del desarrollo y potencial de la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energia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eolica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en el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Peru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. </a:t>
            </a:r>
            <a:r>
              <a:rPr lang="es-ES" sz="3600" dirty="0" err="1">
                <a:effectLst/>
                <a:latin typeface="Arial" panose="020B0604020202020204" pitchFamily="34" charset="0"/>
                <a:ea typeface="Arial MT"/>
                <a:cs typeface="Arial MT"/>
              </a:rPr>
              <a:t>Ingenieria</a:t>
            </a:r>
            <a:r>
              <a:rPr lang="es-ES" sz="3600" dirty="0">
                <a:effectLst/>
                <a:latin typeface="Arial" panose="020B0604020202020204" pitchFamily="34" charset="0"/>
                <a:ea typeface="Arial MT"/>
                <a:cs typeface="Arial MT"/>
              </a:rPr>
              <a:t> industrial, (43), 177 198.</a:t>
            </a:r>
            <a:endParaRPr lang="es-US" sz="3600" dirty="0">
              <a:effectLst/>
              <a:latin typeface="Arial MT"/>
              <a:ea typeface="Arial MT"/>
              <a:cs typeface="Arial MT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02AA4FE-2F30-BACC-E3E9-1B01BA6A8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6724" y="608217"/>
            <a:ext cx="10164723" cy="9686462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C8A75B9-7FED-7B3D-F048-78FE14DE8B63}"/>
              </a:ext>
            </a:extLst>
          </p:cNvPr>
          <p:cNvSpPr txBox="1"/>
          <p:nvPr/>
        </p:nvSpPr>
        <p:spPr>
          <a:xfrm>
            <a:off x="14616930" y="14156347"/>
            <a:ext cx="12864517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s-US" sz="4000" b="1" i="0" dirty="0">
                <a:effectLst/>
                <a:latin typeface="Google Sans"/>
              </a:rPr>
              <a:t>Estructura principal</a:t>
            </a:r>
            <a:r>
              <a:rPr lang="es-US" sz="4000" b="0" i="0" dirty="0">
                <a:effectLst/>
                <a:latin typeface="Google Sans"/>
              </a:rPr>
              <a:t>: Se utiliza acero y aleaciones de aluminio para la torre y las palas de la turbina. </a:t>
            </a:r>
          </a:p>
          <a:p>
            <a:r>
              <a:rPr lang="es-US" sz="4000" b="0" i="0" dirty="0">
                <a:effectLst/>
                <a:latin typeface="Google Sans"/>
              </a:rPr>
              <a:t> </a:t>
            </a:r>
          </a:p>
          <a:p>
            <a:pPr fontAlgn="ctr"/>
            <a:r>
              <a:rPr lang="es-US" sz="4000" b="1" i="0" dirty="0">
                <a:effectLst/>
                <a:latin typeface="Google Sans"/>
              </a:rPr>
              <a:t>Cimientos y torre</a:t>
            </a:r>
            <a:r>
              <a:rPr lang="es-US" sz="4000" b="0" i="0" dirty="0">
                <a:effectLst/>
                <a:latin typeface="Google Sans"/>
              </a:rPr>
              <a:t>: Se utiliza acero estructural y hormigón. </a:t>
            </a:r>
          </a:p>
          <a:p>
            <a:r>
              <a:rPr lang="es-US" sz="4000" b="0" i="0" dirty="0">
                <a:effectLst/>
                <a:latin typeface="Google Sans"/>
              </a:rPr>
              <a:t> </a:t>
            </a:r>
          </a:p>
          <a:p>
            <a:pPr fontAlgn="ctr"/>
            <a:r>
              <a:rPr lang="es-US" sz="4000" b="1" i="0" dirty="0">
                <a:effectLst/>
                <a:latin typeface="Google Sans"/>
              </a:rPr>
              <a:t>Palas</a:t>
            </a:r>
            <a:r>
              <a:rPr lang="es-US" sz="4000" b="0" i="0" dirty="0">
                <a:effectLst/>
                <a:latin typeface="Google Sans"/>
              </a:rPr>
              <a:t>: Se utilizan materiales compuestos como la fibra de vidrio o la fibra de carbono reforzada con resina epoxi. También se puede usar poliéster o epoxi reforzado con fibra de vidrio. </a:t>
            </a:r>
          </a:p>
          <a:p>
            <a:r>
              <a:rPr lang="es-US" sz="4000" b="0" i="0" dirty="0">
                <a:effectLst/>
                <a:latin typeface="Google Sans"/>
              </a:rPr>
              <a:t> </a:t>
            </a:r>
          </a:p>
          <a:p>
            <a:pPr fontAlgn="ctr"/>
            <a:r>
              <a:rPr lang="es-US" sz="4000" b="1" i="0" dirty="0">
                <a:effectLst/>
                <a:latin typeface="Google Sans"/>
              </a:rPr>
              <a:t>Carcasa exterior, ejes, engranajes y componentes eléctricos</a:t>
            </a:r>
            <a:r>
              <a:rPr lang="es-US" sz="4000" b="0" i="0" dirty="0">
                <a:effectLst/>
                <a:latin typeface="Google Sans"/>
              </a:rPr>
              <a:t>: Se utilizan acero, cobre, aluminio, otros metales preciosos y plásticos reciclables. </a:t>
            </a:r>
          </a:p>
          <a:p>
            <a:r>
              <a:rPr lang="es-US" sz="4000" b="0" i="0" dirty="0">
                <a:effectLst/>
                <a:latin typeface="Google Sans"/>
              </a:rPr>
              <a:t> </a:t>
            </a:r>
          </a:p>
          <a:p>
            <a:pPr fontAlgn="ctr"/>
            <a:r>
              <a:rPr lang="es-US" sz="4000" b="1" i="0" dirty="0">
                <a:effectLst/>
                <a:latin typeface="Google Sans"/>
              </a:rPr>
              <a:t>Plataforma</a:t>
            </a:r>
            <a:r>
              <a:rPr lang="es-US" sz="4000" b="0" i="0" dirty="0">
                <a:effectLst/>
                <a:latin typeface="Google Sans"/>
              </a:rPr>
              <a:t>: Se cimienta utilizando hormigón armado. </a:t>
            </a:r>
          </a:p>
          <a:p>
            <a:r>
              <a:rPr lang="es-US" sz="4000" b="0" i="0" dirty="0">
                <a:effectLst/>
                <a:latin typeface="Google Sans"/>
              </a:rPr>
              <a:t> </a:t>
            </a:r>
          </a:p>
          <a:p>
            <a:pPr fontAlgn="ctr"/>
            <a:r>
              <a:rPr lang="es-US" sz="4000" b="1" i="0" dirty="0">
                <a:effectLst/>
                <a:latin typeface="Google Sans"/>
              </a:rPr>
              <a:t>Rotor</a:t>
            </a:r>
            <a:r>
              <a:rPr lang="es-US" sz="4000" b="0" i="0" dirty="0">
                <a:effectLst/>
                <a:latin typeface="Google Sans"/>
              </a:rPr>
              <a:t>: Se construyen con acero forjado y placas de fibra de vidrio. </a:t>
            </a:r>
          </a:p>
          <a:p>
            <a:br>
              <a:rPr lang="es-US" sz="4000" dirty="0"/>
            </a:br>
            <a:endParaRPr lang="es-US" sz="40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930FCEE-1C69-C554-8322-E4322431F555}"/>
              </a:ext>
            </a:extLst>
          </p:cNvPr>
          <p:cNvSpPr txBox="1"/>
          <p:nvPr/>
        </p:nvSpPr>
        <p:spPr>
          <a:xfrm rot="10800000" flipV="1">
            <a:off x="258995" y="8469446"/>
            <a:ext cx="13157643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contaminación del aire, energía </a:t>
            </a:r>
            <a:r>
              <a:rPr lang="es-US" sz="36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 renovable </a:t>
            </a:r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y de baja calidad.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La energía </a:t>
            </a:r>
            <a:r>
              <a:rPr lang="es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eólica </a:t>
            </a:r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es no contaminante en el medio y visualmente, una energía económica y de calidad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Mi proyecto revolucionara la energía haciéndola buena del lado económico, ambiental y del lado de la calidad.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 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MX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Ejemplo: se va la luz por fuertes vientos, la energía eólica trabajara con ese mismo viento para hacer energía temporalmente de remplazo.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s-US" sz="36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 aquí surge la pregunta ¿Será posible hacer un generador de energía eólica?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B225623-93B3-2714-16D7-F9A2A11BC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043" y="36882270"/>
            <a:ext cx="15391214" cy="628212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AC89641-EDB5-4FBA-D854-358AD9430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1171" y="36882270"/>
            <a:ext cx="16551688" cy="67557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F266B2DD-42AD-D260-A161-B95461C92A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2453" y="36882270"/>
            <a:ext cx="11897202" cy="6318368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F730AE77-582F-803F-D638-924BE06D4720}"/>
              </a:ext>
            </a:extLst>
          </p:cNvPr>
          <p:cNvSpPr/>
          <p:nvPr/>
        </p:nvSpPr>
        <p:spPr>
          <a:xfrm>
            <a:off x="277160" y="30401011"/>
            <a:ext cx="13330754" cy="4118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endParaRPr lang="es-US" dirty="0"/>
          </a:p>
          <a:p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Energia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eolica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s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Aereogeneradores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 (transformador de </a:t>
            </a:r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energia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 cinética del viento a </a:t>
            </a:r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energia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s-ES" sz="3600" dirty="0" err="1">
                <a:latin typeface="Cambria" panose="02040503050406030204" pitchFamily="18" charset="0"/>
                <a:ea typeface="Cambria" panose="02040503050406030204" pitchFamily="18" charset="0"/>
              </a:rPr>
              <a:t>electrica</a:t>
            </a:r>
            <a:r>
              <a:rPr lang="es-ES" sz="36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endParaRPr lang="es-US" sz="36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Viento (la fuente de </a:t>
            </a:r>
            <a:r>
              <a:rPr lang="es-US" sz="3600" dirty="0" err="1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energia</a:t>
            </a:r>
            <a:r>
              <a:rPr lang="es-US" sz="3600" dirty="0"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3600" dirty="0" err="1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Energia</a:t>
            </a:r>
            <a:r>
              <a:rPr lang="es-US" sz="3600" dirty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cinética (fuerza del viento)</a:t>
            </a:r>
            <a:endParaRPr lang="es-US" sz="36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313</Words>
  <Application>Microsoft Office PowerPoint</Application>
  <PresentationFormat>Personalizado</PresentationFormat>
  <Paragraphs>28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Kid2 Inei</cp:lastModifiedBy>
  <cp:revision>76</cp:revision>
  <dcterms:created xsi:type="dcterms:W3CDTF">2017-11-22T23:20:12Z</dcterms:created>
  <dcterms:modified xsi:type="dcterms:W3CDTF">2024-11-30T17:53:46Z</dcterms:modified>
</cp:coreProperties>
</file>