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Carelia" pitchFamily="2" charset="77"/>
      <p:regular r:id="rId15"/>
    </p:embeddedFont>
    <p:embeddedFont>
      <p:font typeface="Glacial Indifference" pitchFamily="2" charset="0"/>
      <p:regular r:id="rId16"/>
    </p:embeddedFont>
    <p:embeddedFont>
      <p:font typeface="Glacial Indifference Bold" pitchFamily="2" charset="0"/>
      <p:regular r:id="rId17"/>
    </p:embeddedFont>
    <p:embeddedFont>
      <p:font typeface="Stinger Bold" pitchFamily="2" charset="0"/>
      <p:regular r:id="rId18"/>
    </p:embeddedFont>
    <p:embeddedFont>
      <p:font typeface="Tangerine Bold" panose="02000000000000000000" pitchFamily="2" charset="77"/>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4.png"/><Relationship Id="rId10" Type="http://schemas.openxmlformats.org/officeDocument/2006/relationships/image" Target="../media/image25.jpeg"/><Relationship Id="rId4" Type="http://schemas.openxmlformats.org/officeDocument/2006/relationships/image" Target="../media/image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4.png"/><Relationship Id="rId10" Type="http://schemas.openxmlformats.org/officeDocument/2006/relationships/image" Target="../media/image26.jpe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2.jpeg"/><Relationship Id="rId10" Type="http://schemas.openxmlformats.org/officeDocument/2006/relationships/image" Target="../media/image16.jpeg"/><Relationship Id="rId4" Type="http://schemas.openxmlformats.org/officeDocument/2006/relationships/image" Target="../media/image6.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hyperlink" Target="https://es.wikipedia.org/wiki/Ediciones_Era" TargetMode="Externa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jpeg"/><Relationship Id="rId15" Type="http://schemas.openxmlformats.org/officeDocument/2006/relationships/image" Target="../media/image20.jpe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8.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4.png"/><Relationship Id="rId10" Type="http://schemas.openxmlformats.org/officeDocument/2006/relationships/image" Target="../media/image23.jpe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sp>
        <p:nvSpPr>
          <p:cNvPr id="12" name="Freeform 12"/>
          <p:cNvSpPr/>
          <p:nvPr/>
        </p:nvSpPr>
        <p:spPr>
          <a:xfrm rot="-296991">
            <a:off x="3055702" y="143568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8"/>
            <a:stretch>
              <a:fillRect/>
            </a:stretch>
          </a:blipFill>
        </p:spPr>
      </p:sp>
      <p:sp>
        <p:nvSpPr>
          <p:cNvPr id="13" name="Freeform 13"/>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9"/>
            <a:stretch>
              <a:fillRect/>
            </a:stretch>
          </a:blipFill>
        </p:spPr>
      </p:sp>
      <p:sp>
        <p:nvSpPr>
          <p:cNvPr id="14" name="Freeform 14"/>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0"/>
            <a:stretch>
              <a:fillRect/>
            </a:stretch>
          </a:blipFill>
        </p:spPr>
      </p:sp>
      <p:sp>
        <p:nvSpPr>
          <p:cNvPr id="15" name="Freeform 15"/>
          <p:cNvSpPr/>
          <p:nvPr/>
        </p:nvSpPr>
        <p:spPr>
          <a:xfrm rot="1025603">
            <a:off x="-1458512" y="7218919"/>
            <a:ext cx="4019186" cy="6136162"/>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11"/>
            <a:stretch>
              <a:fillRect/>
            </a:stretch>
          </a:blipFill>
        </p:spPr>
      </p:sp>
      <p:sp>
        <p:nvSpPr>
          <p:cNvPr id="16" name="Freeform 16"/>
          <p:cNvSpPr/>
          <p:nvPr/>
        </p:nvSpPr>
        <p:spPr>
          <a:xfrm rot="-160405">
            <a:off x="15845490" y="7257103"/>
            <a:ext cx="3507936" cy="4278879"/>
          </a:xfrm>
          <a:custGeom>
            <a:avLst/>
            <a:gdLst/>
            <a:ahLst/>
            <a:cxnLst/>
            <a:rect l="l" t="t" r="r" b="b"/>
            <a:pathLst>
              <a:path w="3507936" h="4278879">
                <a:moveTo>
                  <a:pt x="0" y="0"/>
                </a:moveTo>
                <a:lnTo>
                  <a:pt x="3507935" y="0"/>
                </a:lnTo>
                <a:lnTo>
                  <a:pt x="3507935" y="4278879"/>
                </a:lnTo>
                <a:lnTo>
                  <a:pt x="0" y="4278879"/>
                </a:lnTo>
                <a:lnTo>
                  <a:pt x="0" y="0"/>
                </a:lnTo>
                <a:close/>
              </a:path>
            </a:pathLst>
          </a:custGeom>
          <a:blipFill>
            <a:blip r:embed="rId12"/>
            <a:stretch>
              <a:fillRect/>
            </a:stretch>
          </a:blipFill>
        </p:spPr>
      </p:sp>
      <p:sp>
        <p:nvSpPr>
          <p:cNvPr id="17" name="TextBox 17"/>
          <p:cNvSpPr txBox="1"/>
          <p:nvPr/>
        </p:nvSpPr>
        <p:spPr>
          <a:xfrm rot="-295103">
            <a:off x="5089773" y="4183838"/>
            <a:ext cx="8360231" cy="1793070"/>
          </a:xfrm>
          <a:prstGeom prst="rect">
            <a:avLst/>
          </a:prstGeom>
        </p:spPr>
        <p:txBody>
          <a:bodyPr lIns="0" tIns="0" rIns="0" bIns="0" rtlCol="0" anchor="t">
            <a:spAutoFit/>
          </a:bodyPr>
          <a:lstStyle/>
          <a:p>
            <a:pPr algn="ctr">
              <a:lnSpc>
                <a:spcPts val="13374"/>
              </a:lnSpc>
            </a:pPr>
            <a:r>
              <a:rPr lang="en-US" sz="13647">
                <a:solidFill>
                  <a:srgbClr val="605048"/>
                </a:solidFill>
                <a:latin typeface="Carelia"/>
                <a:ea typeface="Carelia"/>
                <a:cs typeface="Carelia"/>
                <a:sym typeface="Carelia"/>
              </a:rPr>
              <a:t>Aura</a:t>
            </a:r>
          </a:p>
        </p:txBody>
      </p:sp>
      <p:sp>
        <p:nvSpPr>
          <p:cNvPr id="18" name="TextBox 18"/>
          <p:cNvSpPr txBox="1"/>
          <p:nvPr/>
        </p:nvSpPr>
        <p:spPr>
          <a:xfrm rot="-316139">
            <a:off x="4122400" y="6891788"/>
            <a:ext cx="11465536" cy="965835"/>
          </a:xfrm>
          <a:prstGeom prst="rect">
            <a:avLst/>
          </a:prstGeom>
        </p:spPr>
        <p:txBody>
          <a:bodyPr lIns="0" tIns="0" rIns="0" bIns="0" rtlCol="0" anchor="t">
            <a:spAutoFit/>
          </a:bodyPr>
          <a:lstStyle/>
          <a:p>
            <a:pPr algn="ctr">
              <a:lnSpc>
                <a:spcPts val="7919"/>
              </a:lnSpc>
            </a:pPr>
            <a:r>
              <a:rPr lang="en-US" sz="5499" b="1" spc="54">
                <a:solidFill>
                  <a:srgbClr val="605048"/>
                </a:solidFill>
                <a:latin typeface="Tangerine Bold"/>
                <a:ea typeface="Tangerine Bold"/>
                <a:cs typeface="Tangerine Bold"/>
                <a:sym typeface="Tangerine Bold"/>
              </a:rPr>
              <a:t>Ana Paulina Orrantia Cabrera</a:t>
            </a:r>
          </a:p>
        </p:txBody>
      </p:sp>
      <p:sp>
        <p:nvSpPr>
          <p:cNvPr id="19" name="Freeform 19"/>
          <p:cNvSpPr/>
          <p:nvPr/>
        </p:nvSpPr>
        <p:spPr>
          <a:xfrm rot="-6273966">
            <a:off x="15633257" y="879567"/>
            <a:ext cx="5117166" cy="1272895"/>
          </a:xfrm>
          <a:custGeom>
            <a:avLst/>
            <a:gdLst/>
            <a:ahLst/>
            <a:cxnLst/>
            <a:rect l="l" t="t" r="r" b="b"/>
            <a:pathLst>
              <a:path w="5117166" h="1272895">
                <a:moveTo>
                  <a:pt x="0" y="0"/>
                </a:moveTo>
                <a:lnTo>
                  <a:pt x="5117166" y="0"/>
                </a:lnTo>
                <a:lnTo>
                  <a:pt x="5117166" y="1272895"/>
                </a:lnTo>
                <a:lnTo>
                  <a:pt x="0" y="1272895"/>
                </a:lnTo>
                <a:lnTo>
                  <a:pt x="0" y="0"/>
                </a:lnTo>
                <a:close/>
              </a:path>
            </a:pathLst>
          </a:custGeom>
          <a:blipFill>
            <a:blip r:embed="rId9"/>
            <a:stretch>
              <a:fillRect/>
            </a:stretch>
          </a:blipFill>
        </p:spPr>
      </p:sp>
      <p:sp>
        <p:nvSpPr>
          <p:cNvPr id="20" name="Freeform 20"/>
          <p:cNvSpPr/>
          <p:nvPr/>
        </p:nvSpPr>
        <p:spPr>
          <a:xfrm rot="27259">
            <a:off x="8362120" y="1519537"/>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3"/>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sp>
        <p:nvSpPr>
          <p:cNvPr id="6" name="Freeform 6"/>
          <p:cNvSpPr/>
          <p:nvPr/>
        </p:nvSpPr>
        <p:spPr>
          <a:xfrm>
            <a:off x="5058778" y="967246"/>
            <a:ext cx="13712576" cy="11794559"/>
          </a:xfrm>
          <a:custGeom>
            <a:avLst/>
            <a:gdLst/>
            <a:ahLst/>
            <a:cxnLst/>
            <a:rect l="l" t="t" r="r" b="b"/>
            <a:pathLst>
              <a:path w="13712576" h="11794559">
                <a:moveTo>
                  <a:pt x="0" y="0"/>
                </a:moveTo>
                <a:lnTo>
                  <a:pt x="13712575" y="0"/>
                </a:lnTo>
                <a:lnTo>
                  <a:pt x="13712575" y="11794559"/>
                </a:lnTo>
                <a:lnTo>
                  <a:pt x="0" y="11794559"/>
                </a:lnTo>
                <a:lnTo>
                  <a:pt x="0" y="0"/>
                </a:lnTo>
                <a:close/>
              </a:path>
            </a:pathLst>
          </a:custGeom>
          <a:blipFill>
            <a:blip r:embed="rId5"/>
            <a:stretch>
              <a:fillRect/>
            </a:stretch>
          </a:blipFill>
        </p:spPr>
      </p:sp>
      <p:grpSp>
        <p:nvGrpSpPr>
          <p:cNvPr id="7" name="Group 7"/>
          <p:cNvGrpSpPr>
            <a:grpSpLocks noChangeAspect="1"/>
          </p:cNvGrpSpPr>
          <p:nvPr/>
        </p:nvGrpSpPr>
        <p:grpSpPr>
          <a:xfrm rot="6438578">
            <a:off x="632588" y="6941815"/>
            <a:ext cx="4146901" cy="6163954"/>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0" name="Group 10"/>
          <p:cNvGrpSpPr>
            <a:grpSpLocks noChangeAspect="1"/>
          </p:cNvGrpSpPr>
          <p:nvPr/>
        </p:nvGrpSpPr>
        <p:grpSpPr>
          <a:xfrm rot="-7307119">
            <a:off x="-6472809" y="5921589"/>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3" name="Group 13"/>
          <p:cNvGrpSpPr>
            <a:grpSpLocks noChangeAspect="1"/>
          </p:cNvGrpSpPr>
          <p:nvPr/>
        </p:nvGrpSpPr>
        <p:grpSpPr>
          <a:xfrm rot="-7307119">
            <a:off x="13862558" y="-3533092"/>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6" name="Freeform 16"/>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sp>
      <p:sp>
        <p:nvSpPr>
          <p:cNvPr id="17" name="Freeform 17"/>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sp>
      <p:sp>
        <p:nvSpPr>
          <p:cNvPr id="18" name="Freeform 18"/>
          <p:cNvSpPr/>
          <p:nvPr/>
        </p:nvSpPr>
        <p:spPr>
          <a:xfrm>
            <a:off x="10130221" y="3074753"/>
            <a:ext cx="4331103" cy="6584032"/>
          </a:xfrm>
          <a:custGeom>
            <a:avLst/>
            <a:gdLst/>
            <a:ahLst/>
            <a:cxnLst/>
            <a:rect l="l" t="t" r="r" b="b"/>
            <a:pathLst>
              <a:path w="4331103" h="6584032">
                <a:moveTo>
                  <a:pt x="0" y="0"/>
                </a:moveTo>
                <a:lnTo>
                  <a:pt x="4331103" y="0"/>
                </a:lnTo>
                <a:lnTo>
                  <a:pt x="4331103" y="6584032"/>
                </a:lnTo>
                <a:lnTo>
                  <a:pt x="0" y="6584032"/>
                </a:lnTo>
                <a:lnTo>
                  <a:pt x="0" y="0"/>
                </a:lnTo>
                <a:close/>
              </a:path>
            </a:pathLst>
          </a:custGeom>
          <a:blipFill>
            <a:blip r:embed="rId10"/>
            <a:stretch>
              <a:fillRect l="-1970" t="-308" b="-308"/>
            </a:stretch>
          </a:blipFill>
          <a:ln w="190500" cap="sq">
            <a:solidFill>
              <a:srgbClr val="605048"/>
            </a:solidFill>
            <a:prstDash val="solid"/>
            <a:miter/>
          </a:ln>
        </p:spPr>
      </p:sp>
      <p:sp>
        <p:nvSpPr>
          <p:cNvPr id="19" name="TextBox 19"/>
          <p:cNvSpPr txBox="1"/>
          <p:nvPr/>
        </p:nvSpPr>
        <p:spPr>
          <a:xfrm>
            <a:off x="5382066" y="4378432"/>
            <a:ext cx="5034893" cy="1427155"/>
          </a:xfrm>
          <a:prstGeom prst="rect">
            <a:avLst/>
          </a:prstGeom>
        </p:spPr>
        <p:txBody>
          <a:bodyPr lIns="0" tIns="0" rIns="0" bIns="0" rtlCol="0" anchor="t">
            <a:spAutoFit/>
          </a:bodyPr>
          <a:lstStyle/>
          <a:p>
            <a:pPr algn="ctr">
              <a:lnSpc>
                <a:spcPts val="5289"/>
              </a:lnSpc>
            </a:pPr>
            <a:r>
              <a:rPr lang="en-US" sz="6960" spc="187">
                <a:solidFill>
                  <a:srgbClr val="605048"/>
                </a:solidFill>
                <a:latin typeface="Carelia"/>
                <a:ea typeface="Carelia"/>
                <a:cs typeface="Carelia"/>
                <a:sym typeface="Carelia"/>
              </a:rPr>
              <a:t>Doña Blanca</a:t>
            </a:r>
          </a:p>
        </p:txBody>
      </p:sp>
      <p:sp>
        <p:nvSpPr>
          <p:cNvPr id="20" name="TextBox 20"/>
          <p:cNvSpPr txBox="1"/>
          <p:nvPr/>
        </p:nvSpPr>
        <p:spPr>
          <a:xfrm>
            <a:off x="6265360" y="5902057"/>
            <a:ext cx="3557195" cy="3011230"/>
          </a:xfrm>
          <a:prstGeom prst="rect">
            <a:avLst/>
          </a:prstGeom>
        </p:spPr>
        <p:txBody>
          <a:bodyPr lIns="0" tIns="0" rIns="0" bIns="0" rtlCol="0" anchor="t">
            <a:spAutoFit/>
          </a:bodyPr>
          <a:lstStyle/>
          <a:p>
            <a:pPr algn="ctr">
              <a:lnSpc>
                <a:spcPts val="4788"/>
              </a:lnSpc>
              <a:spcBef>
                <a:spcPct val="0"/>
              </a:spcBef>
            </a:pPr>
            <a:r>
              <a:rPr lang="en-US" sz="3420" spc="92">
                <a:solidFill>
                  <a:srgbClr val="948A83"/>
                </a:solidFill>
                <a:latin typeface="Glacial Indifference"/>
                <a:ea typeface="Glacial Indifference"/>
                <a:cs typeface="Glacial Indifference"/>
                <a:sym typeface="Glacial Indifference"/>
              </a:rPr>
              <a:t>Mujer de 58 elegante, atenta, respetuos, prudente y muy trabajadora.</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sp>
        <p:nvSpPr>
          <p:cNvPr id="6" name="Freeform 6"/>
          <p:cNvSpPr/>
          <p:nvPr/>
        </p:nvSpPr>
        <p:spPr>
          <a:xfrm>
            <a:off x="5058778" y="967246"/>
            <a:ext cx="13712576" cy="11794559"/>
          </a:xfrm>
          <a:custGeom>
            <a:avLst/>
            <a:gdLst/>
            <a:ahLst/>
            <a:cxnLst/>
            <a:rect l="l" t="t" r="r" b="b"/>
            <a:pathLst>
              <a:path w="13712576" h="11794559">
                <a:moveTo>
                  <a:pt x="0" y="0"/>
                </a:moveTo>
                <a:lnTo>
                  <a:pt x="13712575" y="0"/>
                </a:lnTo>
                <a:lnTo>
                  <a:pt x="13712575" y="11794559"/>
                </a:lnTo>
                <a:lnTo>
                  <a:pt x="0" y="11794559"/>
                </a:lnTo>
                <a:lnTo>
                  <a:pt x="0" y="0"/>
                </a:lnTo>
                <a:close/>
              </a:path>
            </a:pathLst>
          </a:custGeom>
          <a:blipFill>
            <a:blip r:embed="rId5"/>
            <a:stretch>
              <a:fillRect/>
            </a:stretch>
          </a:blipFill>
        </p:spPr>
      </p:sp>
      <p:grpSp>
        <p:nvGrpSpPr>
          <p:cNvPr id="7" name="Group 7"/>
          <p:cNvGrpSpPr>
            <a:grpSpLocks noChangeAspect="1"/>
          </p:cNvGrpSpPr>
          <p:nvPr/>
        </p:nvGrpSpPr>
        <p:grpSpPr>
          <a:xfrm rot="6438578">
            <a:off x="632588" y="6941815"/>
            <a:ext cx="4146901" cy="6163954"/>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0" name="Group 10"/>
          <p:cNvGrpSpPr>
            <a:grpSpLocks noChangeAspect="1"/>
          </p:cNvGrpSpPr>
          <p:nvPr/>
        </p:nvGrpSpPr>
        <p:grpSpPr>
          <a:xfrm rot="-7307119">
            <a:off x="-6472809" y="5921589"/>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3" name="Group 13"/>
          <p:cNvGrpSpPr>
            <a:grpSpLocks noChangeAspect="1"/>
          </p:cNvGrpSpPr>
          <p:nvPr/>
        </p:nvGrpSpPr>
        <p:grpSpPr>
          <a:xfrm rot="-7307119">
            <a:off x="13862558" y="-3533092"/>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6" name="Freeform 16"/>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sp>
      <p:sp>
        <p:nvSpPr>
          <p:cNvPr id="17" name="Freeform 17"/>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sp>
      <p:sp>
        <p:nvSpPr>
          <p:cNvPr id="18" name="Freeform 18"/>
          <p:cNvSpPr/>
          <p:nvPr/>
        </p:nvSpPr>
        <p:spPr>
          <a:xfrm>
            <a:off x="10122487" y="2901342"/>
            <a:ext cx="4504452" cy="6795638"/>
          </a:xfrm>
          <a:custGeom>
            <a:avLst/>
            <a:gdLst/>
            <a:ahLst/>
            <a:cxnLst/>
            <a:rect l="l" t="t" r="r" b="b"/>
            <a:pathLst>
              <a:path w="4504452" h="6795638">
                <a:moveTo>
                  <a:pt x="0" y="0"/>
                </a:moveTo>
                <a:lnTo>
                  <a:pt x="4504452" y="0"/>
                </a:lnTo>
                <a:lnTo>
                  <a:pt x="4504452" y="6795637"/>
                </a:lnTo>
                <a:lnTo>
                  <a:pt x="0" y="6795637"/>
                </a:lnTo>
                <a:lnTo>
                  <a:pt x="0" y="0"/>
                </a:lnTo>
                <a:close/>
              </a:path>
            </a:pathLst>
          </a:custGeom>
          <a:blipFill>
            <a:blip r:embed="rId10"/>
            <a:stretch>
              <a:fillRect r="-3153"/>
            </a:stretch>
          </a:blipFill>
          <a:ln w="190500" cap="sq">
            <a:solidFill>
              <a:srgbClr val="605048"/>
            </a:solidFill>
            <a:prstDash val="solid"/>
            <a:miter/>
          </a:ln>
        </p:spPr>
      </p:sp>
      <p:sp>
        <p:nvSpPr>
          <p:cNvPr id="19" name="TextBox 19"/>
          <p:cNvSpPr txBox="1"/>
          <p:nvPr/>
        </p:nvSpPr>
        <p:spPr>
          <a:xfrm>
            <a:off x="5465535" y="4100566"/>
            <a:ext cx="5034893" cy="1427155"/>
          </a:xfrm>
          <a:prstGeom prst="rect">
            <a:avLst/>
          </a:prstGeom>
        </p:spPr>
        <p:txBody>
          <a:bodyPr lIns="0" tIns="0" rIns="0" bIns="0" rtlCol="0" anchor="t">
            <a:spAutoFit/>
          </a:bodyPr>
          <a:lstStyle/>
          <a:p>
            <a:pPr algn="ctr">
              <a:lnSpc>
                <a:spcPts val="5289"/>
              </a:lnSpc>
            </a:pPr>
            <a:r>
              <a:rPr lang="en-US" sz="6960" spc="187">
                <a:solidFill>
                  <a:srgbClr val="605048"/>
                </a:solidFill>
                <a:latin typeface="Carelia"/>
                <a:ea typeface="Carelia"/>
                <a:cs typeface="Carelia"/>
                <a:sym typeface="Carelia"/>
              </a:rPr>
              <a:t>Felipe Montero</a:t>
            </a:r>
          </a:p>
        </p:txBody>
      </p:sp>
      <p:sp>
        <p:nvSpPr>
          <p:cNvPr id="20" name="TextBox 20"/>
          <p:cNvSpPr txBox="1"/>
          <p:nvPr/>
        </p:nvSpPr>
        <p:spPr>
          <a:xfrm>
            <a:off x="5826535" y="5470571"/>
            <a:ext cx="4295952" cy="4015653"/>
          </a:xfrm>
          <a:prstGeom prst="rect">
            <a:avLst/>
          </a:prstGeom>
        </p:spPr>
        <p:txBody>
          <a:bodyPr lIns="0" tIns="0" rIns="0" bIns="0" rtlCol="0" anchor="t">
            <a:spAutoFit/>
          </a:bodyPr>
          <a:lstStyle/>
          <a:p>
            <a:pPr algn="ctr">
              <a:lnSpc>
                <a:spcPts val="4577"/>
              </a:lnSpc>
              <a:spcBef>
                <a:spcPct val="0"/>
              </a:spcBef>
            </a:pPr>
            <a:r>
              <a:rPr lang="en-US" sz="3269" spc="88">
                <a:solidFill>
                  <a:srgbClr val="948A83"/>
                </a:solidFill>
                <a:latin typeface="Glacial Indifference"/>
                <a:ea typeface="Glacial Indifference"/>
                <a:cs typeface="Glacial Indifference"/>
                <a:sym typeface="Glacial Indifference"/>
              </a:rPr>
              <a:t>Hombre de 30 años muy serio, prudente, trabajador, callado, fuerte, pero con gente de confianza, atento, amable y muy respetuoso.</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sp>
        <p:nvSpPr>
          <p:cNvPr id="12" name="Freeform 12"/>
          <p:cNvSpPr/>
          <p:nvPr/>
        </p:nvSpPr>
        <p:spPr>
          <a:xfrm>
            <a:off x="3492670" y="1421123"/>
            <a:ext cx="11302659" cy="8305899"/>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7"/>
            <a:stretch>
              <a:fillRect/>
            </a:stretch>
          </a:blipFill>
        </p:spPr>
      </p:sp>
      <p:sp>
        <p:nvSpPr>
          <p:cNvPr id="13" name="TextBox 13"/>
          <p:cNvSpPr txBox="1"/>
          <p:nvPr/>
        </p:nvSpPr>
        <p:spPr>
          <a:xfrm>
            <a:off x="4051339" y="2561178"/>
            <a:ext cx="10666238" cy="1431036"/>
          </a:xfrm>
          <a:prstGeom prst="rect">
            <a:avLst/>
          </a:prstGeom>
        </p:spPr>
        <p:txBody>
          <a:bodyPr lIns="0" tIns="0" rIns="0" bIns="0" rtlCol="0" anchor="t">
            <a:spAutoFit/>
          </a:bodyPr>
          <a:lstStyle/>
          <a:p>
            <a:pPr marL="0" lvl="0" indent="0" algn="ctr">
              <a:lnSpc>
                <a:spcPts val="11186"/>
              </a:lnSpc>
            </a:pPr>
            <a:r>
              <a:rPr lang="en-US" sz="9900" spc="237">
                <a:solidFill>
                  <a:srgbClr val="605048"/>
                </a:solidFill>
                <a:latin typeface="Carelia"/>
                <a:ea typeface="Carelia"/>
                <a:cs typeface="Carelia"/>
                <a:sym typeface="Carelia"/>
              </a:rPr>
              <a:t>Momentos</a:t>
            </a:r>
          </a:p>
        </p:txBody>
      </p:sp>
      <p:sp>
        <p:nvSpPr>
          <p:cNvPr id="14" name="Freeform 14"/>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8"/>
            <a:stretch>
              <a:fillRect/>
            </a:stretch>
          </a:blipFill>
        </p:spPr>
      </p:sp>
      <p:sp>
        <p:nvSpPr>
          <p:cNvPr id="15" name="Freeform 15"/>
          <p:cNvSpPr/>
          <p:nvPr/>
        </p:nvSpPr>
        <p:spPr>
          <a:xfrm rot="1021146">
            <a:off x="-1913061" y="269171"/>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9"/>
            <a:stretch>
              <a:fillRect/>
            </a:stretch>
          </a:blipFill>
        </p:spPr>
      </p:sp>
      <p:grpSp>
        <p:nvGrpSpPr>
          <p:cNvPr id="16" name="Group 16"/>
          <p:cNvGrpSpPr>
            <a:grpSpLocks noChangeAspect="1"/>
          </p:cNvGrpSpPr>
          <p:nvPr/>
        </p:nvGrpSpPr>
        <p:grpSpPr>
          <a:xfrm rot="6201465">
            <a:off x="-1432278" y="5600302"/>
            <a:ext cx="4921956" cy="7315995"/>
            <a:chOff x="0" y="0"/>
            <a:chExt cx="3175000" cy="4719320"/>
          </a:xfrm>
        </p:grpSpPr>
        <p:sp>
          <p:nvSpPr>
            <p:cNvPr id="17" name="Freeform 1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8" name="Freeform 1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sp>
        <p:nvSpPr>
          <p:cNvPr id="19" name="TextBox 19"/>
          <p:cNvSpPr txBox="1"/>
          <p:nvPr/>
        </p:nvSpPr>
        <p:spPr>
          <a:xfrm>
            <a:off x="4051339" y="4416051"/>
            <a:ext cx="10666238" cy="2650750"/>
          </a:xfrm>
          <a:prstGeom prst="rect">
            <a:avLst/>
          </a:prstGeom>
        </p:spPr>
        <p:txBody>
          <a:bodyPr lIns="0" tIns="0" rIns="0" bIns="0" rtlCol="0" anchor="t">
            <a:spAutoFit/>
          </a:bodyPr>
          <a:lstStyle/>
          <a:p>
            <a:pPr marL="0" lvl="0" indent="0" algn="ctr">
              <a:lnSpc>
                <a:spcPts val="5198"/>
              </a:lnSpc>
            </a:pPr>
            <a:r>
              <a:rPr lang="en-US" sz="4600" b="1" spc="110" dirty="0" err="1">
                <a:solidFill>
                  <a:srgbClr val="948A83"/>
                </a:solidFill>
                <a:latin typeface="Stinger Bold"/>
                <a:ea typeface="Stinger Bold"/>
                <a:cs typeface="Stinger Bold"/>
                <a:sym typeface="Stinger Bold"/>
              </a:rPr>
              <a:t>Cuando</a:t>
            </a:r>
            <a:r>
              <a:rPr lang="en-US" sz="4600" b="1" spc="110" dirty="0">
                <a:solidFill>
                  <a:srgbClr val="948A83"/>
                </a:solidFill>
                <a:latin typeface="Stinger Bold"/>
                <a:ea typeface="Stinger Bold"/>
                <a:cs typeface="Stinger Bold"/>
                <a:sym typeface="Stinger Bold"/>
              </a:rPr>
              <a:t> Felipe </a:t>
            </a:r>
            <a:r>
              <a:rPr lang="en-US" sz="4600" b="1" spc="110" dirty="0" err="1">
                <a:solidFill>
                  <a:srgbClr val="948A83"/>
                </a:solidFill>
                <a:latin typeface="Stinger Bold"/>
                <a:ea typeface="Stinger Bold"/>
                <a:cs typeface="Stinger Bold"/>
                <a:sym typeface="Stinger Bold"/>
              </a:rPr>
              <a:t>Montero</a:t>
            </a:r>
            <a:r>
              <a:rPr lang="en-US" sz="4600" b="1" spc="110" dirty="0">
                <a:solidFill>
                  <a:srgbClr val="948A83"/>
                </a:solidFill>
                <a:latin typeface="Stinger Bold"/>
                <a:ea typeface="Stinger Bold"/>
                <a:cs typeface="Stinger Bold"/>
                <a:sym typeface="Stinger Bold"/>
              </a:rPr>
              <a:t> </a:t>
            </a:r>
            <a:r>
              <a:rPr lang="en-US" sz="4600" b="1" spc="110" dirty="0" err="1">
                <a:solidFill>
                  <a:srgbClr val="948A83"/>
                </a:solidFill>
                <a:latin typeface="Stinger Bold"/>
                <a:ea typeface="Stinger Bold"/>
                <a:cs typeface="Stinger Bold"/>
                <a:sym typeface="Stinger Bold"/>
              </a:rPr>
              <a:t>consigue</a:t>
            </a:r>
            <a:r>
              <a:rPr lang="en-US" sz="4600" b="1" spc="110" dirty="0">
                <a:solidFill>
                  <a:srgbClr val="948A83"/>
                </a:solidFill>
                <a:latin typeface="Stinger Bold"/>
                <a:ea typeface="Stinger Bold"/>
                <a:cs typeface="Stinger Bold"/>
                <a:sym typeface="Stinger Bold"/>
              </a:rPr>
              <a:t> </a:t>
            </a:r>
            <a:r>
              <a:rPr lang="en-US" sz="4600" b="1" spc="110" dirty="0" err="1">
                <a:solidFill>
                  <a:srgbClr val="948A83"/>
                </a:solidFill>
                <a:latin typeface="Stinger Bold"/>
                <a:ea typeface="Stinger Bold"/>
                <a:cs typeface="Stinger Bold"/>
                <a:sym typeface="Stinger Bold"/>
              </a:rPr>
              <a:t>trabajo</a:t>
            </a:r>
            <a:r>
              <a:rPr lang="en-US" sz="4600" b="1" spc="110" dirty="0">
                <a:solidFill>
                  <a:srgbClr val="948A83"/>
                </a:solidFill>
                <a:latin typeface="Stinger Bold"/>
                <a:ea typeface="Stinger Bold"/>
                <a:cs typeface="Stinger Bold"/>
                <a:sym typeface="Stinger Bold"/>
              </a:rPr>
              <a:t> de </a:t>
            </a:r>
            <a:r>
              <a:rPr lang="en-US" sz="4600" b="1" spc="110" dirty="0" err="1">
                <a:solidFill>
                  <a:srgbClr val="948A83"/>
                </a:solidFill>
                <a:latin typeface="Stinger Bold"/>
                <a:ea typeface="Stinger Bold"/>
                <a:cs typeface="Stinger Bold"/>
                <a:sym typeface="Stinger Bold"/>
              </a:rPr>
              <a:t>historiador</a:t>
            </a:r>
            <a:r>
              <a:rPr lang="en-US" sz="4600" b="1" spc="110" dirty="0">
                <a:solidFill>
                  <a:srgbClr val="948A83"/>
                </a:solidFill>
                <a:latin typeface="Stinger Bold"/>
                <a:ea typeface="Stinger Bold"/>
                <a:cs typeface="Stinger Bold"/>
                <a:sym typeface="Stinger Bold"/>
              </a:rPr>
              <a:t>. </a:t>
            </a:r>
            <a:r>
              <a:rPr lang="en-US" sz="4600" b="1" spc="110" dirty="0" err="1">
                <a:solidFill>
                  <a:srgbClr val="948A83"/>
                </a:solidFill>
                <a:latin typeface="Stinger Bold"/>
                <a:ea typeface="Stinger Bold"/>
                <a:cs typeface="Stinger Bold"/>
                <a:sym typeface="Stinger Bold"/>
              </a:rPr>
              <a:t>Cuando</a:t>
            </a:r>
            <a:r>
              <a:rPr lang="en-US" sz="4600" b="1" spc="110" dirty="0">
                <a:solidFill>
                  <a:srgbClr val="948A83"/>
                </a:solidFill>
                <a:latin typeface="Stinger Bold"/>
                <a:ea typeface="Stinger Bold"/>
                <a:cs typeface="Stinger Bold"/>
                <a:sym typeface="Stinger Bold"/>
              </a:rPr>
              <a:t> Aura </a:t>
            </a:r>
            <a:r>
              <a:rPr lang="en-US" sz="4600" b="1" spc="110" dirty="0" err="1">
                <a:solidFill>
                  <a:srgbClr val="948A83"/>
                </a:solidFill>
                <a:latin typeface="Stinger Bold"/>
                <a:ea typeface="Stinger Bold"/>
                <a:cs typeface="Stinger Bold"/>
                <a:sym typeface="Stinger Bold"/>
              </a:rPr>
              <a:t>está</a:t>
            </a:r>
            <a:r>
              <a:rPr lang="en-US" sz="4600" b="1" spc="110" dirty="0">
                <a:solidFill>
                  <a:srgbClr val="948A83"/>
                </a:solidFill>
                <a:latin typeface="Stinger Bold"/>
                <a:ea typeface="Stinger Bold"/>
                <a:cs typeface="Stinger Bold"/>
                <a:sym typeface="Stinger Bold"/>
              </a:rPr>
              <a:t> en la casa </a:t>
            </a:r>
            <a:r>
              <a:rPr lang="en-US" sz="4600" b="1" spc="110" dirty="0" err="1">
                <a:solidFill>
                  <a:srgbClr val="948A83"/>
                </a:solidFill>
                <a:latin typeface="Stinger Bold"/>
                <a:ea typeface="Stinger Bold"/>
                <a:cs typeface="Stinger Bold"/>
                <a:sym typeface="Stinger Bold"/>
              </a:rPr>
              <a:t>preparando</a:t>
            </a:r>
            <a:r>
              <a:rPr lang="en-US" sz="4600" b="1" spc="110" dirty="0">
                <a:solidFill>
                  <a:srgbClr val="948A83"/>
                </a:solidFill>
                <a:latin typeface="Stinger Bold"/>
                <a:ea typeface="Stinger Bold"/>
                <a:cs typeface="Stinger Bold"/>
                <a:sym typeface="Stinger Bold"/>
              </a:rPr>
              <a:t> </a:t>
            </a:r>
            <a:r>
              <a:rPr lang="en-US" sz="4600" b="1" spc="110" dirty="0" err="1">
                <a:solidFill>
                  <a:srgbClr val="948A83"/>
                </a:solidFill>
                <a:latin typeface="Stinger Bold"/>
                <a:ea typeface="Stinger Bold"/>
                <a:cs typeface="Stinger Bold"/>
                <a:sym typeface="Stinger Bold"/>
              </a:rPr>
              <a:t>té</a:t>
            </a:r>
            <a:r>
              <a:rPr lang="en-US" sz="4600" b="1" spc="110" dirty="0">
                <a:solidFill>
                  <a:srgbClr val="948A83"/>
                </a:solidFill>
                <a:latin typeface="Stinger Bold"/>
                <a:ea typeface="Stinger Bold"/>
                <a:cs typeface="Stinger Bold"/>
                <a:sym typeface="Stinger Bold"/>
              </a:rPr>
              <a:t> en la </a:t>
            </a:r>
            <a:r>
              <a:rPr lang="en-US" sz="4600" b="1" spc="110" dirty="0" err="1">
                <a:solidFill>
                  <a:srgbClr val="948A83"/>
                </a:solidFill>
                <a:latin typeface="Stinger Bold"/>
                <a:ea typeface="Stinger Bold"/>
                <a:cs typeface="Stinger Bold"/>
                <a:sym typeface="Stinger Bold"/>
              </a:rPr>
              <a:t>cocina</a:t>
            </a:r>
            <a:r>
              <a:rPr lang="en-US" sz="4600" b="1" spc="110" dirty="0">
                <a:solidFill>
                  <a:srgbClr val="948A83"/>
                </a:solidFill>
                <a:latin typeface="Stinger Bold"/>
                <a:ea typeface="Stinger Bold"/>
                <a:cs typeface="Stinger Bold"/>
                <a:sym typeface="Stinger 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sp>
        <p:nvSpPr>
          <p:cNvPr id="12" name="Freeform 12"/>
          <p:cNvSpPr/>
          <p:nvPr/>
        </p:nvSpPr>
        <p:spPr>
          <a:xfrm rot="-296991">
            <a:off x="3055702" y="1435689"/>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8"/>
            <a:stretch>
              <a:fillRect/>
            </a:stretch>
          </a:blipFill>
        </p:spPr>
      </p:sp>
      <p:sp>
        <p:nvSpPr>
          <p:cNvPr id="13" name="Freeform 13"/>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9"/>
            <a:stretch>
              <a:fillRect/>
            </a:stretch>
          </a:blipFill>
        </p:spPr>
      </p:sp>
      <p:sp>
        <p:nvSpPr>
          <p:cNvPr id="14" name="Freeform 14"/>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0"/>
            <a:stretch>
              <a:fillRect/>
            </a:stretch>
          </a:blipFill>
        </p:spPr>
      </p:sp>
      <p:sp>
        <p:nvSpPr>
          <p:cNvPr id="15" name="Freeform 15"/>
          <p:cNvSpPr/>
          <p:nvPr/>
        </p:nvSpPr>
        <p:spPr>
          <a:xfrm rot="1025603">
            <a:off x="-1458512" y="7218919"/>
            <a:ext cx="4019186" cy="6136162"/>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11"/>
            <a:stretch>
              <a:fillRect/>
            </a:stretch>
          </a:blipFill>
        </p:spPr>
      </p:sp>
      <p:sp>
        <p:nvSpPr>
          <p:cNvPr id="16" name="Freeform 16"/>
          <p:cNvSpPr/>
          <p:nvPr/>
        </p:nvSpPr>
        <p:spPr>
          <a:xfrm>
            <a:off x="15623574" y="7528621"/>
            <a:ext cx="3318508" cy="4047821"/>
          </a:xfrm>
          <a:custGeom>
            <a:avLst/>
            <a:gdLst/>
            <a:ahLst/>
            <a:cxnLst/>
            <a:rect l="l" t="t" r="r" b="b"/>
            <a:pathLst>
              <a:path w="3318508" h="4047821">
                <a:moveTo>
                  <a:pt x="0" y="0"/>
                </a:moveTo>
                <a:lnTo>
                  <a:pt x="3318509" y="0"/>
                </a:lnTo>
                <a:lnTo>
                  <a:pt x="3318509" y="4047821"/>
                </a:lnTo>
                <a:lnTo>
                  <a:pt x="0" y="4047821"/>
                </a:lnTo>
                <a:lnTo>
                  <a:pt x="0" y="0"/>
                </a:lnTo>
                <a:close/>
              </a:path>
            </a:pathLst>
          </a:custGeom>
          <a:blipFill>
            <a:blip r:embed="rId12"/>
            <a:stretch>
              <a:fillRect/>
            </a:stretch>
          </a:blipFill>
        </p:spPr>
      </p:sp>
      <p:sp>
        <p:nvSpPr>
          <p:cNvPr id="17" name="TextBox 17"/>
          <p:cNvSpPr txBox="1"/>
          <p:nvPr/>
        </p:nvSpPr>
        <p:spPr>
          <a:xfrm rot="-295103">
            <a:off x="4976134" y="3540565"/>
            <a:ext cx="8360231" cy="3490569"/>
          </a:xfrm>
          <a:prstGeom prst="rect">
            <a:avLst/>
          </a:prstGeom>
        </p:spPr>
        <p:txBody>
          <a:bodyPr lIns="0" tIns="0" rIns="0" bIns="0" rtlCol="0" anchor="t">
            <a:spAutoFit/>
          </a:bodyPr>
          <a:lstStyle/>
          <a:p>
            <a:pPr algn="ctr">
              <a:lnSpc>
                <a:spcPts val="13374"/>
              </a:lnSpc>
            </a:pPr>
            <a:r>
              <a:rPr lang="en-US" sz="13647">
                <a:solidFill>
                  <a:srgbClr val="605048"/>
                </a:solidFill>
                <a:latin typeface="Carelia"/>
                <a:ea typeface="Carelia"/>
                <a:cs typeface="Carelia"/>
                <a:sym typeface="Carelia"/>
              </a:rPr>
              <a:t>Thank</a:t>
            </a:r>
          </a:p>
          <a:p>
            <a:pPr algn="ctr">
              <a:lnSpc>
                <a:spcPts val="13374"/>
              </a:lnSpc>
            </a:pPr>
            <a:r>
              <a:rPr lang="en-US" sz="13647">
                <a:solidFill>
                  <a:srgbClr val="605048"/>
                </a:solidFill>
                <a:latin typeface="Carelia"/>
                <a:ea typeface="Carelia"/>
                <a:cs typeface="Carelia"/>
                <a:sym typeface="Carelia"/>
              </a:rPr>
              <a:t>you</a:t>
            </a:r>
          </a:p>
        </p:txBody>
      </p:sp>
      <p:sp>
        <p:nvSpPr>
          <p:cNvPr id="18" name="Freeform 18"/>
          <p:cNvSpPr/>
          <p:nvPr/>
        </p:nvSpPr>
        <p:spPr>
          <a:xfrm rot="27259">
            <a:off x="8362120" y="1566278"/>
            <a:ext cx="891928" cy="908972"/>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3"/>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1369857">
            <a:off x="-8946082" y="3195344"/>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6" name="TextBox 6"/>
          <p:cNvSpPr txBox="1"/>
          <p:nvPr/>
        </p:nvSpPr>
        <p:spPr>
          <a:xfrm>
            <a:off x="2158316" y="3319213"/>
            <a:ext cx="13971368" cy="1057918"/>
          </a:xfrm>
          <a:prstGeom prst="rect">
            <a:avLst/>
          </a:prstGeom>
        </p:spPr>
        <p:txBody>
          <a:bodyPr lIns="0" tIns="0" rIns="0" bIns="0" rtlCol="0" anchor="t">
            <a:spAutoFit/>
          </a:bodyPr>
          <a:lstStyle/>
          <a:p>
            <a:pPr algn="ctr">
              <a:lnSpc>
                <a:spcPts val="7219"/>
              </a:lnSpc>
            </a:pPr>
            <a:r>
              <a:rPr lang="es-MX" sz="9499" spc="256" dirty="0">
                <a:solidFill>
                  <a:srgbClr val="605048"/>
                </a:solidFill>
                <a:latin typeface="Carelia"/>
                <a:ea typeface="Carelia"/>
                <a:cs typeface="Carelia"/>
                <a:sym typeface="Carelia"/>
              </a:rPr>
              <a:t>Contenido</a:t>
            </a:r>
            <a:endParaRPr lang="en-US" sz="9499" spc="256" dirty="0">
              <a:solidFill>
                <a:srgbClr val="605048"/>
              </a:solidFill>
              <a:latin typeface="Carelia"/>
              <a:ea typeface="Carelia"/>
              <a:cs typeface="Carelia"/>
              <a:sym typeface="Carelia"/>
            </a:endParaRPr>
          </a:p>
        </p:txBody>
      </p:sp>
      <p:sp>
        <p:nvSpPr>
          <p:cNvPr id="7" name="TextBox 7"/>
          <p:cNvSpPr txBox="1"/>
          <p:nvPr/>
        </p:nvSpPr>
        <p:spPr>
          <a:xfrm>
            <a:off x="5691116" y="4933387"/>
            <a:ext cx="3722983" cy="528926"/>
          </a:xfrm>
          <a:prstGeom prst="rect">
            <a:avLst/>
          </a:prstGeom>
        </p:spPr>
        <p:txBody>
          <a:bodyPr lIns="0" tIns="0" rIns="0" bIns="0" rtlCol="0" anchor="t">
            <a:spAutoFit/>
          </a:bodyPr>
          <a:lstStyle/>
          <a:p>
            <a:pPr algn="l">
              <a:lnSpc>
                <a:spcPts val="4407"/>
              </a:lnSpc>
            </a:pPr>
            <a:r>
              <a:rPr lang="en-US" sz="3148">
                <a:solidFill>
                  <a:srgbClr val="605048"/>
                </a:solidFill>
                <a:latin typeface="Carelia"/>
                <a:ea typeface="Carelia"/>
                <a:cs typeface="Carelia"/>
                <a:sym typeface="Carelia"/>
              </a:rPr>
              <a:t>Introducción </a:t>
            </a:r>
          </a:p>
        </p:txBody>
      </p:sp>
      <p:sp>
        <p:nvSpPr>
          <p:cNvPr id="8" name="TextBox 8"/>
          <p:cNvSpPr txBox="1"/>
          <p:nvPr/>
        </p:nvSpPr>
        <p:spPr>
          <a:xfrm>
            <a:off x="3650093" y="4497761"/>
            <a:ext cx="1763729" cy="1314453"/>
          </a:xfrm>
          <a:prstGeom prst="rect">
            <a:avLst/>
          </a:prstGeom>
        </p:spPr>
        <p:txBody>
          <a:bodyPr lIns="0" tIns="0" rIns="0" bIns="0" rtlCol="0" anchor="t">
            <a:spAutoFit/>
          </a:bodyPr>
          <a:lstStyle/>
          <a:p>
            <a:pPr algn="r">
              <a:lnSpc>
                <a:spcPts val="10790"/>
              </a:lnSpc>
            </a:pPr>
            <a:r>
              <a:rPr lang="en-US" sz="7707">
                <a:solidFill>
                  <a:srgbClr val="605048"/>
                </a:solidFill>
                <a:latin typeface="Carelia"/>
                <a:ea typeface="Carelia"/>
                <a:cs typeface="Carelia"/>
                <a:sym typeface="Carelia"/>
              </a:rPr>
              <a:t>01</a:t>
            </a:r>
          </a:p>
        </p:txBody>
      </p:sp>
      <p:sp>
        <p:nvSpPr>
          <p:cNvPr id="9" name="TextBox 9"/>
          <p:cNvSpPr txBox="1"/>
          <p:nvPr/>
        </p:nvSpPr>
        <p:spPr>
          <a:xfrm>
            <a:off x="5691116" y="6104965"/>
            <a:ext cx="3722983" cy="528926"/>
          </a:xfrm>
          <a:prstGeom prst="rect">
            <a:avLst/>
          </a:prstGeom>
        </p:spPr>
        <p:txBody>
          <a:bodyPr lIns="0" tIns="0" rIns="0" bIns="0" rtlCol="0" anchor="t">
            <a:spAutoFit/>
          </a:bodyPr>
          <a:lstStyle/>
          <a:p>
            <a:pPr algn="l">
              <a:lnSpc>
                <a:spcPts val="4407"/>
              </a:lnSpc>
            </a:pPr>
            <a:r>
              <a:rPr lang="en-US" sz="3148">
                <a:solidFill>
                  <a:srgbClr val="605048"/>
                </a:solidFill>
                <a:latin typeface="Carelia"/>
                <a:ea typeface="Carelia"/>
                <a:cs typeface="Carelia"/>
                <a:sym typeface="Carelia"/>
              </a:rPr>
              <a:t>Editorial</a:t>
            </a:r>
          </a:p>
        </p:txBody>
      </p:sp>
      <p:sp>
        <p:nvSpPr>
          <p:cNvPr id="10" name="TextBox 10"/>
          <p:cNvSpPr txBox="1"/>
          <p:nvPr/>
        </p:nvSpPr>
        <p:spPr>
          <a:xfrm>
            <a:off x="3650093" y="5669339"/>
            <a:ext cx="1763729" cy="1314453"/>
          </a:xfrm>
          <a:prstGeom prst="rect">
            <a:avLst/>
          </a:prstGeom>
        </p:spPr>
        <p:txBody>
          <a:bodyPr lIns="0" tIns="0" rIns="0" bIns="0" rtlCol="0" anchor="t">
            <a:spAutoFit/>
          </a:bodyPr>
          <a:lstStyle/>
          <a:p>
            <a:pPr algn="r">
              <a:lnSpc>
                <a:spcPts val="10790"/>
              </a:lnSpc>
            </a:pPr>
            <a:r>
              <a:rPr lang="en-US" sz="7707">
                <a:solidFill>
                  <a:srgbClr val="605048"/>
                </a:solidFill>
                <a:latin typeface="Carelia"/>
                <a:ea typeface="Carelia"/>
                <a:cs typeface="Carelia"/>
                <a:sym typeface="Carelia"/>
              </a:rPr>
              <a:t>02</a:t>
            </a:r>
          </a:p>
        </p:txBody>
      </p:sp>
      <p:sp>
        <p:nvSpPr>
          <p:cNvPr id="11" name="TextBox 11"/>
          <p:cNvSpPr txBox="1"/>
          <p:nvPr/>
        </p:nvSpPr>
        <p:spPr>
          <a:xfrm>
            <a:off x="3650093" y="6793097"/>
            <a:ext cx="1763729" cy="1314453"/>
          </a:xfrm>
          <a:prstGeom prst="rect">
            <a:avLst/>
          </a:prstGeom>
        </p:spPr>
        <p:txBody>
          <a:bodyPr lIns="0" tIns="0" rIns="0" bIns="0" rtlCol="0" anchor="t">
            <a:spAutoFit/>
          </a:bodyPr>
          <a:lstStyle/>
          <a:p>
            <a:pPr algn="r">
              <a:lnSpc>
                <a:spcPts val="10790"/>
              </a:lnSpc>
            </a:pPr>
            <a:r>
              <a:rPr lang="en-US" sz="7707">
                <a:solidFill>
                  <a:srgbClr val="605048"/>
                </a:solidFill>
                <a:latin typeface="Carelia"/>
                <a:ea typeface="Carelia"/>
                <a:cs typeface="Carelia"/>
                <a:sym typeface="Carelia"/>
              </a:rPr>
              <a:t>03</a:t>
            </a:r>
          </a:p>
        </p:txBody>
      </p:sp>
      <p:sp>
        <p:nvSpPr>
          <p:cNvPr id="12" name="TextBox 12"/>
          <p:cNvSpPr txBox="1"/>
          <p:nvPr/>
        </p:nvSpPr>
        <p:spPr>
          <a:xfrm>
            <a:off x="5691116" y="7228722"/>
            <a:ext cx="3722983" cy="528926"/>
          </a:xfrm>
          <a:prstGeom prst="rect">
            <a:avLst/>
          </a:prstGeom>
        </p:spPr>
        <p:txBody>
          <a:bodyPr lIns="0" tIns="0" rIns="0" bIns="0" rtlCol="0" anchor="t">
            <a:spAutoFit/>
          </a:bodyPr>
          <a:lstStyle/>
          <a:p>
            <a:pPr algn="l">
              <a:lnSpc>
                <a:spcPts val="4407"/>
              </a:lnSpc>
            </a:pPr>
            <a:r>
              <a:rPr lang="en-US" sz="3148">
                <a:solidFill>
                  <a:srgbClr val="605048"/>
                </a:solidFill>
                <a:latin typeface="Carelia"/>
                <a:ea typeface="Carelia"/>
                <a:cs typeface="Carelia"/>
                <a:sym typeface="Carelia"/>
              </a:rPr>
              <a:t>Escritor</a:t>
            </a:r>
          </a:p>
        </p:txBody>
      </p:sp>
      <p:sp>
        <p:nvSpPr>
          <p:cNvPr id="13" name="TextBox 13"/>
          <p:cNvSpPr txBox="1"/>
          <p:nvPr/>
        </p:nvSpPr>
        <p:spPr>
          <a:xfrm>
            <a:off x="11114949" y="4957298"/>
            <a:ext cx="3722983" cy="528926"/>
          </a:xfrm>
          <a:prstGeom prst="rect">
            <a:avLst/>
          </a:prstGeom>
        </p:spPr>
        <p:txBody>
          <a:bodyPr lIns="0" tIns="0" rIns="0" bIns="0" rtlCol="0" anchor="t">
            <a:spAutoFit/>
          </a:bodyPr>
          <a:lstStyle/>
          <a:p>
            <a:pPr algn="l">
              <a:lnSpc>
                <a:spcPts val="4407"/>
              </a:lnSpc>
            </a:pPr>
            <a:r>
              <a:rPr lang="en-US" sz="3148">
                <a:solidFill>
                  <a:srgbClr val="605048"/>
                </a:solidFill>
                <a:latin typeface="Carelia"/>
                <a:ea typeface="Carelia"/>
                <a:cs typeface="Carelia"/>
                <a:sym typeface="Carelia"/>
              </a:rPr>
              <a:t>Estilo</a:t>
            </a:r>
          </a:p>
        </p:txBody>
      </p:sp>
      <p:sp>
        <p:nvSpPr>
          <p:cNvPr id="14" name="TextBox 14"/>
          <p:cNvSpPr txBox="1"/>
          <p:nvPr/>
        </p:nvSpPr>
        <p:spPr>
          <a:xfrm>
            <a:off x="9073926" y="4521672"/>
            <a:ext cx="1763729" cy="1314453"/>
          </a:xfrm>
          <a:prstGeom prst="rect">
            <a:avLst/>
          </a:prstGeom>
        </p:spPr>
        <p:txBody>
          <a:bodyPr lIns="0" tIns="0" rIns="0" bIns="0" rtlCol="0" anchor="t">
            <a:spAutoFit/>
          </a:bodyPr>
          <a:lstStyle/>
          <a:p>
            <a:pPr algn="r">
              <a:lnSpc>
                <a:spcPts val="10790"/>
              </a:lnSpc>
            </a:pPr>
            <a:r>
              <a:rPr lang="en-US" sz="7707">
                <a:solidFill>
                  <a:srgbClr val="605048"/>
                </a:solidFill>
                <a:latin typeface="Carelia"/>
                <a:ea typeface="Carelia"/>
                <a:cs typeface="Carelia"/>
                <a:sym typeface="Carelia"/>
              </a:rPr>
              <a:t>04</a:t>
            </a:r>
          </a:p>
        </p:txBody>
      </p:sp>
      <p:sp>
        <p:nvSpPr>
          <p:cNvPr id="15" name="TextBox 15"/>
          <p:cNvSpPr txBox="1"/>
          <p:nvPr/>
        </p:nvSpPr>
        <p:spPr>
          <a:xfrm>
            <a:off x="11114949" y="6128876"/>
            <a:ext cx="3722983" cy="528926"/>
          </a:xfrm>
          <a:prstGeom prst="rect">
            <a:avLst/>
          </a:prstGeom>
        </p:spPr>
        <p:txBody>
          <a:bodyPr lIns="0" tIns="0" rIns="0" bIns="0" rtlCol="0" anchor="t">
            <a:spAutoFit/>
          </a:bodyPr>
          <a:lstStyle/>
          <a:p>
            <a:pPr algn="l">
              <a:lnSpc>
                <a:spcPts val="4407"/>
              </a:lnSpc>
            </a:pPr>
            <a:r>
              <a:rPr lang="en-US" sz="3148">
                <a:solidFill>
                  <a:srgbClr val="605048"/>
                </a:solidFill>
                <a:latin typeface="Carelia"/>
                <a:ea typeface="Carelia"/>
                <a:cs typeface="Carelia"/>
                <a:sym typeface="Carelia"/>
              </a:rPr>
              <a:t>Personajes </a:t>
            </a:r>
          </a:p>
        </p:txBody>
      </p:sp>
      <p:sp>
        <p:nvSpPr>
          <p:cNvPr id="16" name="TextBox 16"/>
          <p:cNvSpPr txBox="1"/>
          <p:nvPr/>
        </p:nvSpPr>
        <p:spPr>
          <a:xfrm>
            <a:off x="9073926" y="5693250"/>
            <a:ext cx="1763729" cy="1314453"/>
          </a:xfrm>
          <a:prstGeom prst="rect">
            <a:avLst/>
          </a:prstGeom>
        </p:spPr>
        <p:txBody>
          <a:bodyPr lIns="0" tIns="0" rIns="0" bIns="0" rtlCol="0" anchor="t">
            <a:spAutoFit/>
          </a:bodyPr>
          <a:lstStyle/>
          <a:p>
            <a:pPr algn="r">
              <a:lnSpc>
                <a:spcPts val="10790"/>
              </a:lnSpc>
            </a:pPr>
            <a:r>
              <a:rPr lang="en-US" sz="7707">
                <a:solidFill>
                  <a:srgbClr val="605048"/>
                </a:solidFill>
                <a:latin typeface="Carelia"/>
                <a:ea typeface="Carelia"/>
                <a:cs typeface="Carelia"/>
                <a:sym typeface="Carelia"/>
              </a:rPr>
              <a:t>05</a:t>
            </a:r>
          </a:p>
        </p:txBody>
      </p:sp>
      <p:sp>
        <p:nvSpPr>
          <p:cNvPr id="17" name="TextBox 17"/>
          <p:cNvSpPr txBox="1"/>
          <p:nvPr/>
        </p:nvSpPr>
        <p:spPr>
          <a:xfrm>
            <a:off x="9073926" y="6817007"/>
            <a:ext cx="1763729" cy="1314453"/>
          </a:xfrm>
          <a:prstGeom prst="rect">
            <a:avLst/>
          </a:prstGeom>
        </p:spPr>
        <p:txBody>
          <a:bodyPr lIns="0" tIns="0" rIns="0" bIns="0" rtlCol="0" anchor="t">
            <a:spAutoFit/>
          </a:bodyPr>
          <a:lstStyle/>
          <a:p>
            <a:pPr algn="r">
              <a:lnSpc>
                <a:spcPts val="10790"/>
              </a:lnSpc>
            </a:pPr>
            <a:r>
              <a:rPr lang="en-US" sz="7707">
                <a:solidFill>
                  <a:srgbClr val="605048"/>
                </a:solidFill>
                <a:latin typeface="Carelia"/>
                <a:ea typeface="Carelia"/>
                <a:cs typeface="Carelia"/>
                <a:sym typeface="Carelia"/>
              </a:rPr>
              <a:t>06</a:t>
            </a:r>
          </a:p>
        </p:txBody>
      </p:sp>
      <p:sp>
        <p:nvSpPr>
          <p:cNvPr id="18" name="TextBox 18"/>
          <p:cNvSpPr txBox="1"/>
          <p:nvPr/>
        </p:nvSpPr>
        <p:spPr>
          <a:xfrm>
            <a:off x="11114949" y="7252633"/>
            <a:ext cx="3722983" cy="528926"/>
          </a:xfrm>
          <a:prstGeom prst="rect">
            <a:avLst/>
          </a:prstGeom>
        </p:spPr>
        <p:txBody>
          <a:bodyPr lIns="0" tIns="0" rIns="0" bIns="0" rtlCol="0" anchor="t">
            <a:spAutoFit/>
          </a:bodyPr>
          <a:lstStyle/>
          <a:p>
            <a:pPr algn="l">
              <a:lnSpc>
                <a:spcPts val="4407"/>
              </a:lnSpc>
            </a:pPr>
            <a:r>
              <a:rPr lang="en-US" sz="3148">
                <a:solidFill>
                  <a:srgbClr val="605048"/>
                </a:solidFill>
                <a:latin typeface="Carelia"/>
                <a:ea typeface="Carelia"/>
                <a:cs typeface="Carelia"/>
                <a:sym typeface="Carelia"/>
              </a:rPr>
              <a:t>Momentos</a:t>
            </a:r>
          </a:p>
        </p:txBody>
      </p:sp>
      <p:sp>
        <p:nvSpPr>
          <p:cNvPr id="19" name="Freeform 19"/>
          <p:cNvSpPr/>
          <p:nvPr/>
        </p:nvSpPr>
        <p:spPr>
          <a:xfrm rot="1921304">
            <a:off x="10065681" y="-4534537"/>
            <a:ext cx="12128005" cy="7794293"/>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5"/>
            <a:stretch>
              <a:fillRect/>
            </a:stretch>
          </a:blipFill>
        </p:spPr>
      </p:sp>
      <p:sp>
        <p:nvSpPr>
          <p:cNvPr id="20" name="Freeform 20"/>
          <p:cNvSpPr/>
          <p:nvPr/>
        </p:nvSpPr>
        <p:spPr>
          <a:xfrm rot="-8793056">
            <a:off x="-5347750" y="6389853"/>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5"/>
            <a:stretch>
              <a:fillRect/>
            </a:stretch>
          </a:blipFill>
        </p:spPr>
      </p:sp>
      <p:sp>
        <p:nvSpPr>
          <p:cNvPr id="21" name="Freeform 21"/>
          <p:cNvSpPr/>
          <p:nvPr/>
        </p:nvSpPr>
        <p:spPr>
          <a:xfrm>
            <a:off x="0" y="6656032"/>
            <a:ext cx="4278998" cy="5219399"/>
          </a:xfrm>
          <a:custGeom>
            <a:avLst/>
            <a:gdLst/>
            <a:ahLst/>
            <a:cxnLst/>
            <a:rect l="l" t="t" r="r" b="b"/>
            <a:pathLst>
              <a:path w="4278998" h="5219399">
                <a:moveTo>
                  <a:pt x="0" y="0"/>
                </a:moveTo>
                <a:lnTo>
                  <a:pt x="4278998" y="0"/>
                </a:lnTo>
                <a:lnTo>
                  <a:pt x="4278998" y="5219400"/>
                </a:lnTo>
                <a:lnTo>
                  <a:pt x="0" y="5219400"/>
                </a:lnTo>
                <a:lnTo>
                  <a:pt x="0" y="0"/>
                </a:lnTo>
                <a:close/>
              </a:path>
            </a:pathLst>
          </a:custGeom>
          <a:blipFill>
            <a:blip r:embed="rId6"/>
            <a:stretch>
              <a:fillRect/>
            </a:stretch>
          </a:blipFill>
        </p:spPr>
      </p:sp>
      <p:grpSp>
        <p:nvGrpSpPr>
          <p:cNvPr id="22" name="Group 22"/>
          <p:cNvGrpSpPr>
            <a:grpSpLocks noChangeAspect="1"/>
          </p:cNvGrpSpPr>
          <p:nvPr/>
        </p:nvGrpSpPr>
        <p:grpSpPr>
          <a:xfrm rot="-9081209">
            <a:off x="9755306" y="-5785150"/>
            <a:ext cx="4921956" cy="731599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sp>
        <p:nvSpPr>
          <p:cNvPr id="25" name="Freeform 25"/>
          <p:cNvSpPr/>
          <p:nvPr/>
        </p:nvSpPr>
        <p:spPr>
          <a:xfrm rot="-873034" flipH="1">
            <a:off x="14970934" y="625867"/>
            <a:ext cx="4576731" cy="6869390"/>
          </a:xfrm>
          <a:custGeom>
            <a:avLst/>
            <a:gdLst/>
            <a:ahLst/>
            <a:cxnLst/>
            <a:rect l="l" t="t" r="r" b="b"/>
            <a:pathLst>
              <a:path w="4576731" h="6869390">
                <a:moveTo>
                  <a:pt x="4576732" y="0"/>
                </a:moveTo>
                <a:lnTo>
                  <a:pt x="0" y="0"/>
                </a:lnTo>
                <a:lnTo>
                  <a:pt x="0" y="6869390"/>
                </a:lnTo>
                <a:lnTo>
                  <a:pt x="4576732" y="6869390"/>
                </a:lnTo>
                <a:lnTo>
                  <a:pt x="4576732" y="0"/>
                </a:lnTo>
                <a:close/>
              </a:path>
            </a:pathLst>
          </a:custGeom>
          <a:blipFill>
            <a:blip r:embed="rId9"/>
            <a:stretch>
              <a:fillRect/>
            </a:stretch>
          </a:blipFill>
        </p:spPr>
      </p:sp>
      <p:sp>
        <p:nvSpPr>
          <p:cNvPr id="26" name="Freeform 26"/>
          <p:cNvSpPr/>
          <p:nvPr/>
        </p:nvSpPr>
        <p:spPr>
          <a:xfrm rot="8175697">
            <a:off x="15933786" y="8168974"/>
            <a:ext cx="4708429" cy="1171222"/>
          </a:xfrm>
          <a:custGeom>
            <a:avLst/>
            <a:gdLst/>
            <a:ahLst/>
            <a:cxnLst/>
            <a:rect l="l" t="t" r="r" b="b"/>
            <a:pathLst>
              <a:path w="4708429" h="1171222">
                <a:moveTo>
                  <a:pt x="0" y="0"/>
                </a:moveTo>
                <a:lnTo>
                  <a:pt x="4708428" y="0"/>
                </a:lnTo>
                <a:lnTo>
                  <a:pt x="4708428" y="1171221"/>
                </a:lnTo>
                <a:lnTo>
                  <a:pt x="0" y="1171221"/>
                </a:lnTo>
                <a:lnTo>
                  <a:pt x="0" y="0"/>
                </a:lnTo>
                <a:close/>
              </a:path>
            </a:pathLst>
          </a:custGeom>
          <a:blipFill>
            <a:blip r:embed="rId10"/>
            <a:stretch>
              <a:fillRect/>
            </a:stretch>
          </a:blipFill>
        </p:spPr>
      </p:sp>
      <p:sp>
        <p:nvSpPr>
          <p:cNvPr id="27" name="Freeform 27"/>
          <p:cNvSpPr/>
          <p:nvPr/>
        </p:nvSpPr>
        <p:spPr>
          <a:xfrm rot="7306022">
            <a:off x="15507546" y="8590549"/>
            <a:ext cx="3629837" cy="3566315"/>
          </a:xfrm>
          <a:custGeom>
            <a:avLst/>
            <a:gdLst/>
            <a:ahLst/>
            <a:cxnLst/>
            <a:rect l="l" t="t" r="r" b="b"/>
            <a:pathLst>
              <a:path w="3629837" h="3566315">
                <a:moveTo>
                  <a:pt x="0" y="0"/>
                </a:moveTo>
                <a:lnTo>
                  <a:pt x="3629837" y="0"/>
                </a:lnTo>
                <a:lnTo>
                  <a:pt x="3629837" y="3566315"/>
                </a:lnTo>
                <a:lnTo>
                  <a:pt x="0" y="3566315"/>
                </a:lnTo>
                <a:lnTo>
                  <a:pt x="0" y="0"/>
                </a:lnTo>
                <a:close/>
              </a:path>
            </a:pathLst>
          </a:custGeom>
          <a:blipFill>
            <a:blip r:embed="rId11"/>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5" name="Freeform 15"/>
          <p:cNvSpPr/>
          <p:nvPr/>
        </p:nvSpPr>
        <p:spPr>
          <a:xfrm rot="-5420276">
            <a:off x="600455" y="1315330"/>
            <a:ext cx="9255763" cy="7961133"/>
          </a:xfrm>
          <a:custGeom>
            <a:avLst/>
            <a:gdLst/>
            <a:ahLst/>
            <a:cxnLst/>
            <a:rect l="l" t="t" r="r" b="b"/>
            <a:pathLst>
              <a:path w="9255763" h="7961133">
                <a:moveTo>
                  <a:pt x="0" y="0"/>
                </a:moveTo>
                <a:lnTo>
                  <a:pt x="9255762" y="0"/>
                </a:lnTo>
                <a:lnTo>
                  <a:pt x="9255762" y="7961132"/>
                </a:lnTo>
                <a:lnTo>
                  <a:pt x="0" y="7961132"/>
                </a:lnTo>
                <a:lnTo>
                  <a:pt x="0" y="0"/>
                </a:lnTo>
                <a:close/>
              </a:path>
            </a:pathLst>
          </a:custGeom>
          <a:blipFill>
            <a:blip r:embed="rId8"/>
            <a:stretch>
              <a:fillRect/>
            </a:stretch>
          </a:blipFill>
        </p:spPr>
      </p:sp>
      <p:sp>
        <p:nvSpPr>
          <p:cNvPr id="16" name="TextBox 16"/>
          <p:cNvSpPr txBox="1"/>
          <p:nvPr/>
        </p:nvSpPr>
        <p:spPr>
          <a:xfrm>
            <a:off x="2841854" y="2035315"/>
            <a:ext cx="5513187" cy="666369"/>
          </a:xfrm>
          <a:prstGeom prst="rect">
            <a:avLst/>
          </a:prstGeom>
        </p:spPr>
        <p:txBody>
          <a:bodyPr lIns="0" tIns="0" rIns="0" bIns="0" rtlCol="0" anchor="t">
            <a:spAutoFit/>
          </a:bodyPr>
          <a:lstStyle/>
          <a:p>
            <a:pPr algn="l">
              <a:lnSpc>
                <a:spcPts val="4997"/>
              </a:lnSpc>
            </a:pPr>
            <a:r>
              <a:rPr lang="en-US" sz="5099">
                <a:solidFill>
                  <a:srgbClr val="605048"/>
                </a:solidFill>
                <a:latin typeface="Carelia"/>
                <a:ea typeface="Carelia"/>
                <a:cs typeface="Carelia"/>
                <a:sym typeface="Carelia"/>
              </a:rPr>
              <a:t>Introducción </a:t>
            </a:r>
          </a:p>
        </p:txBody>
      </p:sp>
      <p:sp>
        <p:nvSpPr>
          <p:cNvPr id="17" name="TextBox 17"/>
          <p:cNvSpPr txBox="1"/>
          <p:nvPr/>
        </p:nvSpPr>
        <p:spPr>
          <a:xfrm rot="-15471">
            <a:off x="2889009" y="2889995"/>
            <a:ext cx="4797706" cy="6034536"/>
          </a:xfrm>
          <a:prstGeom prst="rect">
            <a:avLst/>
          </a:prstGeom>
        </p:spPr>
        <p:txBody>
          <a:bodyPr lIns="0" tIns="0" rIns="0" bIns="0" rtlCol="0" anchor="t">
            <a:spAutoFit/>
          </a:bodyPr>
          <a:lstStyle/>
          <a:p>
            <a:pPr algn="l">
              <a:lnSpc>
                <a:spcPts val="3213"/>
              </a:lnSpc>
            </a:pPr>
            <a:r>
              <a:rPr lang="en-US" sz="2231" b="1">
                <a:solidFill>
                  <a:srgbClr val="605048"/>
                </a:solidFill>
                <a:latin typeface="Glacial Indifference Bold"/>
                <a:ea typeface="Glacial Indifference Bold"/>
                <a:cs typeface="Glacial Indifference Bold"/>
                <a:sym typeface="Glacial Indifference Bold"/>
              </a:rPr>
              <a:t>L</a:t>
            </a:r>
            <a:r>
              <a:rPr lang="en-US" sz="2231">
                <a:solidFill>
                  <a:srgbClr val="605048"/>
                </a:solidFill>
                <a:latin typeface="Glacial Indifference"/>
                <a:ea typeface="Glacial Indifference"/>
                <a:cs typeface="Glacial Indifference"/>
                <a:sym typeface="Glacial Indifference"/>
              </a:rPr>
              <a:t>ees ese anuncio: una oferta de esa naturaleza no se hace todos los días. Lees y relees el aviso. Parece dirigido a ti, a nadie más": así comienza Aura, novela hechizante, donde lo verdadero es lo imposible, donde el amor a la vez sacrifica y devuelve la vida, y la inmortalidad tiene un precio que algunos están dispuestos a pagar. Pocos textos en la literatura mexicana de imaginación tienen la belleza y la expresividad de este relato en que los procedimientos de la ficción están llevados a sus últimas consecuencia.</a:t>
            </a:r>
          </a:p>
          <a:p>
            <a:pPr algn="l">
              <a:lnSpc>
                <a:spcPts val="2677"/>
              </a:lnSpc>
            </a:pPr>
            <a:endParaRPr lang="en-US" sz="2231">
              <a:solidFill>
                <a:srgbClr val="605048"/>
              </a:solidFill>
              <a:latin typeface="Glacial Indifference"/>
              <a:ea typeface="Glacial Indifference"/>
              <a:cs typeface="Glacial Indifference"/>
              <a:sym typeface="Glacial Indifference"/>
            </a:endParaRPr>
          </a:p>
        </p:txBody>
      </p:sp>
      <p:grpSp>
        <p:nvGrpSpPr>
          <p:cNvPr id="18" name="Group 18"/>
          <p:cNvGrpSpPr/>
          <p:nvPr/>
        </p:nvGrpSpPr>
        <p:grpSpPr>
          <a:xfrm>
            <a:off x="10863197" y="1171027"/>
            <a:ext cx="6147402" cy="7944946"/>
            <a:chOff x="0" y="0"/>
            <a:chExt cx="8196536" cy="10593261"/>
          </a:xfrm>
        </p:grpSpPr>
        <p:sp>
          <p:nvSpPr>
            <p:cNvPr id="19" name="Freeform 19"/>
            <p:cNvSpPr/>
            <p:nvPr/>
          </p:nvSpPr>
          <p:spPr>
            <a:xfrm rot="5400000">
              <a:off x="-1198363" y="1198363"/>
              <a:ext cx="10593261" cy="8196536"/>
            </a:xfrm>
            <a:custGeom>
              <a:avLst/>
              <a:gdLst/>
              <a:ahLst/>
              <a:cxnLst/>
              <a:rect l="l" t="t" r="r" b="b"/>
              <a:pathLst>
                <a:path w="10593261" h="8196536">
                  <a:moveTo>
                    <a:pt x="0" y="0"/>
                  </a:moveTo>
                  <a:lnTo>
                    <a:pt x="10593261" y="0"/>
                  </a:lnTo>
                  <a:lnTo>
                    <a:pt x="10593261" y="8196535"/>
                  </a:lnTo>
                  <a:lnTo>
                    <a:pt x="0" y="8196535"/>
                  </a:lnTo>
                  <a:lnTo>
                    <a:pt x="0" y="0"/>
                  </a:lnTo>
                  <a:close/>
                </a:path>
              </a:pathLst>
            </a:custGeom>
            <a:blipFill>
              <a:blip r:embed="rId9"/>
              <a:stretch>
                <a:fillRect/>
              </a:stretch>
            </a:blipFill>
          </p:spPr>
        </p:sp>
        <p:sp>
          <p:nvSpPr>
            <p:cNvPr id="20" name="Freeform 20"/>
            <p:cNvSpPr/>
            <p:nvPr/>
          </p:nvSpPr>
          <p:spPr>
            <a:xfrm>
              <a:off x="546029" y="540046"/>
              <a:ext cx="7117892" cy="9535293"/>
            </a:xfrm>
            <a:custGeom>
              <a:avLst/>
              <a:gdLst/>
              <a:ahLst/>
              <a:cxnLst/>
              <a:rect l="l" t="t" r="r" b="b"/>
              <a:pathLst>
                <a:path w="7117892" h="9535293">
                  <a:moveTo>
                    <a:pt x="0" y="0"/>
                  </a:moveTo>
                  <a:lnTo>
                    <a:pt x="7117893" y="0"/>
                  </a:lnTo>
                  <a:lnTo>
                    <a:pt x="7117893" y="9535293"/>
                  </a:lnTo>
                  <a:lnTo>
                    <a:pt x="0" y="9535293"/>
                  </a:lnTo>
                  <a:lnTo>
                    <a:pt x="0" y="0"/>
                  </a:lnTo>
                  <a:close/>
                </a:path>
              </a:pathLst>
            </a:custGeom>
            <a:blipFill>
              <a:blip r:embed="rId10"/>
              <a:stretch>
                <a:fillRect l="-9139" b="-22397"/>
              </a:stretch>
            </a:blipFill>
          </p:spPr>
        </p:sp>
      </p:grpSp>
      <p:sp>
        <p:nvSpPr>
          <p:cNvPr id="21" name="Freeform 21"/>
          <p:cNvSpPr/>
          <p:nvPr/>
        </p:nvSpPr>
        <p:spPr>
          <a:xfrm rot="27259">
            <a:off x="4455292" y="574214"/>
            <a:ext cx="891928" cy="908972"/>
          </a:xfrm>
          <a:custGeom>
            <a:avLst/>
            <a:gdLst/>
            <a:ahLst/>
            <a:cxnLst/>
            <a:rect l="l" t="t" r="r" b="b"/>
            <a:pathLst>
              <a:path w="891928" h="908972">
                <a:moveTo>
                  <a:pt x="0" y="0"/>
                </a:moveTo>
                <a:lnTo>
                  <a:pt x="891928" y="0"/>
                </a:lnTo>
                <a:lnTo>
                  <a:pt x="891928" y="908972"/>
                </a:lnTo>
                <a:lnTo>
                  <a:pt x="0" y="908972"/>
                </a:lnTo>
                <a:lnTo>
                  <a:pt x="0" y="0"/>
                </a:lnTo>
                <a:close/>
              </a:path>
            </a:pathLst>
          </a:custGeom>
          <a:blipFill>
            <a:blip r:embed="rId11"/>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999611">
            <a:off x="5202483" y="2340477"/>
            <a:ext cx="10183769" cy="7053203"/>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9718871">
            <a:off x="8952017" y="2156731"/>
            <a:ext cx="4725703" cy="702428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sp>
        <p:nvSpPr>
          <p:cNvPr id="9" name="Freeform 9"/>
          <p:cNvSpPr/>
          <p:nvPr/>
        </p:nvSpPr>
        <p:spPr>
          <a:xfrm rot="-331097">
            <a:off x="1173271" y="1456896"/>
            <a:ext cx="11302659" cy="8305899"/>
          </a:xfrm>
          <a:custGeom>
            <a:avLst/>
            <a:gdLst/>
            <a:ahLst/>
            <a:cxnLst/>
            <a:rect l="l" t="t" r="r" b="b"/>
            <a:pathLst>
              <a:path w="11302659" h="8305899">
                <a:moveTo>
                  <a:pt x="0" y="0"/>
                </a:moveTo>
                <a:lnTo>
                  <a:pt x="11302660" y="0"/>
                </a:lnTo>
                <a:lnTo>
                  <a:pt x="11302660" y="8305899"/>
                </a:lnTo>
                <a:lnTo>
                  <a:pt x="0" y="8305899"/>
                </a:lnTo>
                <a:lnTo>
                  <a:pt x="0" y="0"/>
                </a:lnTo>
                <a:close/>
              </a:path>
            </a:pathLst>
          </a:custGeom>
          <a:blipFill>
            <a:blip r:embed="rId7"/>
            <a:stretch>
              <a:fillRect/>
            </a:stretch>
          </a:blipFill>
        </p:spPr>
      </p:sp>
      <p:sp>
        <p:nvSpPr>
          <p:cNvPr id="10" name="TextBox 10"/>
          <p:cNvSpPr txBox="1"/>
          <p:nvPr/>
        </p:nvSpPr>
        <p:spPr>
          <a:xfrm rot="-262989">
            <a:off x="1668307" y="2692751"/>
            <a:ext cx="9621094" cy="1034670"/>
          </a:xfrm>
          <a:prstGeom prst="rect">
            <a:avLst/>
          </a:prstGeom>
        </p:spPr>
        <p:txBody>
          <a:bodyPr lIns="0" tIns="0" rIns="0" bIns="0" rtlCol="0" anchor="t">
            <a:spAutoFit/>
          </a:bodyPr>
          <a:lstStyle/>
          <a:p>
            <a:pPr marL="0" lvl="0" indent="0" algn="ctr">
              <a:lnSpc>
                <a:spcPts val="8023"/>
              </a:lnSpc>
            </a:pPr>
            <a:r>
              <a:rPr lang="en-US" sz="7100" spc="42">
                <a:solidFill>
                  <a:srgbClr val="605048"/>
                </a:solidFill>
                <a:latin typeface="Carelia"/>
                <a:ea typeface="Carelia"/>
                <a:cs typeface="Carelia"/>
                <a:sym typeface="Carelia"/>
              </a:rPr>
              <a:t>Editorial </a:t>
            </a:r>
          </a:p>
        </p:txBody>
      </p:sp>
      <p:sp>
        <p:nvSpPr>
          <p:cNvPr id="11" name="Freeform 11"/>
          <p:cNvSpPr/>
          <p:nvPr/>
        </p:nvSpPr>
        <p:spPr>
          <a:xfrm rot="8718388">
            <a:off x="11706094" y="6808311"/>
            <a:ext cx="12128005" cy="7794293"/>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8"/>
            <a:stretch>
              <a:fillRect/>
            </a:stretch>
          </a:blipFill>
        </p:spPr>
      </p:sp>
      <p:sp>
        <p:nvSpPr>
          <p:cNvPr id="12" name="Freeform 12"/>
          <p:cNvSpPr/>
          <p:nvPr/>
        </p:nvSpPr>
        <p:spPr>
          <a:xfrm rot="588402">
            <a:off x="10424312" y="3730792"/>
            <a:ext cx="4870333" cy="4833662"/>
          </a:xfrm>
          <a:custGeom>
            <a:avLst/>
            <a:gdLst/>
            <a:ahLst/>
            <a:cxnLst/>
            <a:rect l="l" t="t" r="r" b="b"/>
            <a:pathLst>
              <a:path w="4870333" h="4833662">
                <a:moveTo>
                  <a:pt x="0" y="0"/>
                </a:moveTo>
                <a:lnTo>
                  <a:pt x="4870333" y="0"/>
                </a:lnTo>
                <a:lnTo>
                  <a:pt x="4870333" y="4833661"/>
                </a:lnTo>
                <a:lnTo>
                  <a:pt x="0" y="4833661"/>
                </a:lnTo>
                <a:lnTo>
                  <a:pt x="0" y="0"/>
                </a:lnTo>
                <a:close/>
              </a:path>
            </a:pathLst>
          </a:custGeom>
          <a:blipFill>
            <a:blip r:embed="rId9"/>
            <a:stretch>
              <a:fillRect l="-32865" t="-4176" r="-29904" b="-7756"/>
            </a:stretch>
          </a:blipFill>
        </p:spPr>
      </p:sp>
      <p:sp>
        <p:nvSpPr>
          <p:cNvPr id="13" name="Freeform 13"/>
          <p:cNvSpPr/>
          <p:nvPr/>
        </p:nvSpPr>
        <p:spPr>
          <a:xfrm rot="-3251596">
            <a:off x="16227377" y="-1064677"/>
            <a:ext cx="3085439" cy="7167733"/>
          </a:xfrm>
          <a:custGeom>
            <a:avLst/>
            <a:gdLst/>
            <a:ahLst/>
            <a:cxnLst/>
            <a:rect l="l" t="t" r="r" b="b"/>
            <a:pathLst>
              <a:path w="3085439" h="7167733">
                <a:moveTo>
                  <a:pt x="0" y="0"/>
                </a:moveTo>
                <a:lnTo>
                  <a:pt x="3085439" y="0"/>
                </a:lnTo>
                <a:lnTo>
                  <a:pt x="3085439" y="7167733"/>
                </a:lnTo>
                <a:lnTo>
                  <a:pt x="0" y="7167733"/>
                </a:lnTo>
                <a:lnTo>
                  <a:pt x="0" y="0"/>
                </a:lnTo>
                <a:close/>
              </a:path>
            </a:pathLst>
          </a:custGeom>
          <a:blipFill>
            <a:blip r:embed="rId10"/>
            <a:stretch>
              <a:fillRect l="-36935" r="-17839"/>
            </a:stretch>
          </a:blipFill>
        </p:spPr>
      </p:sp>
      <p:sp>
        <p:nvSpPr>
          <p:cNvPr id="14" name="Freeform 14"/>
          <p:cNvSpPr/>
          <p:nvPr/>
        </p:nvSpPr>
        <p:spPr>
          <a:xfrm rot="-856592">
            <a:off x="15465896" y="7138800"/>
            <a:ext cx="3586808" cy="5383577"/>
          </a:xfrm>
          <a:custGeom>
            <a:avLst/>
            <a:gdLst/>
            <a:ahLst/>
            <a:cxnLst/>
            <a:rect l="l" t="t" r="r" b="b"/>
            <a:pathLst>
              <a:path w="3586808" h="5383577">
                <a:moveTo>
                  <a:pt x="0" y="0"/>
                </a:moveTo>
                <a:lnTo>
                  <a:pt x="3586808" y="0"/>
                </a:lnTo>
                <a:lnTo>
                  <a:pt x="3586808" y="5383577"/>
                </a:lnTo>
                <a:lnTo>
                  <a:pt x="0" y="5383577"/>
                </a:lnTo>
                <a:lnTo>
                  <a:pt x="0" y="0"/>
                </a:lnTo>
                <a:close/>
              </a:path>
            </a:pathLst>
          </a:custGeom>
          <a:blipFill>
            <a:blip r:embed="rId11"/>
            <a:stretch>
              <a:fillRect/>
            </a:stretch>
          </a:blipFill>
        </p:spPr>
      </p:sp>
      <p:sp>
        <p:nvSpPr>
          <p:cNvPr id="15" name="Freeform 15"/>
          <p:cNvSpPr/>
          <p:nvPr/>
        </p:nvSpPr>
        <p:spPr>
          <a:xfrm rot="27259">
            <a:off x="6045169" y="1048914"/>
            <a:ext cx="1077748" cy="1098342"/>
          </a:xfrm>
          <a:custGeom>
            <a:avLst/>
            <a:gdLst/>
            <a:ahLst/>
            <a:cxnLst/>
            <a:rect l="l" t="t" r="r" b="b"/>
            <a:pathLst>
              <a:path w="1077748" h="1098342">
                <a:moveTo>
                  <a:pt x="0" y="0"/>
                </a:moveTo>
                <a:lnTo>
                  <a:pt x="1077748" y="0"/>
                </a:lnTo>
                <a:lnTo>
                  <a:pt x="1077748" y="1098342"/>
                </a:lnTo>
                <a:lnTo>
                  <a:pt x="0" y="1098342"/>
                </a:lnTo>
                <a:lnTo>
                  <a:pt x="0" y="0"/>
                </a:lnTo>
                <a:close/>
              </a:path>
            </a:pathLst>
          </a:custGeom>
          <a:blipFill>
            <a:blip r:embed="rId12"/>
            <a:stretch>
              <a:fillRect/>
            </a:stretch>
          </a:blipFill>
        </p:spPr>
      </p:sp>
      <p:sp>
        <p:nvSpPr>
          <p:cNvPr id="16" name="Freeform 16"/>
          <p:cNvSpPr/>
          <p:nvPr/>
        </p:nvSpPr>
        <p:spPr>
          <a:xfrm rot="-2700000">
            <a:off x="-3021635" y="2042349"/>
            <a:ext cx="5117166" cy="1272895"/>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3"/>
            <a:stretch>
              <a:fillRect/>
            </a:stretch>
          </a:blipFill>
        </p:spPr>
      </p:sp>
      <p:sp>
        <p:nvSpPr>
          <p:cNvPr id="17" name="Freeform 17"/>
          <p:cNvSpPr/>
          <p:nvPr/>
        </p:nvSpPr>
        <p:spPr>
          <a:xfrm rot="-3569674">
            <a:off x="-2435523" y="-1078537"/>
            <a:ext cx="3944942" cy="3875906"/>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4"/>
            <a:stretch>
              <a:fillRect/>
            </a:stretch>
          </a:blipFill>
        </p:spPr>
      </p:sp>
      <p:sp>
        <p:nvSpPr>
          <p:cNvPr id="18" name="Freeform 18"/>
          <p:cNvSpPr/>
          <p:nvPr/>
        </p:nvSpPr>
        <p:spPr>
          <a:xfrm rot="565602">
            <a:off x="10787683" y="4141428"/>
            <a:ext cx="4122839" cy="4012389"/>
          </a:xfrm>
          <a:custGeom>
            <a:avLst/>
            <a:gdLst/>
            <a:ahLst/>
            <a:cxnLst/>
            <a:rect l="l" t="t" r="r" b="b"/>
            <a:pathLst>
              <a:path w="4122839" h="4012389">
                <a:moveTo>
                  <a:pt x="0" y="0"/>
                </a:moveTo>
                <a:lnTo>
                  <a:pt x="4122838" y="0"/>
                </a:lnTo>
                <a:lnTo>
                  <a:pt x="4122838" y="4012389"/>
                </a:lnTo>
                <a:lnTo>
                  <a:pt x="0" y="4012389"/>
                </a:lnTo>
                <a:lnTo>
                  <a:pt x="0" y="0"/>
                </a:lnTo>
                <a:close/>
              </a:path>
            </a:pathLst>
          </a:custGeom>
          <a:blipFill>
            <a:blip r:embed="rId15"/>
            <a:stretch>
              <a:fillRect l="-604" t="-1687" b="-1687"/>
            </a:stretch>
          </a:blipFill>
        </p:spPr>
      </p:sp>
      <p:sp>
        <p:nvSpPr>
          <p:cNvPr id="19" name="TextBox 19"/>
          <p:cNvSpPr txBox="1"/>
          <p:nvPr/>
        </p:nvSpPr>
        <p:spPr>
          <a:xfrm rot="-260771">
            <a:off x="3405855" y="4023508"/>
            <a:ext cx="6742917" cy="4098291"/>
          </a:xfrm>
          <a:prstGeom prst="rect">
            <a:avLst/>
          </a:prstGeom>
        </p:spPr>
        <p:txBody>
          <a:bodyPr lIns="0" tIns="0" rIns="0" bIns="0" rtlCol="0" anchor="t">
            <a:spAutoFit/>
          </a:bodyPr>
          <a:lstStyle/>
          <a:p>
            <a:pPr algn="ctr">
              <a:lnSpc>
                <a:spcPts val="4059"/>
              </a:lnSpc>
            </a:pPr>
            <a:r>
              <a:rPr lang="en-US" sz="2899">
                <a:solidFill>
                  <a:srgbClr val="605048"/>
                </a:solidFill>
                <a:latin typeface="Glacial Indifference"/>
                <a:ea typeface="Glacial Indifference"/>
                <a:cs typeface="Glacial Indifference"/>
                <a:sym typeface="Glacial Indifference"/>
              </a:rPr>
              <a:t>Ediciones Era también conocida como Ediciones Era— es una empresa editorial mexicana, fundada en 1960 por Vicente Rojo, José Azorín y los hermanos Neus, Jordi y Quico Espresate.​​​ La editorial tuvo como objetivo inicial publicar a autores con propuestas nuevas tanto en los contenidos como en las formas.</a:t>
            </a:r>
            <a:r>
              <a:rPr lang="en-US" sz="2899" u="sng">
                <a:solidFill>
                  <a:srgbClr val="605048"/>
                </a:solidFill>
                <a:latin typeface="Glacial Indifference"/>
                <a:ea typeface="Glacial Indifference"/>
                <a:cs typeface="Glacial Indifference"/>
                <a:sym typeface="Glacial Indifference"/>
                <a:hlinkClick r:id="rId16" tooltip="https://es.wikipedia.org/wiki/Ediciones_Era"/>
              </a:rPr>
              <a:t> </a:t>
            </a:r>
            <a:r>
              <a:rPr lang="en-US" sz="2899">
                <a:solidFill>
                  <a:srgbClr val="605048"/>
                </a:solidFill>
                <a:latin typeface="Glacial Indifference"/>
                <a:ea typeface="Glacial Indifference"/>
                <a:cs typeface="Glacial Indifference"/>
                <a:sym typeface="Glacial Indifference"/>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sp>
        <p:nvSpPr>
          <p:cNvPr id="12" name="Freeform 12"/>
          <p:cNvSpPr/>
          <p:nvPr/>
        </p:nvSpPr>
        <p:spPr>
          <a:xfrm>
            <a:off x="3492670" y="1421123"/>
            <a:ext cx="11302659" cy="8305899"/>
          </a:xfrm>
          <a:custGeom>
            <a:avLst/>
            <a:gdLst/>
            <a:ahLst/>
            <a:cxnLst/>
            <a:rect l="l" t="t" r="r" b="b"/>
            <a:pathLst>
              <a:path w="11302659" h="8305899">
                <a:moveTo>
                  <a:pt x="0" y="0"/>
                </a:moveTo>
                <a:lnTo>
                  <a:pt x="11302660" y="0"/>
                </a:lnTo>
                <a:lnTo>
                  <a:pt x="11302660" y="8305900"/>
                </a:lnTo>
                <a:lnTo>
                  <a:pt x="0" y="8305900"/>
                </a:lnTo>
                <a:lnTo>
                  <a:pt x="0" y="0"/>
                </a:lnTo>
                <a:close/>
              </a:path>
            </a:pathLst>
          </a:custGeom>
          <a:blipFill>
            <a:blip r:embed="rId7"/>
            <a:stretch>
              <a:fillRect/>
            </a:stretch>
          </a:blipFill>
        </p:spPr>
      </p:sp>
      <p:sp>
        <p:nvSpPr>
          <p:cNvPr id="13" name="TextBox 13"/>
          <p:cNvSpPr txBox="1"/>
          <p:nvPr/>
        </p:nvSpPr>
        <p:spPr>
          <a:xfrm>
            <a:off x="4051339" y="2561178"/>
            <a:ext cx="10666238" cy="1431036"/>
          </a:xfrm>
          <a:prstGeom prst="rect">
            <a:avLst/>
          </a:prstGeom>
        </p:spPr>
        <p:txBody>
          <a:bodyPr lIns="0" tIns="0" rIns="0" bIns="0" rtlCol="0" anchor="t">
            <a:spAutoFit/>
          </a:bodyPr>
          <a:lstStyle/>
          <a:p>
            <a:pPr marL="0" lvl="0" indent="0" algn="ctr">
              <a:lnSpc>
                <a:spcPts val="11186"/>
              </a:lnSpc>
            </a:pPr>
            <a:r>
              <a:rPr lang="en-US" sz="9900" spc="237">
                <a:solidFill>
                  <a:srgbClr val="605048"/>
                </a:solidFill>
                <a:latin typeface="Carelia"/>
                <a:ea typeface="Carelia"/>
                <a:cs typeface="Carelia"/>
                <a:sym typeface="Carelia"/>
              </a:rPr>
              <a:t>Escritor</a:t>
            </a:r>
          </a:p>
        </p:txBody>
      </p:sp>
      <p:sp>
        <p:nvSpPr>
          <p:cNvPr id="14" name="TextBox 14"/>
          <p:cNvSpPr txBox="1"/>
          <p:nvPr/>
        </p:nvSpPr>
        <p:spPr>
          <a:xfrm>
            <a:off x="6247427" y="3944589"/>
            <a:ext cx="6274064" cy="4287520"/>
          </a:xfrm>
          <a:prstGeom prst="rect">
            <a:avLst/>
          </a:prstGeom>
        </p:spPr>
        <p:txBody>
          <a:bodyPr lIns="0" tIns="0" rIns="0" bIns="0" rtlCol="0" anchor="t">
            <a:spAutoFit/>
          </a:bodyPr>
          <a:lstStyle/>
          <a:p>
            <a:pPr algn="l">
              <a:lnSpc>
                <a:spcPts val="3080"/>
              </a:lnSpc>
            </a:pPr>
            <a:r>
              <a:rPr lang="en-US" sz="2200">
                <a:solidFill>
                  <a:srgbClr val="605048"/>
                </a:solidFill>
                <a:latin typeface="Glacial Indifference"/>
                <a:ea typeface="Glacial Indifference"/>
                <a:cs typeface="Glacial Indifference"/>
                <a:sym typeface="Glacial Indifference"/>
              </a:rPr>
              <a:t>Carlos Fuentes Macías ​ fue un escritor mexicano.​​​ Junto a Gabriel García Márquez, Mario Vargas Llosa y Julio Cortázar, es uno de los exponentes centrales del boom latinoamericano. Entre sus novelas destacan La región más transparente, La muerte de Artemio Cruz y Aura. fue uno de los escritores más prolíficos y destacados del siglo xx. Su obra central la conforman novelas, libros de cuento y ensayo, también, fue autor de teatro, de guiones de cine y frecuente colaborador de los principales diarios del mundo.</a:t>
            </a:r>
          </a:p>
        </p:txBody>
      </p:sp>
      <p:sp>
        <p:nvSpPr>
          <p:cNvPr id="15" name="Freeform 15"/>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8"/>
            <a:stretch>
              <a:fillRect/>
            </a:stretch>
          </a:blipFill>
        </p:spPr>
      </p:sp>
      <p:sp>
        <p:nvSpPr>
          <p:cNvPr id="16" name="Freeform 16"/>
          <p:cNvSpPr/>
          <p:nvPr/>
        </p:nvSpPr>
        <p:spPr>
          <a:xfrm rot="1021146">
            <a:off x="-1913061" y="269171"/>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9"/>
            <a:stretch>
              <a:fillRect/>
            </a:stretch>
          </a:blipFill>
        </p:spPr>
      </p:sp>
      <p:grpSp>
        <p:nvGrpSpPr>
          <p:cNvPr id="17" name="Group 17"/>
          <p:cNvGrpSpPr>
            <a:grpSpLocks noChangeAspect="1"/>
          </p:cNvGrpSpPr>
          <p:nvPr/>
        </p:nvGrpSpPr>
        <p:grpSpPr>
          <a:xfrm rot="6201465">
            <a:off x="-1432278" y="5600302"/>
            <a:ext cx="4921956" cy="7315995"/>
            <a:chOff x="0" y="0"/>
            <a:chExt cx="3175000" cy="4719320"/>
          </a:xfrm>
        </p:grpSpPr>
        <p:sp>
          <p:nvSpPr>
            <p:cNvPr id="18" name="Freeform 1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9" name="Freeform 1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600693">
            <a:off x="15658833" y="7527931"/>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8993439">
            <a:off x="-4226242" y="1052236"/>
            <a:ext cx="5816163" cy="4028232"/>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a:off x="809005" y="-2346261"/>
            <a:ext cx="16912832" cy="15671945"/>
          </a:xfrm>
          <a:custGeom>
            <a:avLst/>
            <a:gdLst/>
            <a:ahLst/>
            <a:cxnLst/>
            <a:rect l="l" t="t" r="r" b="b"/>
            <a:pathLst>
              <a:path w="16912832" h="15671945">
                <a:moveTo>
                  <a:pt x="0" y="0"/>
                </a:moveTo>
                <a:lnTo>
                  <a:pt x="16912832" y="0"/>
                </a:lnTo>
                <a:lnTo>
                  <a:pt x="16912832" y="15671945"/>
                </a:lnTo>
                <a:lnTo>
                  <a:pt x="0" y="15671945"/>
                </a:lnTo>
                <a:lnTo>
                  <a:pt x="0" y="0"/>
                </a:lnTo>
                <a:close/>
              </a:path>
            </a:pathLst>
          </a:custGeom>
          <a:blipFill>
            <a:blip r:embed="rId5"/>
            <a:stretch>
              <a:fillRect/>
            </a:stretch>
          </a:blipFill>
        </p:spPr>
      </p:sp>
      <p:sp>
        <p:nvSpPr>
          <p:cNvPr id="10" name="Freeform 10"/>
          <p:cNvSpPr/>
          <p:nvPr/>
        </p:nvSpPr>
        <p:spPr>
          <a:xfrm rot="-3077383">
            <a:off x="16290432" y="-517516"/>
            <a:ext cx="3529638" cy="5388761"/>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6"/>
            <a:stretch>
              <a:fillRect/>
            </a:stretch>
          </a:blipFill>
        </p:spPr>
      </p:sp>
      <p:sp>
        <p:nvSpPr>
          <p:cNvPr id="11" name="Freeform 11"/>
          <p:cNvSpPr/>
          <p:nvPr/>
        </p:nvSpPr>
        <p:spPr>
          <a:xfrm rot="-4808875">
            <a:off x="-2207868" y="-909253"/>
            <a:ext cx="3944942" cy="3875906"/>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7"/>
            <a:stretch>
              <a:fillRect/>
            </a:stretch>
          </a:blipFill>
        </p:spPr>
      </p:sp>
      <p:sp>
        <p:nvSpPr>
          <p:cNvPr id="12" name="TextBox 12"/>
          <p:cNvSpPr txBox="1"/>
          <p:nvPr/>
        </p:nvSpPr>
        <p:spPr>
          <a:xfrm>
            <a:off x="3227332" y="1586799"/>
            <a:ext cx="12076178" cy="1685925"/>
          </a:xfrm>
          <a:prstGeom prst="rect">
            <a:avLst/>
          </a:prstGeom>
        </p:spPr>
        <p:txBody>
          <a:bodyPr lIns="0" tIns="0" rIns="0" bIns="0" rtlCol="0" anchor="t">
            <a:spAutoFit/>
          </a:bodyPr>
          <a:lstStyle/>
          <a:p>
            <a:pPr marL="0" lvl="0" indent="0" algn="ctr">
              <a:lnSpc>
                <a:spcPts val="13319"/>
              </a:lnSpc>
            </a:pPr>
            <a:r>
              <a:rPr lang="en-US" sz="11100" spc="499">
                <a:solidFill>
                  <a:srgbClr val="605048"/>
                </a:solidFill>
                <a:latin typeface="Carelia"/>
                <a:ea typeface="Carelia"/>
                <a:cs typeface="Carelia"/>
                <a:sym typeface="Carelia"/>
              </a:rPr>
              <a:t>Estilo</a:t>
            </a:r>
          </a:p>
        </p:txBody>
      </p:sp>
      <p:sp>
        <p:nvSpPr>
          <p:cNvPr id="13" name="TextBox 13"/>
          <p:cNvSpPr txBox="1"/>
          <p:nvPr/>
        </p:nvSpPr>
        <p:spPr>
          <a:xfrm>
            <a:off x="5000451" y="4162721"/>
            <a:ext cx="8287098" cy="3631506"/>
          </a:xfrm>
          <a:prstGeom prst="rect">
            <a:avLst/>
          </a:prstGeom>
        </p:spPr>
        <p:txBody>
          <a:bodyPr lIns="0" tIns="0" rIns="0" bIns="0" rtlCol="0" anchor="t">
            <a:spAutoFit/>
          </a:bodyPr>
          <a:lstStyle/>
          <a:p>
            <a:pPr algn="ctr">
              <a:lnSpc>
                <a:spcPts val="4919"/>
              </a:lnSpc>
            </a:pPr>
            <a:r>
              <a:rPr lang="en-US" sz="3513">
                <a:solidFill>
                  <a:srgbClr val="605048"/>
                </a:solidFill>
                <a:latin typeface="Glacial Indifference"/>
                <a:ea typeface="Glacial Indifference"/>
                <a:cs typeface="Glacial Indifference"/>
                <a:sym typeface="Glacial Indifference"/>
              </a:rPr>
              <a:t>Aura de Carlos Fuentes es considerada una novela gótica. La obra cuenta con elementos característicos de este género, como el encierro, la percepción del tiempo, el ambiente oscuro, la historia de amor, la doncella y el héroe. </a:t>
            </a:r>
          </a:p>
        </p:txBody>
      </p:sp>
      <p:grpSp>
        <p:nvGrpSpPr>
          <p:cNvPr id="14" name="Group 14"/>
          <p:cNvGrpSpPr>
            <a:grpSpLocks noChangeAspect="1"/>
          </p:cNvGrpSpPr>
          <p:nvPr/>
        </p:nvGrpSpPr>
        <p:grpSpPr>
          <a:xfrm rot="6608963">
            <a:off x="-1468618" y="7292079"/>
            <a:ext cx="3393915" cy="5044715"/>
            <a:chOff x="0" y="0"/>
            <a:chExt cx="3175000" cy="4719320"/>
          </a:xfrm>
        </p:grpSpPr>
        <p:sp>
          <p:nvSpPr>
            <p:cNvPr id="15" name="Freeform 15"/>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sp>
        <p:sp>
          <p:nvSpPr>
            <p:cNvPr id="16" name="Freeform 16"/>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sp>
      </p:grpSp>
      <p:sp>
        <p:nvSpPr>
          <p:cNvPr id="17" name="Freeform 17"/>
          <p:cNvSpPr/>
          <p:nvPr/>
        </p:nvSpPr>
        <p:spPr>
          <a:xfrm rot="-6584942">
            <a:off x="14857650" y="8789523"/>
            <a:ext cx="3944942" cy="3875906"/>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7"/>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sp>
        <p:nvSpPr>
          <p:cNvPr id="6" name="Freeform 6"/>
          <p:cNvSpPr/>
          <p:nvPr/>
        </p:nvSpPr>
        <p:spPr>
          <a:xfrm>
            <a:off x="5058778" y="967246"/>
            <a:ext cx="13712576" cy="11794559"/>
          </a:xfrm>
          <a:custGeom>
            <a:avLst/>
            <a:gdLst/>
            <a:ahLst/>
            <a:cxnLst/>
            <a:rect l="l" t="t" r="r" b="b"/>
            <a:pathLst>
              <a:path w="13712576" h="11794559">
                <a:moveTo>
                  <a:pt x="0" y="0"/>
                </a:moveTo>
                <a:lnTo>
                  <a:pt x="13712575" y="0"/>
                </a:lnTo>
                <a:lnTo>
                  <a:pt x="13712575" y="11794559"/>
                </a:lnTo>
                <a:lnTo>
                  <a:pt x="0" y="11794559"/>
                </a:lnTo>
                <a:lnTo>
                  <a:pt x="0" y="0"/>
                </a:lnTo>
                <a:close/>
              </a:path>
            </a:pathLst>
          </a:custGeom>
          <a:blipFill>
            <a:blip r:embed="rId5"/>
            <a:stretch>
              <a:fillRect/>
            </a:stretch>
          </a:blipFill>
        </p:spPr>
      </p:sp>
      <p:sp>
        <p:nvSpPr>
          <p:cNvPr id="7" name="TextBox 7"/>
          <p:cNvSpPr txBox="1"/>
          <p:nvPr/>
        </p:nvSpPr>
        <p:spPr>
          <a:xfrm>
            <a:off x="4452573" y="4414891"/>
            <a:ext cx="14861084" cy="1588681"/>
          </a:xfrm>
          <a:prstGeom prst="rect">
            <a:avLst/>
          </a:prstGeom>
        </p:spPr>
        <p:txBody>
          <a:bodyPr lIns="0" tIns="0" rIns="0" bIns="0" rtlCol="0" anchor="t">
            <a:spAutoFit/>
          </a:bodyPr>
          <a:lstStyle/>
          <a:p>
            <a:pPr algn="ctr">
              <a:lnSpc>
                <a:spcPts val="10994"/>
              </a:lnSpc>
            </a:pPr>
            <a:r>
              <a:rPr lang="en-US" sz="14466" spc="390">
                <a:solidFill>
                  <a:srgbClr val="605048"/>
                </a:solidFill>
                <a:latin typeface="Carelia"/>
                <a:ea typeface="Carelia"/>
                <a:cs typeface="Carelia"/>
                <a:sym typeface="Carelia"/>
              </a:rPr>
              <a:t>Personajes</a:t>
            </a:r>
          </a:p>
        </p:txBody>
      </p:sp>
      <p:grpSp>
        <p:nvGrpSpPr>
          <p:cNvPr id="8" name="Group 8"/>
          <p:cNvGrpSpPr>
            <a:grpSpLocks noChangeAspect="1"/>
          </p:cNvGrpSpPr>
          <p:nvPr/>
        </p:nvGrpSpPr>
        <p:grpSpPr>
          <a:xfrm rot="6438578">
            <a:off x="632588" y="6941815"/>
            <a:ext cx="4146901" cy="6163954"/>
            <a:chOff x="0" y="0"/>
            <a:chExt cx="3175000" cy="4719320"/>
          </a:xfrm>
        </p:grpSpPr>
        <p:sp>
          <p:nvSpPr>
            <p:cNvPr id="9" name="Freeform 9"/>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1" name="Group 11"/>
          <p:cNvGrpSpPr>
            <a:grpSpLocks noChangeAspect="1"/>
          </p:cNvGrpSpPr>
          <p:nvPr/>
        </p:nvGrpSpPr>
        <p:grpSpPr>
          <a:xfrm rot="-7307119">
            <a:off x="-6472809" y="5921589"/>
            <a:ext cx="10902197" cy="755078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4" name="Group 14"/>
          <p:cNvGrpSpPr>
            <a:grpSpLocks noChangeAspect="1"/>
          </p:cNvGrpSpPr>
          <p:nvPr/>
        </p:nvGrpSpPr>
        <p:grpSpPr>
          <a:xfrm rot="-7307119">
            <a:off x="13862558" y="-3533092"/>
            <a:ext cx="10902197" cy="7550781"/>
            <a:chOff x="0" y="0"/>
            <a:chExt cx="3429000" cy="2374900"/>
          </a:xfrm>
        </p:grpSpPr>
        <p:sp>
          <p:nvSpPr>
            <p:cNvPr id="15" name="Freeform 1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6" name="Freeform 1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7" name="Freeform 17"/>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sp>
      <p:sp>
        <p:nvSpPr>
          <p:cNvPr id="18" name="Freeform 18"/>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sp>
        <p:nvSpPr>
          <p:cNvPr id="6" name="Freeform 6"/>
          <p:cNvSpPr/>
          <p:nvPr/>
        </p:nvSpPr>
        <p:spPr>
          <a:xfrm>
            <a:off x="5058778" y="967246"/>
            <a:ext cx="13712576" cy="11794559"/>
          </a:xfrm>
          <a:custGeom>
            <a:avLst/>
            <a:gdLst/>
            <a:ahLst/>
            <a:cxnLst/>
            <a:rect l="l" t="t" r="r" b="b"/>
            <a:pathLst>
              <a:path w="13712576" h="11794559">
                <a:moveTo>
                  <a:pt x="0" y="0"/>
                </a:moveTo>
                <a:lnTo>
                  <a:pt x="13712575" y="0"/>
                </a:lnTo>
                <a:lnTo>
                  <a:pt x="13712575" y="11794559"/>
                </a:lnTo>
                <a:lnTo>
                  <a:pt x="0" y="11794559"/>
                </a:lnTo>
                <a:lnTo>
                  <a:pt x="0" y="0"/>
                </a:lnTo>
                <a:close/>
              </a:path>
            </a:pathLst>
          </a:custGeom>
          <a:blipFill>
            <a:blip r:embed="rId5"/>
            <a:stretch>
              <a:fillRect/>
            </a:stretch>
          </a:blipFill>
        </p:spPr>
      </p:sp>
      <p:sp>
        <p:nvSpPr>
          <p:cNvPr id="7" name="TextBox 7"/>
          <p:cNvSpPr txBox="1"/>
          <p:nvPr/>
        </p:nvSpPr>
        <p:spPr>
          <a:xfrm>
            <a:off x="2139430" y="3920204"/>
            <a:ext cx="11360690" cy="1223296"/>
          </a:xfrm>
          <a:prstGeom prst="rect">
            <a:avLst/>
          </a:prstGeom>
        </p:spPr>
        <p:txBody>
          <a:bodyPr lIns="0" tIns="0" rIns="0" bIns="0" rtlCol="0" anchor="t">
            <a:spAutoFit/>
          </a:bodyPr>
          <a:lstStyle/>
          <a:p>
            <a:pPr algn="ctr">
              <a:lnSpc>
                <a:spcPts val="8405"/>
              </a:lnSpc>
            </a:pPr>
            <a:r>
              <a:rPr lang="en-US" sz="11059" spc="298">
                <a:solidFill>
                  <a:srgbClr val="605048"/>
                </a:solidFill>
                <a:latin typeface="Carelia"/>
                <a:ea typeface="Carelia"/>
                <a:cs typeface="Carelia"/>
                <a:sym typeface="Carelia"/>
              </a:rPr>
              <a:t>Aura</a:t>
            </a:r>
          </a:p>
        </p:txBody>
      </p:sp>
      <p:grpSp>
        <p:nvGrpSpPr>
          <p:cNvPr id="8" name="Group 8"/>
          <p:cNvGrpSpPr>
            <a:grpSpLocks noChangeAspect="1"/>
          </p:cNvGrpSpPr>
          <p:nvPr/>
        </p:nvGrpSpPr>
        <p:grpSpPr>
          <a:xfrm rot="6438578">
            <a:off x="632588" y="6941815"/>
            <a:ext cx="4146901" cy="6163954"/>
            <a:chOff x="0" y="0"/>
            <a:chExt cx="3175000" cy="4719320"/>
          </a:xfrm>
        </p:grpSpPr>
        <p:sp>
          <p:nvSpPr>
            <p:cNvPr id="9" name="Freeform 9"/>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1" name="Group 11"/>
          <p:cNvGrpSpPr>
            <a:grpSpLocks noChangeAspect="1"/>
          </p:cNvGrpSpPr>
          <p:nvPr/>
        </p:nvGrpSpPr>
        <p:grpSpPr>
          <a:xfrm rot="-7307119">
            <a:off x="-6472809" y="5921589"/>
            <a:ext cx="10902197" cy="755078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4" name="Group 14"/>
          <p:cNvGrpSpPr>
            <a:grpSpLocks noChangeAspect="1"/>
          </p:cNvGrpSpPr>
          <p:nvPr/>
        </p:nvGrpSpPr>
        <p:grpSpPr>
          <a:xfrm rot="-7307119">
            <a:off x="13862558" y="-3533092"/>
            <a:ext cx="10902197" cy="7550781"/>
            <a:chOff x="0" y="0"/>
            <a:chExt cx="3429000" cy="2374900"/>
          </a:xfrm>
        </p:grpSpPr>
        <p:sp>
          <p:nvSpPr>
            <p:cNvPr id="15" name="Freeform 1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6" name="Freeform 1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7" name="Freeform 17"/>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sp>
      <p:sp>
        <p:nvSpPr>
          <p:cNvPr id="18" name="Freeform 18"/>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sp>
      <p:sp>
        <p:nvSpPr>
          <p:cNvPr id="19" name="Freeform 19"/>
          <p:cNvSpPr/>
          <p:nvPr/>
        </p:nvSpPr>
        <p:spPr>
          <a:xfrm>
            <a:off x="10077778" y="2884935"/>
            <a:ext cx="4435988" cy="6812045"/>
          </a:xfrm>
          <a:custGeom>
            <a:avLst/>
            <a:gdLst/>
            <a:ahLst/>
            <a:cxnLst/>
            <a:rect l="l" t="t" r="r" b="b"/>
            <a:pathLst>
              <a:path w="4435988" h="6812045">
                <a:moveTo>
                  <a:pt x="0" y="0"/>
                </a:moveTo>
                <a:lnTo>
                  <a:pt x="4435988" y="0"/>
                </a:lnTo>
                <a:lnTo>
                  <a:pt x="4435988" y="6812044"/>
                </a:lnTo>
                <a:lnTo>
                  <a:pt x="0" y="6812044"/>
                </a:lnTo>
                <a:lnTo>
                  <a:pt x="0" y="0"/>
                </a:lnTo>
                <a:close/>
              </a:path>
            </a:pathLst>
          </a:custGeom>
          <a:blipFill>
            <a:blip r:embed="rId10"/>
            <a:stretch>
              <a:fillRect l="-58318" t="-14029" r="-53016" b="-23591"/>
            </a:stretch>
          </a:blipFill>
          <a:ln w="190500" cap="sq">
            <a:solidFill>
              <a:srgbClr val="605048"/>
            </a:solidFill>
            <a:prstDash val="solid"/>
            <a:miter/>
          </a:ln>
        </p:spPr>
      </p:sp>
      <p:sp>
        <p:nvSpPr>
          <p:cNvPr id="20" name="TextBox 20"/>
          <p:cNvSpPr txBox="1"/>
          <p:nvPr/>
        </p:nvSpPr>
        <p:spPr>
          <a:xfrm>
            <a:off x="5872500" y="4818778"/>
            <a:ext cx="3894550" cy="3792435"/>
          </a:xfrm>
          <a:prstGeom prst="rect">
            <a:avLst/>
          </a:prstGeom>
        </p:spPr>
        <p:txBody>
          <a:bodyPr lIns="0" tIns="0" rIns="0" bIns="0" rtlCol="0" anchor="t">
            <a:spAutoFit/>
          </a:bodyPr>
          <a:lstStyle/>
          <a:p>
            <a:pPr algn="ctr">
              <a:lnSpc>
                <a:spcPts val="6010"/>
              </a:lnSpc>
              <a:spcBef>
                <a:spcPct val="0"/>
              </a:spcBef>
            </a:pPr>
            <a:r>
              <a:rPr lang="en-US" sz="4293" spc="115">
                <a:solidFill>
                  <a:srgbClr val="948A83"/>
                </a:solidFill>
                <a:latin typeface="Glacial Indifference"/>
                <a:ea typeface="Glacial Indifference"/>
                <a:cs typeface="Glacial Indifference"/>
                <a:sym typeface="Glacial Indifference"/>
              </a:rPr>
              <a:t>Chica fría adulta de 30 años, callada, egoísta, irritable, etc.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sp>
        <p:nvSpPr>
          <p:cNvPr id="6" name="Freeform 6"/>
          <p:cNvSpPr/>
          <p:nvPr/>
        </p:nvSpPr>
        <p:spPr>
          <a:xfrm>
            <a:off x="5058778" y="967246"/>
            <a:ext cx="13712576" cy="11794559"/>
          </a:xfrm>
          <a:custGeom>
            <a:avLst/>
            <a:gdLst/>
            <a:ahLst/>
            <a:cxnLst/>
            <a:rect l="l" t="t" r="r" b="b"/>
            <a:pathLst>
              <a:path w="13712576" h="11794559">
                <a:moveTo>
                  <a:pt x="0" y="0"/>
                </a:moveTo>
                <a:lnTo>
                  <a:pt x="13712575" y="0"/>
                </a:lnTo>
                <a:lnTo>
                  <a:pt x="13712575" y="11794559"/>
                </a:lnTo>
                <a:lnTo>
                  <a:pt x="0" y="11794559"/>
                </a:lnTo>
                <a:lnTo>
                  <a:pt x="0" y="0"/>
                </a:lnTo>
                <a:close/>
              </a:path>
            </a:pathLst>
          </a:custGeom>
          <a:blipFill>
            <a:blip r:embed="rId5"/>
            <a:stretch>
              <a:fillRect/>
            </a:stretch>
          </a:blipFill>
        </p:spPr>
      </p:sp>
      <p:grpSp>
        <p:nvGrpSpPr>
          <p:cNvPr id="7" name="Group 7"/>
          <p:cNvGrpSpPr>
            <a:grpSpLocks noChangeAspect="1"/>
          </p:cNvGrpSpPr>
          <p:nvPr/>
        </p:nvGrpSpPr>
        <p:grpSpPr>
          <a:xfrm rot="6438578">
            <a:off x="632588" y="6941815"/>
            <a:ext cx="4146901" cy="6163954"/>
            <a:chOff x="0" y="0"/>
            <a:chExt cx="3175000" cy="4719320"/>
          </a:xfrm>
        </p:grpSpPr>
        <p:sp>
          <p:nvSpPr>
            <p:cNvPr id="8" name="Freeform 8"/>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9" name="Freeform 9"/>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0" name="Group 10"/>
          <p:cNvGrpSpPr>
            <a:grpSpLocks noChangeAspect="1"/>
          </p:cNvGrpSpPr>
          <p:nvPr/>
        </p:nvGrpSpPr>
        <p:grpSpPr>
          <a:xfrm rot="-7307119">
            <a:off x="-6472809" y="5921589"/>
            <a:ext cx="10902197" cy="7550781"/>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3" name="Group 13"/>
          <p:cNvGrpSpPr>
            <a:grpSpLocks noChangeAspect="1"/>
          </p:cNvGrpSpPr>
          <p:nvPr/>
        </p:nvGrpSpPr>
        <p:grpSpPr>
          <a:xfrm rot="-7307119">
            <a:off x="13862558" y="-3533092"/>
            <a:ext cx="10902197" cy="755078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id="16" name="Freeform 16"/>
          <p:cNvSpPr/>
          <p:nvPr/>
        </p:nvSpPr>
        <p:spPr>
          <a:xfrm rot="6388641">
            <a:off x="-1851477" y="-1782207"/>
            <a:ext cx="4019186" cy="6136162"/>
          </a:xfrm>
          <a:custGeom>
            <a:avLst/>
            <a:gdLst/>
            <a:ahLst/>
            <a:cxnLst/>
            <a:rect l="l" t="t" r="r" b="b"/>
            <a:pathLst>
              <a:path w="4019186" h="6136162">
                <a:moveTo>
                  <a:pt x="0" y="0"/>
                </a:moveTo>
                <a:lnTo>
                  <a:pt x="4019186" y="0"/>
                </a:lnTo>
                <a:lnTo>
                  <a:pt x="4019186" y="6136163"/>
                </a:lnTo>
                <a:lnTo>
                  <a:pt x="0" y="6136163"/>
                </a:lnTo>
                <a:lnTo>
                  <a:pt x="0" y="0"/>
                </a:lnTo>
                <a:close/>
              </a:path>
            </a:pathLst>
          </a:custGeom>
          <a:blipFill>
            <a:blip r:embed="rId8"/>
            <a:stretch>
              <a:fillRect/>
            </a:stretch>
          </a:blipFill>
        </p:spPr>
      </p:sp>
      <p:sp>
        <p:nvSpPr>
          <p:cNvPr id="17" name="Freeform 17"/>
          <p:cNvSpPr/>
          <p:nvPr/>
        </p:nvSpPr>
        <p:spPr>
          <a:xfrm rot="-160405">
            <a:off x="15165536" y="6265084"/>
            <a:ext cx="3507936" cy="4278879"/>
          </a:xfrm>
          <a:custGeom>
            <a:avLst/>
            <a:gdLst/>
            <a:ahLst/>
            <a:cxnLst/>
            <a:rect l="l" t="t" r="r" b="b"/>
            <a:pathLst>
              <a:path w="3507936" h="4278879">
                <a:moveTo>
                  <a:pt x="0" y="0"/>
                </a:moveTo>
                <a:lnTo>
                  <a:pt x="3507936" y="0"/>
                </a:lnTo>
                <a:lnTo>
                  <a:pt x="3507936" y="4278879"/>
                </a:lnTo>
                <a:lnTo>
                  <a:pt x="0" y="4278879"/>
                </a:lnTo>
                <a:lnTo>
                  <a:pt x="0" y="0"/>
                </a:lnTo>
                <a:close/>
              </a:path>
            </a:pathLst>
          </a:custGeom>
          <a:blipFill>
            <a:blip r:embed="rId9"/>
            <a:stretch>
              <a:fillRect/>
            </a:stretch>
          </a:blipFill>
        </p:spPr>
      </p:sp>
      <p:sp>
        <p:nvSpPr>
          <p:cNvPr id="18" name="Freeform 18"/>
          <p:cNvSpPr/>
          <p:nvPr/>
        </p:nvSpPr>
        <p:spPr>
          <a:xfrm>
            <a:off x="10265512" y="3031423"/>
            <a:ext cx="4060521" cy="6665557"/>
          </a:xfrm>
          <a:custGeom>
            <a:avLst/>
            <a:gdLst/>
            <a:ahLst/>
            <a:cxnLst/>
            <a:rect l="l" t="t" r="r" b="b"/>
            <a:pathLst>
              <a:path w="4060521" h="6665557">
                <a:moveTo>
                  <a:pt x="0" y="0"/>
                </a:moveTo>
                <a:lnTo>
                  <a:pt x="4060521" y="0"/>
                </a:lnTo>
                <a:lnTo>
                  <a:pt x="4060521" y="6665556"/>
                </a:lnTo>
                <a:lnTo>
                  <a:pt x="0" y="6665556"/>
                </a:lnTo>
                <a:lnTo>
                  <a:pt x="0" y="0"/>
                </a:lnTo>
                <a:close/>
              </a:path>
            </a:pathLst>
          </a:custGeom>
          <a:blipFill>
            <a:blip r:embed="rId10"/>
            <a:stretch>
              <a:fillRect r="-19217"/>
            </a:stretch>
          </a:blipFill>
          <a:ln w="190500" cap="sq">
            <a:solidFill>
              <a:srgbClr val="605048"/>
            </a:solidFill>
            <a:prstDash val="solid"/>
            <a:miter/>
          </a:ln>
        </p:spPr>
      </p:sp>
      <p:sp>
        <p:nvSpPr>
          <p:cNvPr id="19" name="TextBox 19"/>
          <p:cNvSpPr txBox="1"/>
          <p:nvPr/>
        </p:nvSpPr>
        <p:spPr>
          <a:xfrm>
            <a:off x="5230619" y="4100566"/>
            <a:ext cx="5034893" cy="1427155"/>
          </a:xfrm>
          <a:prstGeom prst="rect">
            <a:avLst/>
          </a:prstGeom>
        </p:spPr>
        <p:txBody>
          <a:bodyPr lIns="0" tIns="0" rIns="0" bIns="0" rtlCol="0" anchor="t">
            <a:spAutoFit/>
          </a:bodyPr>
          <a:lstStyle/>
          <a:p>
            <a:pPr algn="ctr">
              <a:lnSpc>
                <a:spcPts val="5289"/>
              </a:lnSpc>
            </a:pPr>
            <a:r>
              <a:rPr lang="en-US" sz="6960" spc="187">
                <a:solidFill>
                  <a:srgbClr val="605048"/>
                </a:solidFill>
                <a:latin typeface="Carelia"/>
                <a:ea typeface="Carelia"/>
                <a:cs typeface="Carelia"/>
                <a:sym typeface="Carelia"/>
              </a:rPr>
              <a:t>Doña</a:t>
            </a:r>
          </a:p>
          <a:p>
            <a:pPr algn="ctr">
              <a:lnSpc>
                <a:spcPts val="5289"/>
              </a:lnSpc>
            </a:pPr>
            <a:r>
              <a:rPr lang="en-US" sz="6960" spc="187">
                <a:solidFill>
                  <a:srgbClr val="605048"/>
                </a:solidFill>
                <a:latin typeface="Carelia"/>
                <a:ea typeface="Carelia"/>
                <a:cs typeface="Carelia"/>
                <a:sym typeface="Carelia"/>
              </a:rPr>
              <a:t>Consuelo</a:t>
            </a:r>
          </a:p>
        </p:txBody>
      </p:sp>
      <p:sp>
        <p:nvSpPr>
          <p:cNvPr id="20" name="TextBox 20"/>
          <p:cNvSpPr txBox="1"/>
          <p:nvPr/>
        </p:nvSpPr>
        <p:spPr>
          <a:xfrm>
            <a:off x="5773270" y="5441996"/>
            <a:ext cx="3949590" cy="4157087"/>
          </a:xfrm>
          <a:prstGeom prst="rect">
            <a:avLst/>
          </a:prstGeom>
        </p:spPr>
        <p:txBody>
          <a:bodyPr lIns="0" tIns="0" rIns="0" bIns="0" rtlCol="0" anchor="t">
            <a:spAutoFit/>
          </a:bodyPr>
          <a:lstStyle/>
          <a:p>
            <a:pPr algn="ctr">
              <a:lnSpc>
                <a:spcPts val="5544"/>
              </a:lnSpc>
              <a:spcBef>
                <a:spcPct val="0"/>
              </a:spcBef>
            </a:pPr>
            <a:r>
              <a:rPr lang="en-US" sz="3960" spc="106">
                <a:solidFill>
                  <a:srgbClr val="948A83"/>
                </a:solidFill>
                <a:latin typeface="Glacial Indifference"/>
                <a:ea typeface="Glacial Indifference"/>
                <a:cs typeface="Glacial Indifference"/>
                <a:sym typeface="Glacial Indifference"/>
              </a:rPr>
              <a:t>Mujer de 55 años apacible, atenta, pero con un pasado oscuro y oculta sus secretos.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Personalizado</PresentationFormat>
  <Paragraphs>0</Paragraphs>
  <Slides>13</Slides>
  <Notes>0</Notes>
  <HiddenSlides>0</HiddenSlides>
  <MMClips>0</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Aura</dc:title>
  <cp:lastModifiedBy>INEI Office</cp:lastModifiedBy>
  <cp:revision>3</cp:revision>
  <dcterms:created xsi:type="dcterms:W3CDTF">2006-08-16T00:00:00Z</dcterms:created>
  <dcterms:modified xsi:type="dcterms:W3CDTF">2024-11-29T17:38:47Z</dcterms:modified>
  <dc:identifier>DAGXyLmVNHg</dc:identifier>
</cp:coreProperties>
</file>