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Lst>
  <p:sldSz cx="18288000" cy="10287000"/>
  <p:notesSz cx="6858000" cy="9144000"/>
  <p:embeddedFontLst>
    <p:embeddedFont>
      <p:font typeface="Garet Bold" charset="1" panose="00000000000000000000"/>
      <p:regular r:id="rId12"/>
    </p:embeddedFont>
    <p:embeddedFont>
      <p:font typeface="Garet" charset="1" panose="00000000000000000000"/>
      <p:regular r:id="rId13"/>
    </p:embeddedFont>
    <p:embeddedFont>
      <p:font typeface="Agrandir" charset="1" panose="00000500000000000000"/>
      <p:regular r:id="rId14"/>
    </p:embeddedFont>
    <p:embeddedFont>
      <p:font typeface="Agrandir Bold" charset="1" panose="00000800000000000000"/>
      <p:regular r:id="rId15"/>
    </p:embeddedFont>
    <p:embeddedFont>
      <p:font typeface="Garet Ultra-Bold" charset="1" panose="0000000000000000000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pn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png" Type="http://schemas.openxmlformats.org/officeDocument/2006/relationships/image"/><Relationship Id="rId7" Target="../media/image1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pn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344" t="-15327" r="-1137" b="-13672"/>
            </a:stretch>
          </a:blipFill>
        </p:spPr>
      </p:sp>
      <p:sp>
        <p:nvSpPr>
          <p:cNvPr name="Freeform 3" id="3"/>
          <p:cNvSpPr/>
          <p:nvPr/>
        </p:nvSpPr>
        <p:spPr>
          <a:xfrm flipH="false" flipV="false" rot="0">
            <a:off x="14333609" y="-275739"/>
            <a:ext cx="4351401" cy="8229600"/>
          </a:xfrm>
          <a:custGeom>
            <a:avLst/>
            <a:gdLst/>
            <a:ahLst/>
            <a:cxnLst/>
            <a:rect r="r" b="b" t="t" l="l"/>
            <a:pathLst>
              <a:path h="8229600" w="4351401">
                <a:moveTo>
                  <a:pt x="0" y="0"/>
                </a:moveTo>
                <a:lnTo>
                  <a:pt x="4351401" y="0"/>
                </a:lnTo>
                <a:lnTo>
                  <a:pt x="4351401" y="8229600"/>
                </a:lnTo>
                <a:lnTo>
                  <a:pt x="0" y="8229600"/>
                </a:lnTo>
                <a:lnTo>
                  <a:pt x="0" y="0"/>
                </a:lnTo>
                <a:close/>
              </a:path>
            </a:pathLst>
          </a:custGeom>
          <a:blipFill>
            <a:blip r:embed="rId3">
              <a:alphaModFix amt="47000"/>
            </a:blip>
            <a:stretch>
              <a:fillRect l="0" t="0" r="0" b="0"/>
            </a:stretch>
          </a:blipFill>
        </p:spPr>
      </p:sp>
      <p:sp>
        <p:nvSpPr>
          <p:cNvPr name="Freeform 4" id="4"/>
          <p:cNvSpPr/>
          <p:nvPr/>
        </p:nvSpPr>
        <p:spPr>
          <a:xfrm flipH="true" flipV="true" rot="0">
            <a:off x="-397010" y="2297646"/>
            <a:ext cx="4351401" cy="8229600"/>
          </a:xfrm>
          <a:custGeom>
            <a:avLst/>
            <a:gdLst/>
            <a:ahLst/>
            <a:cxnLst/>
            <a:rect r="r" b="b" t="t" l="l"/>
            <a:pathLst>
              <a:path h="8229600" w="4351401">
                <a:moveTo>
                  <a:pt x="4351401" y="8229600"/>
                </a:moveTo>
                <a:lnTo>
                  <a:pt x="0" y="8229600"/>
                </a:lnTo>
                <a:lnTo>
                  <a:pt x="0" y="0"/>
                </a:lnTo>
                <a:lnTo>
                  <a:pt x="4351401" y="0"/>
                </a:lnTo>
                <a:lnTo>
                  <a:pt x="4351401" y="8229600"/>
                </a:lnTo>
                <a:close/>
              </a:path>
            </a:pathLst>
          </a:custGeom>
          <a:blipFill>
            <a:blip r:embed="rId3">
              <a:alphaModFix amt="47000"/>
            </a:blip>
            <a:stretch>
              <a:fillRect l="0" t="0" r="0" b="0"/>
            </a:stretch>
          </a:blipFill>
        </p:spPr>
      </p:sp>
      <p:grpSp>
        <p:nvGrpSpPr>
          <p:cNvPr name="Group 5" id="5"/>
          <p:cNvGrpSpPr/>
          <p:nvPr/>
        </p:nvGrpSpPr>
        <p:grpSpPr>
          <a:xfrm rot="0">
            <a:off x="1999913" y="2806170"/>
            <a:ext cx="14288175" cy="4064146"/>
            <a:chOff x="0" y="0"/>
            <a:chExt cx="19050899" cy="5418862"/>
          </a:xfrm>
        </p:grpSpPr>
        <p:sp>
          <p:nvSpPr>
            <p:cNvPr name="TextBox 6" id="6"/>
            <p:cNvSpPr txBox="true"/>
            <p:nvPr/>
          </p:nvSpPr>
          <p:spPr>
            <a:xfrm rot="0">
              <a:off x="0" y="1231672"/>
              <a:ext cx="19050899" cy="3295650"/>
            </a:xfrm>
            <a:prstGeom prst="rect">
              <a:avLst/>
            </a:prstGeom>
          </p:spPr>
          <p:txBody>
            <a:bodyPr anchor="t" rtlCol="false" tIns="0" lIns="0" bIns="0" rIns="0">
              <a:spAutoFit/>
            </a:bodyPr>
            <a:lstStyle/>
            <a:p>
              <a:pPr algn="ctr">
                <a:lnSpc>
                  <a:spcPts val="9450"/>
                </a:lnSpc>
              </a:pPr>
              <a:r>
                <a:rPr lang="en-US" b="true" sz="9000">
                  <a:solidFill>
                    <a:srgbClr val="FFFFFF"/>
                  </a:solidFill>
                  <a:latin typeface="Garet Bold"/>
                  <a:ea typeface="Garet Bold"/>
                  <a:cs typeface="Garet Bold"/>
                  <a:sym typeface="Garet Bold"/>
                </a:rPr>
                <a:t>CAIDA LIBRE </a:t>
              </a:r>
            </a:p>
            <a:p>
              <a:pPr algn="ctr">
                <a:lnSpc>
                  <a:spcPts val="9450"/>
                </a:lnSpc>
              </a:pPr>
              <a:r>
                <a:rPr lang="en-US" b="true" sz="9000">
                  <a:solidFill>
                    <a:srgbClr val="FFFFFF"/>
                  </a:solidFill>
                  <a:latin typeface="Garet Bold"/>
                  <a:ea typeface="Garet Bold"/>
                  <a:cs typeface="Garet Bold"/>
                  <a:sym typeface="Garet Bold"/>
                </a:rPr>
                <a:t>HIDRO COHETE </a:t>
              </a:r>
            </a:p>
          </p:txBody>
        </p:sp>
        <p:sp>
          <p:nvSpPr>
            <p:cNvPr name="TextBox 7" id="7"/>
            <p:cNvSpPr txBox="true"/>
            <p:nvPr/>
          </p:nvSpPr>
          <p:spPr>
            <a:xfrm rot="0">
              <a:off x="0" y="-47625"/>
              <a:ext cx="19050899" cy="647065"/>
            </a:xfrm>
            <a:prstGeom prst="rect">
              <a:avLst/>
            </a:prstGeom>
          </p:spPr>
          <p:txBody>
            <a:bodyPr anchor="t" rtlCol="false" tIns="0" lIns="0" bIns="0" rIns="0">
              <a:spAutoFit/>
            </a:bodyPr>
            <a:lstStyle/>
            <a:p>
              <a:pPr algn="ctr">
                <a:lnSpc>
                  <a:spcPts val="4110"/>
                </a:lnSpc>
              </a:pPr>
              <a:r>
                <a:rPr lang="en-US" sz="3000" spc="920">
                  <a:solidFill>
                    <a:srgbClr val="FFFFFF"/>
                  </a:solidFill>
                  <a:latin typeface="Garet"/>
                  <a:ea typeface="Garet"/>
                  <a:cs typeface="Garet"/>
                  <a:sym typeface="Garet"/>
                </a:rPr>
                <a:t>FISICA </a:t>
              </a:r>
            </a:p>
          </p:txBody>
        </p:sp>
        <p:sp>
          <p:nvSpPr>
            <p:cNvPr name="TextBox 8" id="8"/>
            <p:cNvSpPr txBox="true"/>
            <p:nvPr/>
          </p:nvSpPr>
          <p:spPr>
            <a:xfrm rot="0">
              <a:off x="2315439" y="4994047"/>
              <a:ext cx="14420022" cy="424815"/>
            </a:xfrm>
            <a:prstGeom prst="rect">
              <a:avLst/>
            </a:prstGeom>
          </p:spPr>
          <p:txBody>
            <a:bodyPr anchor="t" rtlCol="false" tIns="0" lIns="0" bIns="0" rIns="0">
              <a:spAutoFit/>
            </a:bodyPr>
            <a:lstStyle/>
            <a:p>
              <a:pPr algn="ctr">
                <a:lnSpc>
                  <a:spcPts val="2760"/>
                </a:lnSpc>
              </a:pPr>
              <a:r>
                <a:rPr lang="en-US" sz="2000">
                  <a:solidFill>
                    <a:srgbClr val="FFFFFF"/>
                  </a:solidFill>
                  <a:latin typeface="Garet"/>
                  <a:ea typeface="Garet"/>
                  <a:cs typeface="Garet"/>
                  <a:sym typeface="Garet"/>
                </a:rPr>
                <a:t>3 semestre preparatoria </a:t>
              </a:r>
            </a:p>
          </p:txBody>
        </p:sp>
      </p:grpSp>
      <p:sp>
        <p:nvSpPr>
          <p:cNvPr name="Freeform 9" id="9"/>
          <p:cNvSpPr/>
          <p:nvPr/>
        </p:nvSpPr>
        <p:spPr>
          <a:xfrm flipH="false" flipV="false" rot="0">
            <a:off x="7798571" y="1028700"/>
            <a:ext cx="2690857" cy="972367"/>
          </a:xfrm>
          <a:custGeom>
            <a:avLst/>
            <a:gdLst/>
            <a:ahLst/>
            <a:cxnLst/>
            <a:rect r="r" b="b" t="t" l="l"/>
            <a:pathLst>
              <a:path h="972367" w="2690857">
                <a:moveTo>
                  <a:pt x="0" y="0"/>
                </a:moveTo>
                <a:lnTo>
                  <a:pt x="2690858" y="0"/>
                </a:lnTo>
                <a:lnTo>
                  <a:pt x="2690858" y="972367"/>
                </a:lnTo>
                <a:lnTo>
                  <a:pt x="0" y="972367"/>
                </a:lnTo>
                <a:lnTo>
                  <a:pt x="0" y="0"/>
                </a:lnTo>
                <a:close/>
              </a:path>
            </a:pathLst>
          </a:custGeom>
          <a:blipFill>
            <a:blip r:embed="rId4"/>
            <a:stretch>
              <a:fillRect l="0" t="0" r="0" b="0"/>
            </a:stretch>
          </a:blipFill>
        </p:spPr>
      </p:sp>
      <p:grpSp>
        <p:nvGrpSpPr>
          <p:cNvPr name="Group 10" id="10"/>
          <p:cNvGrpSpPr/>
          <p:nvPr/>
        </p:nvGrpSpPr>
        <p:grpSpPr>
          <a:xfrm rot="0">
            <a:off x="2698849" y="8103302"/>
            <a:ext cx="3495675" cy="567229"/>
            <a:chOff x="0" y="0"/>
            <a:chExt cx="4660900" cy="756305"/>
          </a:xfrm>
        </p:grpSpPr>
        <p:sp>
          <p:nvSpPr>
            <p:cNvPr name="TextBox 11" id="11"/>
            <p:cNvSpPr txBox="true"/>
            <p:nvPr/>
          </p:nvSpPr>
          <p:spPr>
            <a:xfrm rot="0">
              <a:off x="0" y="19050"/>
              <a:ext cx="4660900" cy="304715"/>
            </a:xfrm>
            <a:prstGeom prst="rect">
              <a:avLst/>
            </a:prstGeom>
          </p:spPr>
          <p:txBody>
            <a:bodyPr anchor="t" rtlCol="false" tIns="0" lIns="0" bIns="0" rIns="0">
              <a:spAutoFit/>
            </a:bodyPr>
            <a:lstStyle/>
            <a:p>
              <a:pPr algn="ctr">
                <a:lnSpc>
                  <a:spcPts val="1807"/>
                </a:lnSpc>
              </a:pPr>
              <a:r>
                <a:rPr lang="en-US" sz="1599" b="true">
                  <a:solidFill>
                    <a:srgbClr val="FFFFFF"/>
                  </a:solidFill>
                  <a:latin typeface="Garet Bold"/>
                  <a:ea typeface="Garet Bold"/>
                  <a:cs typeface="Garet Bold"/>
                  <a:sym typeface="Garet Bold"/>
                </a:rPr>
                <a:t>Por:</a:t>
              </a:r>
            </a:p>
          </p:txBody>
        </p:sp>
        <p:sp>
          <p:nvSpPr>
            <p:cNvPr name="TextBox 12" id="12"/>
            <p:cNvSpPr txBox="true"/>
            <p:nvPr/>
          </p:nvSpPr>
          <p:spPr>
            <a:xfrm rot="0">
              <a:off x="0" y="451590"/>
              <a:ext cx="4660900" cy="304715"/>
            </a:xfrm>
            <a:prstGeom prst="rect">
              <a:avLst/>
            </a:prstGeom>
          </p:spPr>
          <p:txBody>
            <a:bodyPr anchor="t" rtlCol="false" tIns="0" lIns="0" bIns="0" rIns="0">
              <a:spAutoFit/>
            </a:bodyPr>
            <a:lstStyle/>
            <a:p>
              <a:pPr algn="ctr">
                <a:lnSpc>
                  <a:spcPts val="1807"/>
                </a:lnSpc>
              </a:pPr>
              <a:r>
                <a:rPr lang="en-US" sz="1599">
                  <a:solidFill>
                    <a:srgbClr val="FFFFFF"/>
                  </a:solidFill>
                  <a:latin typeface="Garet"/>
                  <a:ea typeface="Garet"/>
                  <a:cs typeface="Garet"/>
                  <a:sym typeface="Garet"/>
                </a:rPr>
                <a:t>Manuel Rivera</a:t>
              </a:r>
            </a:p>
          </p:txBody>
        </p:sp>
      </p:grpSp>
      <p:grpSp>
        <p:nvGrpSpPr>
          <p:cNvPr name="Group 13" id="13"/>
          <p:cNvGrpSpPr/>
          <p:nvPr/>
        </p:nvGrpSpPr>
        <p:grpSpPr>
          <a:xfrm rot="0">
            <a:off x="7190688" y="8103302"/>
            <a:ext cx="3495448" cy="567229"/>
            <a:chOff x="0" y="0"/>
            <a:chExt cx="4660598" cy="756305"/>
          </a:xfrm>
        </p:grpSpPr>
        <p:sp>
          <p:nvSpPr>
            <p:cNvPr name="TextBox 14" id="14"/>
            <p:cNvSpPr txBox="true"/>
            <p:nvPr/>
          </p:nvSpPr>
          <p:spPr>
            <a:xfrm rot="0">
              <a:off x="0" y="19050"/>
              <a:ext cx="4660598" cy="304715"/>
            </a:xfrm>
            <a:prstGeom prst="rect">
              <a:avLst/>
            </a:prstGeom>
          </p:spPr>
          <p:txBody>
            <a:bodyPr anchor="t" rtlCol="false" tIns="0" lIns="0" bIns="0" rIns="0">
              <a:spAutoFit/>
            </a:bodyPr>
            <a:lstStyle/>
            <a:p>
              <a:pPr algn="ctr" marL="0" indent="0" lvl="0">
                <a:lnSpc>
                  <a:spcPts val="1807"/>
                </a:lnSpc>
                <a:spcBef>
                  <a:spcPct val="0"/>
                </a:spcBef>
              </a:pPr>
              <a:r>
                <a:rPr lang="en-US" b="true" sz="1599">
                  <a:solidFill>
                    <a:srgbClr val="FFFFFF"/>
                  </a:solidFill>
                  <a:latin typeface="Garet Bold"/>
                  <a:ea typeface="Garet Bold"/>
                  <a:cs typeface="Garet Bold"/>
                  <a:sym typeface="Garet Bold"/>
                </a:rPr>
                <a:t>Profesor:</a:t>
              </a:r>
            </a:p>
          </p:txBody>
        </p:sp>
        <p:sp>
          <p:nvSpPr>
            <p:cNvPr name="TextBox 15" id="15"/>
            <p:cNvSpPr txBox="true"/>
            <p:nvPr/>
          </p:nvSpPr>
          <p:spPr>
            <a:xfrm rot="0">
              <a:off x="0" y="451590"/>
              <a:ext cx="4660598" cy="304715"/>
            </a:xfrm>
            <a:prstGeom prst="rect">
              <a:avLst/>
            </a:prstGeom>
          </p:spPr>
          <p:txBody>
            <a:bodyPr anchor="t" rtlCol="false" tIns="0" lIns="0" bIns="0" rIns="0">
              <a:spAutoFit/>
            </a:bodyPr>
            <a:lstStyle/>
            <a:p>
              <a:pPr algn="ctr" marL="0" indent="0" lvl="0">
                <a:lnSpc>
                  <a:spcPts val="1807"/>
                </a:lnSpc>
                <a:spcBef>
                  <a:spcPct val="0"/>
                </a:spcBef>
              </a:pPr>
              <a:r>
                <a:rPr lang="en-US" sz="1599">
                  <a:solidFill>
                    <a:srgbClr val="FFFFFF"/>
                  </a:solidFill>
                  <a:latin typeface="Garet"/>
                  <a:ea typeface="Garet"/>
                  <a:cs typeface="Garet"/>
                  <a:sym typeface="Garet"/>
                </a:rPr>
                <a:t>dr: Paul Garcia </a:t>
              </a:r>
            </a:p>
          </p:txBody>
        </p:sp>
      </p:grpSp>
      <p:grpSp>
        <p:nvGrpSpPr>
          <p:cNvPr name="Group 16" id="16"/>
          <p:cNvGrpSpPr/>
          <p:nvPr/>
        </p:nvGrpSpPr>
        <p:grpSpPr>
          <a:xfrm rot="0">
            <a:off x="11682299" y="8103302"/>
            <a:ext cx="3495675" cy="567229"/>
            <a:chOff x="0" y="0"/>
            <a:chExt cx="4660900" cy="756305"/>
          </a:xfrm>
        </p:grpSpPr>
        <p:sp>
          <p:nvSpPr>
            <p:cNvPr name="TextBox 17" id="17"/>
            <p:cNvSpPr txBox="true"/>
            <p:nvPr/>
          </p:nvSpPr>
          <p:spPr>
            <a:xfrm rot="0">
              <a:off x="0" y="19050"/>
              <a:ext cx="4660900" cy="304715"/>
            </a:xfrm>
            <a:prstGeom prst="rect">
              <a:avLst/>
            </a:prstGeom>
          </p:spPr>
          <p:txBody>
            <a:bodyPr anchor="t" rtlCol="false" tIns="0" lIns="0" bIns="0" rIns="0">
              <a:spAutoFit/>
            </a:bodyPr>
            <a:lstStyle/>
            <a:p>
              <a:pPr algn="ctr" marL="0" indent="0" lvl="0">
                <a:lnSpc>
                  <a:spcPts val="1807"/>
                </a:lnSpc>
                <a:spcBef>
                  <a:spcPct val="0"/>
                </a:spcBef>
              </a:pPr>
              <a:r>
                <a:rPr lang="en-US" b="true" sz="1599" strike="noStrike" u="none">
                  <a:solidFill>
                    <a:srgbClr val="FFFFFF"/>
                  </a:solidFill>
                  <a:latin typeface="Garet Bold"/>
                  <a:ea typeface="Garet Bold"/>
                  <a:cs typeface="Garet Bold"/>
                  <a:sym typeface="Garet Bold"/>
                </a:rPr>
                <a:t>Fecha:</a:t>
              </a:r>
            </a:p>
          </p:txBody>
        </p:sp>
        <p:sp>
          <p:nvSpPr>
            <p:cNvPr name="TextBox 18" id="18"/>
            <p:cNvSpPr txBox="true"/>
            <p:nvPr/>
          </p:nvSpPr>
          <p:spPr>
            <a:xfrm rot="0">
              <a:off x="0" y="451590"/>
              <a:ext cx="4660900" cy="304715"/>
            </a:xfrm>
            <a:prstGeom prst="rect">
              <a:avLst/>
            </a:prstGeom>
          </p:spPr>
          <p:txBody>
            <a:bodyPr anchor="t" rtlCol="false" tIns="0" lIns="0" bIns="0" rIns="0">
              <a:spAutoFit/>
            </a:bodyPr>
            <a:lstStyle/>
            <a:p>
              <a:pPr algn="ctr" marL="0" indent="0" lvl="0">
                <a:lnSpc>
                  <a:spcPts val="1807"/>
                </a:lnSpc>
                <a:spcBef>
                  <a:spcPct val="0"/>
                </a:spcBef>
              </a:pPr>
              <a:r>
                <a:rPr lang="en-US" sz="1599">
                  <a:solidFill>
                    <a:srgbClr val="FFFFFF"/>
                  </a:solidFill>
                  <a:latin typeface="Garet"/>
                  <a:ea typeface="Garet"/>
                  <a:cs typeface="Garet"/>
                  <a:sym typeface="Garet"/>
                </a:rPr>
                <a:t>Martes 12 noviembre 2024</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515" t="-14946" r="-2817" b="-14230"/>
            </a:stretch>
          </a:blipFill>
        </p:spPr>
      </p:sp>
      <p:sp>
        <p:nvSpPr>
          <p:cNvPr name="Freeform 3" id="3"/>
          <p:cNvSpPr/>
          <p:nvPr/>
        </p:nvSpPr>
        <p:spPr>
          <a:xfrm flipH="false" flipV="false" rot="0">
            <a:off x="12405899" y="197970"/>
            <a:ext cx="5697053" cy="3798035"/>
          </a:xfrm>
          <a:custGeom>
            <a:avLst/>
            <a:gdLst/>
            <a:ahLst/>
            <a:cxnLst/>
            <a:rect r="r" b="b" t="t" l="l"/>
            <a:pathLst>
              <a:path h="3798035" w="5697053">
                <a:moveTo>
                  <a:pt x="0" y="0"/>
                </a:moveTo>
                <a:lnTo>
                  <a:pt x="5697053" y="0"/>
                </a:lnTo>
                <a:lnTo>
                  <a:pt x="5697053" y="3798035"/>
                </a:lnTo>
                <a:lnTo>
                  <a:pt x="0" y="3798035"/>
                </a:lnTo>
                <a:lnTo>
                  <a:pt x="0" y="0"/>
                </a:lnTo>
                <a:close/>
              </a:path>
            </a:pathLst>
          </a:custGeom>
          <a:blipFill>
            <a:blip r:embed="rId3"/>
            <a:stretch>
              <a:fillRect l="0" t="0" r="0" b="0"/>
            </a:stretch>
          </a:blipFill>
          <a:ln w="266700" cap="rnd">
            <a:solidFill>
              <a:srgbClr val="FFC91F"/>
            </a:solidFill>
            <a:prstDash val="solid"/>
            <a:round/>
          </a:ln>
        </p:spPr>
      </p:sp>
      <p:sp>
        <p:nvSpPr>
          <p:cNvPr name="Freeform 4" id="4"/>
          <p:cNvSpPr/>
          <p:nvPr/>
        </p:nvSpPr>
        <p:spPr>
          <a:xfrm flipH="false" flipV="false" rot="0">
            <a:off x="8170810" y="3071600"/>
            <a:ext cx="3566383" cy="5869673"/>
          </a:xfrm>
          <a:custGeom>
            <a:avLst/>
            <a:gdLst/>
            <a:ahLst/>
            <a:cxnLst/>
            <a:rect r="r" b="b" t="t" l="l"/>
            <a:pathLst>
              <a:path h="5869673" w="3566383">
                <a:moveTo>
                  <a:pt x="0" y="0"/>
                </a:moveTo>
                <a:lnTo>
                  <a:pt x="3566384" y="0"/>
                </a:lnTo>
                <a:lnTo>
                  <a:pt x="3566384" y="5869672"/>
                </a:lnTo>
                <a:lnTo>
                  <a:pt x="0" y="5869672"/>
                </a:lnTo>
                <a:lnTo>
                  <a:pt x="0" y="0"/>
                </a:lnTo>
                <a:close/>
              </a:path>
            </a:pathLst>
          </a:custGeom>
          <a:blipFill>
            <a:blip r:embed="rId4"/>
            <a:stretch>
              <a:fillRect l="0" t="0" r="0" b="0"/>
            </a:stretch>
          </a:blipFill>
          <a:ln w="228600" cap="sq">
            <a:solidFill>
              <a:srgbClr val="FFC91F"/>
            </a:solidFill>
            <a:prstDash val="solid"/>
            <a:miter/>
          </a:ln>
        </p:spPr>
      </p:sp>
      <p:grpSp>
        <p:nvGrpSpPr>
          <p:cNvPr name="Group 5" id="5"/>
          <p:cNvGrpSpPr/>
          <p:nvPr/>
        </p:nvGrpSpPr>
        <p:grpSpPr>
          <a:xfrm rot="0">
            <a:off x="1260186" y="1378830"/>
            <a:ext cx="6241919" cy="4957471"/>
            <a:chOff x="0" y="0"/>
            <a:chExt cx="8322559" cy="6609961"/>
          </a:xfrm>
        </p:grpSpPr>
        <p:sp>
          <p:nvSpPr>
            <p:cNvPr name="TextBox 6" id="6"/>
            <p:cNvSpPr txBox="true"/>
            <p:nvPr/>
          </p:nvSpPr>
          <p:spPr>
            <a:xfrm rot="0">
              <a:off x="0" y="28575"/>
              <a:ext cx="8322559" cy="983192"/>
            </a:xfrm>
            <a:prstGeom prst="rect">
              <a:avLst/>
            </a:prstGeom>
          </p:spPr>
          <p:txBody>
            <a:bodyPr anchor="t" rtlCol="false" tIns="0" lIns="0" bIns="0" rIns="0">
              <a:spAutoFit/>
            </a:bodyPr>
            <a:lstStyle/>
            <a:p>
              <a:pPr algn="l" marL="0" indent="0" lvl="0">
                <a:lnSpc>
                  <a:spcPts val="5650"/>
                </a:lnSpc>
              </a:pPr>
              <a:r>
                <a:rPr lang="en-US" b="true" sz="5000">
                  <a:solidFill>
                    <a:srgbClr val="FFFFFF"/>
                  </a:solidFill>
                  <a:latin typeface="Garet Bold"/>
                  <a:ea typeface="Garet Bold"/>
                  <a:cs typeface="Garet Bold"/>
                  <a:sym typeface="Garet Bold"/>
                </a:rPr>
                <a:t>INTRODUCCION </a:t>
              </a:r>
            </a:p>
          </p:txBody>
        </p:sp>
        <p:sp>
          <p:nvSpPr>
            <p:cNvPr name="TextBox 7" id="7"/>
            <p:cNvSpPr txBox="true"/>
            <p:nvPr/>
          </p:nvSpPr>
          <p:spPr>
            <a:xfrm rot="0">
              <a:off x="0" y="1306229"/>
              <a:ext cx="8322559" cy="5303732"/>
            </a:xfrm>
            <a:prstGeom prst="rect">
              <a:avLst/>
            </a:prstGeom>
          </p:spPr>
          <p:txBody>
            <a:bodyPr anchor="t" rtlCol="false" tIns="0" lIns="0" bIns="0" rIns="0">
              <a:spAutoFit/>
            </a:bodyPr>
            <a:lstStyle/>
            <a:p>
              <a:pPr algn="just">
                <a:lnSpc>
                  <a:spcPts val="3219"/>
                </a:lnSpc>
              </a:pPr>
              <a:r>
                <a:rPr lang="en-US" sz="2299">
                  <a:solidFill>
                    <a:srgbClr val="FFFFFF"/>
                  </a:solidFill>
                  <a:latin typeface="Garet"/>
                  <a:ea typeface="Garet"/>
                  <a:cs typeface="Garet"/>
                  <a:sym typeface="Garet"/>
                </a:rPr>
                <a:t>Para calcular la altura y otros parámetros de un hidrocohete, es necesario suponer que el cohete se mueve en un movimiento vertical con aceleración constante (MRUA) durante la fase de ascenso, y que la única fuerza que actúa sobre él en su fase de caída es la gravedad. Utilizaremos las siguientes fórmulas del MRUA y la cinemática:</a:t>
              </a:r>
            </a:p>
            <a:p>
              <a:pPr algn="just" marL="0" indent="0" lvl="0">
                <a:lnSpc>
                  <a:spcPts val="3219"/>
                </a:lnSpc>
              </a:pP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03" t="-9790" r="-2698" b="-18368"/>
            </a:stretch>
          </a:blipFill>
        </p:spPr>
      </p:sp>
      <p:grpSp>
        <p:nvGrpSpPr>
          <p:cNvPr name="Group 3" id="3"/>
          <p:cNvGrpSpPr/>
          <p:nvPr/>
        </p:nvGrpSpPr>
        <p:grpSpPr>
          <a:xfrm rot="0">
            <a:off x="2569575" y="2945531"/>
            <a:ext cx="1879445" cy="1879445"/>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04775" cap="sq">
              <a:solidFill>
                <a:srgbClr val="FFFFFF"/>
              </a:solidFill>
              <a:prstDash val="solid"/>
              <a:miter/>
            </a:ln>
          </p:spPr>
        </p:sp>
        <p:sp>
          <p:nvSpPr>
            <p:cNvPr name="TextBox 5" id="5"/>
            <p:cNvSpPr txBox="true"/>
            <p:nvPr/>
          </p:nvSpPr>
          <p:spPr>
            <a:xfrm>
              <a:off x="76200" y="104775"/>
              <a:ext cx="660400" cy="631825"/>
            </a:xfrm>
            <a:prstGeom prst="rect">
              <a:avLst/>
            </a:prstGeom>
          </p:spPr>
          <p:txBody>
            <a:bodyPr anchor="ctr" rtlCol="false" tIns="50800" lIns="50800" bIns="50800" rIns="50800"/>
            <a:lstStyle/>
            <a:p>
              <a:pPr algn="ctr">
                <a:lnSpc>
                  <a:spcPts val="5650"/>
                </a:lnSpc>
              </a:pPr>
              <a:r>
                <a:rPr lang="en-US" b="true" sz="5000" spc="235">
                  <a:solidFill>
                    <a:srgbClr val="FFFFFF"/>
                  </a:solidFill>
                  <a:latin typeface="Garet Bold"/>
                  <a:ea typeface="Garet Bold"/>
                  <a:cs typeface="Garet Bold"/>
                  <a:sym typeface="Garet Bold"/>
                </a:rPr>
                <a:t>1</a:t>
              </a:r>
            </a:p>
          </p:txBody>
        </p:sp>
      </p:grpSp>
      <p:grpSp>
        <p:nvGrpSpPr>
          <p:cNvPr name="Group 6" id="6"/>
          <p:cNvGrpSpPr/>
          <p:nvPr/>
        </p:nvGrpSpPr>
        <p:grpSpPr>
          <a:xfrm rot="0">
            <a:off x="8204278" y="2945531"/>
            <a:ext cx="1879445" cy="1879445"/>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04775" cap="sq">
              <a:solidFill>
                <a:srgbClr val="FFFFFF"/>
              </a:solidFill>
              <a:prstDash val="solid"/>
              <a:miter/>
            </a:ln>
          </p:spPr>
        </p:sp>
        <p:sp>
          <p:nvSpPr>
            <p:cNvPr name="TextBox 8" id="8"/>
            <p:cNvSpPr txBox="true"/>
            <p:nvPr/>
          </p:nvSpPr>
          <p:spPr>
            <a:xfrm>
              <a:off x="76200" y="104775"/>
              <a:ext cx="660400" cy="631825"/>
            </a:xfrm>
            <a:prstGeom prst="rect">
              <a:avLst/>
            </a:prstGeom>
          </p:spPr>
          <p:txBody>
            <a:bodyPr anchor="ctr" rtlCol="false" tIns="50800" lIns="50800" bIns="50800" rIns="50800"/>
            <a:lstStyle/>
            <a:p>
              <a:pPr algn="ctr">
                <a:lnSpc>
                  <a:spcPts val="5650"/>
                </a:lnSpc>
              </a:pPr>
              <a:r>
                <a:rPr lang="en-US" b="true" sz="5000" spc="235">
                  <a:solidFill>
                    <a:srgbClr val="FFFFFF"/>
                  </a:solidFill>
                  <a:latin typeface="Garet Bold"/>
                  <a:ea typeface="Garet Bold"/>
                  <a:cs typeface="Garet Bold"/>
                  <a:sym typeface="Garet Bold"/>
                </a:rPr>
                <a:t>2</a:t>
              </a:r>
            </a:p>
          </p:txBody>
        </p:sp>
      </p:grpSp>
      <p:grpSp>
        <p:nvGrpSpPr>
          <p:cNvPr name="Group 9" id="9"/>
          <p:cNvGrpSpPr/>
          <p:nvPr/>
        </p:nvGrpSpPr>
        <p:grpSpPr>
          <a:xfrm rot="0">
            <a:off x="13838980" y="2789630"/>
            <a:ext cx="1879445" cy="1879445"/>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04775" cap="sq">
              <a:solidFill>
                <a:srgbClr val="FFFFFF"/>
              </a:solidFill>
              <a:prstDash val="solid"/>
              <a:miter/>
            </a:ln>
          </p:spPr>
        </p:sp>
        <p:sp>
          <p:nvSpPr>
            <p:cNvPr name="TextBox 11" id="11"/>
            <p:cNvSpPr txBox="true"/>
            <p:nvPr/>
          </p:nvSpPr>
          <p:spPr>
            <a:xfrm>
              <a:off x="76200" y="104775"/>
              <a:ext cx="660400" cy="631825"/>
            </a:xfrm>
            <a:prstGeom prst="rect">
              <a:avLst/>
            </a:prstGeom>
          </p:spPr>
          <p:txBody>
            <a:bodyPr anchor="ctr" rtlCol="false" tIns="50800" lIns="50800" bIns="50800" rIns="50800"/>
            <a:lstStyle/>
            <a:p>
              <a:pPr algn="ctr">
                <a:lnSpc>
                  <a:spcPts val="5650"/>
                </a:lnSpc>
              </a:pPr>
              <a:r>
                <a:rPr lang="en-US" b="true" sz="5000" spc="235">
                  <a:solidFill>
                    <a:srgbClr val="FFFFFF"/>
                  </a:solidFill>
                  <a:latin typeface="Garet Bold"/>
                  <a:ea typeface="Garet Bold"/>
                  <a:cs typeface="Garet Bold"/>
                  <a:sym typeface="Garet Bold"/>
                </a:rPr>
                <a:t>3</a:t>
              </a:r>
            </a:p>
          </p:txBody>
        </p:sp>
      </p:grpSp>
      <p:grpSp>
        <p:nvGrpSpPr>
          <p:cNvPr name="Group 12" id="12"/>
          <p:cNvGrpSpPr/>
          <p:nvPr/>
        </p:nvGrpSpPr>
        <p:grpSpPr>
          <a:xfrm rot="0">
            <a:off x="1028700" y="5179706"/>
            <a:ext cx="4961194" cy="3535669"/>
            <a:chOff x="0" y="0"/>
            <a:chExt cx="6614926" cy="4714225"/>
          </a:xfrm>
        </p:grpSpPr>
        <p:sp>
          <p:nvSpPr>
            <p:cNvPr name="TextBox 13" id="13"/>
            <p:cNvSpPr txBox="true"/>
            <p:nvPr/>
          </p:nvSpPr>
          <p:spPr>
            <a:xfrm rot="0">
              <a:off x="0" y="546085"/>
              <a:ext cx="6614926" cy="4168140"/>
            </a:xfrm>
            <a:prstGeom prst="rect">
              <a:avLst/>
            </a:prstGeom>
          </p:spPr>
          <p:txBody>
            <a:bodyPr anchor="t" rtlCol="false" tIns="0" lIns="0" bIns="0" rIns="0">
              <a:spAutoFit/>
            </a:bodyPr>
            <a:lstStyle/>
            <a:p>
              <a:pPr algn="just">
                <a:lnSpc>
                  <a:spcPts val="2520"/>
                </a:lnSpc>
              </a:pPr>
              <a:r>
                <a:rPr lang="en-US" sz="1800">
                  <a:solidFill>
                    <a:srgbClr val="FFFFFF"/>
                  </a:solidFill>
                  <a:latin typeface="Garet"/>
                  <a:ea typeface="Garet"/>
                  <a:cs typeface="Garet"/>
                  <a:sym typeface="Garet"/>
                </a:rPr>
                <a:t>·Botella de plástico </a:t>
              </a:r>
            </a:p>
            <a:p>
              <a:pPr algn="just">
                <a:lnSpc>
                  <a:spcPts val="2520"/>
                </a:lnSpc>
              </a:pPr>
              <a:r>
                <a:rPr lang="en-US" sz="1800">
                  <a:solidFill>
                    <a:srgbClr val="FFFFFF"/>
                  </a:solidFill>
                  <a:latin typeface="Garet"/>
                  <a:ea typeface="Garet"/>
                  <a:cs typeface="Garet"/>
                  <a:sym typeface="Garet"/>
                </a:rPr>
                <a:t>·Bomba de aire</a:t>
              </a:r>
            </a:p>
            <a:p>
              <a:pPr algn="just">
                <a:lnSpc>
                  <a:spcPts val="2520"/>
                </a:lnSpc>
              </a:pPr>
              <a:r>
                <a:rPr lang="en-US" sz="1800">
                  <a:solidFill>
                    <a:srgbClr val="FFFFFF"/>
                  </a:solidFill>
                  <a:latin typeface="Garet"/>
                  <a:ea typeface="Garet"/>
                  <a:cs typeface="Garet"/>
                  <a:sym typeface="Garet"/>
                </a:rPr>
                <a:t>·Tubos PVC</a:t>
              </a:r>
            </a:p>
            <a:p>
              <a:pPr algn="just">
                <a:lnSpc>
                  <a:spcPts val="2520"/>
                </a:lnSpc>
              </a:pPr>
              <a:r>
                <a:rPr lang="en-US" sz="1800">
                  <a:solidFill>
                    <a:srgbClr val="FFFFFF"/>
                  </a:solidFill>
                  <a:latin typeface="Garet"/>
                  <a:ea typeface="Garet"/>
                  <a:cs typeface="Garet"/>
                  <a:sym typeface="Garet"/>
                </a:rPr>
                <a:t>·Pivote de aire </a:t>
              </a:r>
            </a:p>
            <a:p>
              <a:pPr algn="just">
                <a:lnSpc>
                  <a:spcPts val="2520"/>
                </a:lnSpc>
              </a:pPr>
              <a:r>
                <a:rPr lang="en-US" sz="1800">
                  <a:solidFill>
                    <a:srgbClr val="FFFFFF"/>
                  </a:solidFill>
                  <a:latin typeface="Garet"/>
                  <a:ea typeface="Garet"/>
                  <a:cs typeface="Garet"/>
                  <a:sym typeface="Garet"/>
                </a:rPr>
                <a:t>·Agua </a:t>
              </a:r>
            </a:p>
            <a:p>
              <a:pPr algn="just">
                <a:lnSpc>
                  <a:spcPts val="2520"/>
                </a:lnSpc>
              </a:pPr>
              <a:r>
                <a:rPr lang="en-US" sz="1800">
                  <a:solidFill>
                    <a:srgbClr val="FFFFFF"/>
                  </a:solidFill>
                  <a:latin typeface="Garet"/>
                  <a:ea typeface="Garet"/>
                  <a:cs typeface="Garet"/>
                  <a:sym typeface="Garet"/>
                </a:rPr>
                <a:t>·Cronómetro</a:t>
              </a:r>
            </a:p>
            <a:p>
              <a:pPr algn="just">
                <a:lnSpc>
                  <a:spcPts val="2520"/>
                </a:lnSpc>
              </a:pPr>
              <a:r>
                <a:rPr lang="en-US" sz="1800">
                  <a:solidFill>
                    <a:srgbClr val="FFFFFF"/>
                  </a:solidFill>
                  <a:latin typeface="Garet"/>
                  <a:ea typeface="Garet"/>
                  <a:cs typeface="Garet"/>
                  <a:sym typeface="Garet"/>
                </a:rPr>
                <a:t>· Hoja de papel </a:t>
              </a:r>
            </a:p>
            <a:p>
              <a:pPr algn="just">
                <a:lnSpc>
                  <a:spcPts val="2520"/>
                </a:lnSpc>
              </a:pPr>
              <a:r>
                <a:rPr lang="en-US" sz="1800">
                  <a:solidFill>
                    <a:srgbClr val="FFFFFF"/>
                  </a:solidFill>
                  <a:latin typeface="Garet"/>
                  <a:ea typeface="Garet"/>
                  <a:cs typeface="Garet"/>
                  <a:sym typeface="Garet"/>
                </a:rPr>
                <a:t>·Lápiz</a:t>
              </a:r>
            </a:p>
            <a:p>
              <a:pPr algn="just">
                <a:lnSpc>
                  <a:spcPts val="2520"/>
                </a:lnSpc>
              </a:pPr>
              <a:r>
                <a:rPr lang="en-US" sz="1800">
                  <a:solidFill>
                    <a:srgbClr val="FFFFFF"/>
                  </a:solidFill>
                  <a:latin typeface="Garet"/>
                  <a:ea typeface="Garet"/>
                  <a:cs typeface="Garet"/>
                  <a:sym typeface="Garet"/>
                </a:rPr>
                <a:t>·Calculadora </a:t>
              </a:r>
            </a:p>
            <a:p>
              <a:pPr algn="ctr" marL="0" indent="0" lvl="0">
                <a:lnSpc>
                  <a:spcPts val="2520"/>
                </a:lnSpc>
                <a:spcBef>
                  <a:spcPct val="0"/>
                </a:spcBef>
              </a:pPr>
            </a:p>
          </p:txBody>
        </p:sp>
        <p:sp>
          <p:nvSpPr>
            <p:cNvPr name="TextBox 14" id="14"/>
            <p:cNvSpPr txBox="true"/>
            <p:nvPr/>
          </p:nvSpPr>
          <p:spPr>
            <a:xfrm rot="0">
              <a:off x="0" y="-38100"/>
              <a:ext cx="6614926" cy="440267"/>
            </a:xfrm>
            <a:prstGeom prst="rect">
              <a:avLst/>
            </a:prstGeom>
          </p:spPr>
          <p:txBody>
            <a:bodyPr anchor="t" rtlCol="false" tIns="0" lIns="0" bIns="0" rIns="0">
              <a:spAutoFit/>
            </a:bodyPr>
            <a:lstStyle/>
            <a:p>
              <a:pPr algn="ctr" marL="0" indent="0" lvl="0">
                <a:lnSpc>
                  <a:spcPts val="2800"/>
                </a:lnSpc>
                <a:spcBef>
                  <a:spcPct val="0"/>
                </a:spcBef>
              </a:pPr>
              <a:r>
                <a:rPr lang="en-US" b="true" sz="2000">
                  <a:solidFill>
                    <a:srgbClr val="FFFFFF"/>
                  </a:solidFill>
                  <a:latin typeface="Garet Bold"/>
                  <a:ea typeface="Garet Bold"/>
                  <a:cs typeface="Garet Bold"/>
                  <a:sym typeface="Garet Bold"/>
                </a:rPr>
                <a:t>Materiales </a:t>
              </a:r>
            </a:p>
          </p:txBody>
        </p:sp>
      </p:grpSp>
      <p:grpSp>
        <p:nvGrpSpPr>
          <p:cNvPr name="Group 15" id="15"/>
          <p:cNvGrpSpPr/>
          <p:nvPr/>
        </p:nvGrpSpPr>
        <p:grpSpPr>
          <a:xfrm rot="0">
            <a:off x="6322770" y="5179706"/>
            <a:ext cx="4961194" cy="5107294"/>
            <a:chOff x="0" y="0"/>
            <a:chExt cx="6614926" cy="6809725"/>
          </a:xfrm>
        </p:grpSpPr>
        <p:sp>
          <p:nvSpPr>
            <p:cNvPr name="TextBox 16" id="16"/>
            <p:cNvSpPr txBox="true"/>
            <p:nvPr/>
          </p:nvSpPr>
          <p:spPr>
            <a:xfrm rot="0">
              <a:off x="0" y="546085"/>
              <a:ext cx="6614926" cy="6263640"/>
            </a:xfrm>
            <a:prstGeom prst="rect">
              <a:avLst/>
            </a:prstGeom>
          </p:spPr>
          <p:txBody>
            <a:bodyPr anchor="t" rtlCol="false" tIns="0" lIns="0" bIns="0" rIns="0">
              <a:spAutoFit/>
            </a:bodyPr>
            <a:lstStyle/>
            <a:p>
              <a:pPr algn="just">
                <a:lnSpc>
                  <a:spcPts val="2520"/>
                </a:lnSpc>
              </a:pPr>
              <a:r>
                <a:rPr lang="en-US" sz="1800">
                  <a:solidFill>
                    <a:srgbClr val="FFFFFF"/>
                  </a:solidFill>
                  <a:latin typeface="Garet"/>
                  <a:ea typeface="Garet"/>
                  <a:cs typeface="Garet"/>
                  <a:sym typeface="Garet"/>
                </a:rPr>
                <a:t>1.- Rellenar la botella al 80% con agua </a:t>
              </a:r>
            </a:p>
            <a:p>
              <a:pPr algn="just">
                <a:lnSpc>
                  <a:spcPts val="2520"/>
                </a:lnSpc>
              </a:pPr>
              <a:r>
                <a:rPr lang="en-US" sz="1800">
                  <a:solidFill>
                    <a:srgbClr val="FFFFFF"/>
                  </a:solidFill>
                  <a:latin typeface="Garet"/>
                  <a:ea typeface="Garet"/>
                  <a:cs typeface="Garet"/>
                  <a:sym typeface="Garet"/>
                </a:rPr>
                <a:t>2.- Montar la botella en la base del hidrocohete</a:t>
              </a:r>
            </a:p>
            <a:p>
              <a:pPr algn="just">
                <a:lnSpc>
                  <a:spcPts val="2520"/>
                </a:lnSpc>
              </a:pPr>
              <a:r>
                <a:rPr lang="en-US" sz="1800">
                  <a:solidFill>
                    <a:srgbClr val="FFFFFF"/>
                  </a:solidFill>
                  <a:latin typeface="Garet"/>
                  <a:ea typeface="Garet"/>
                  <a:cs typeface="Garet"/>
                  <a:sym typeface="Garet"/>
                </a:rPr>
                <a:t>3.- Conectar la bomba de aire a la base del hidrocohete </a:t>
              </a:r>
            </a:p>
            <a:p>
              <a:pPr algn="just">
                <a:lnSpc>
                  <a:spcPts val="2520"/>
                </a:lnSpc>
              </a:pPr>
              <a:r>
                <a:rPr lang="en-US" sz="1800">
                  <a:solidFill>
                    <a:srgbClr val="FFFFFF"/>
                  </a:solidFill>
                  <a:latin typeface="Garet"/>
                  <a:ea typeface="Garet"/>
                  <a:cs typeface="Garet"/>
                  <a:sym typeface="Garet"/>
                </a:rPr>
                <a:t>4.- Introducir presión con la bomba de aire al sistema </a:t>
              </a:r>
            </a:p>
            <a:p>
              <a:pPr algn="just">
                <a:lnSpc>
                  <a:spcPts val="2520"/>
                </a:lnSpc>
              </a:pPr>
              <a:r>
                <a:rPr lang="en-US" sz="1800">
                  <a:solidFill>
                    <a:srgbClr val="FFFFFF"/>
                  </a:solidFill>
                  <a:latin typeface="Garet"/>
                  <a:ea typeface="Garet"/>
                  <a:cs typeface="Garet"/>
                  <a:sym typeface="Garet"/>
                </a:rPr>
                <a:t>5.- Accionar el mecanismo de despegue del hidrocohete </a:t>
              </a:r>
            </a:p>
            <a:p>
              <a:pPr algn="just">
                <a:lnSpc>
                  <a:spcPts val="2520"/>
                </a:lnSpc>
              </a:pPr>
              <a:r>
                <a:rPr lang="en-US" sz="1800">
                  <a:solidFill>
                    <a:srgbClr val="FFFFFF"/>
                  </a:solidFill>
                  <a:latin typeface="Garet"/>
                  <a:ea typeface="Garet"/>
                  <a:cs typeface="Garet"/>
                  <a:sym typeface="Garet"/>
                </a:rPr>
                <a:t>6.- Activar el cronometro </a:t>
              </a:r>
            </a:p>
            <a:p>
              <a:pPr algn="just">
                <a:lnSpc>
                  <a:spcPts val="2520"/>
                </a:lnSpc>
              </a:pPr>
              <a:r>
                <a:rPr lang="en-US" sz="1800">
                  <a:solidFill>
                    <a:srgbClr val="FFFFFF"/>
                  </a:solidFill>
                  <a:latin typeface="Garet"/>
                  <a:ea typeface="Garet"/>
                  <a:cs typeface="Garet"/>
                  <a:sym typeface="Garet"/>
                </a:rPr>
                <a:t>7.- Esperar a que el hidrocohete toque el suelo </a:t>
              </a:r>
            </a:p>
            <a:p>
              <a:pPr algn="just">
                <a:lnSpc>
                  <a:spcPts val="2520"/>
                </a:lnSpc>
              </a:pPr>
              <a:r>
                <a:rPr lang="en-US" sz="1800">
                  <a:solidFill>
                    <a:srgbClr val="FFFFFF"/>
                  </a:solidFill>
                  <a:latin typeface="Garet"/>
                  <a:ea typeface="Garet"/>
                  <a:cs typeface="Garet"/>
                  <a:sym typeface="Garet"/>
                </a:rPr>
                <a:t>8.- Detener el cronometro y registrar el dato obtenido</a:t>
              </a:r>
            </a:p>
            <a:p>
              <a:pPr algn="ctr" marL="0" indent="0" lvl="0">
                <a:lnSpc>
                  <a:spcPts val="2520"/>
                </a:lnSpc>
                <a:spcBef>
                  <a:spcPct val="0"/>
                </a:spcBef>
              </a:pPr>
            </a:p>
          </p:txBody>
        </p:sp>
        <p:sp>
          <p:nvSpPr>
            <p:cNvPr name="TextBox 17" id="17"/>
            <p:cNvSpPr txBox="true"/>
            <p:nvPr/>
          </p:nvSpPr>
          <p:spPr>
            <a:xfrm rot="0">
              <a:off x="0" y="-38100"/>
              <a:ext cx="6614926" cy="440267"/>
            </a:xfrm>
            <a:prstGeom prst="rect">
              <a:avLst/>
            </a:prstGeom>
          </p:spPr>
          <p:txBody>
            <a:bodyPr anchor="t" rtlCol="false" tIns="0" lIns="0" bIns="0" rIns="0">
              <a:spAutoFit/>
            </a:bodyPr>
            <a:lstStyle/>
            <a:p>
              <a:pPr algn="ctr" marL="0" indent="0" lvl="0">
                <a:lnSpc>
                  <a:spcPts val="2800"/>
                </a:lnSpc>
                <a:spcBef>
                  <a:spcPct val="0"/>
                </a:spcBef>
              </a:pPr>
              <a:r>
                <a:rPr lang="en-US" b="true" sz="2000">
                  <a:solidFill>
                    <a:srgbClr val="FFFFFF"/>
                  </a:solidFill>
                  <a:latin typeface="Garet Bold"/>
                  <a:ea typeface="Garet Bold"/>
                  <a:cs typeface="Garet Bold"/>
                  <a:sym typeface="Garet Bold"/>
                </a:rPr>
                <a:t>Desarrollo</a:t>
              </a:r>
            </a:p>
          </p:txBody>
        </p:sp>
      </p:grpSp>
      <p:grpSp>
        <p:nvGrpSpPr>
          <p:cNvPr name="Group 18" id="18"/>
          <p:cNvGrpSpPr/>
          <p:nvPr/>
        </p:nvGrpSpPr>
        <p:grpSpPr>
          <a:xfrm rot="0">
            <a:off x="12298106" y="5179706"/>
            <a:ext cx="4961194" cy="2907019"/>
            <a:chOff x="0" y="0"/>
            <a:chExt cx="6614926" cy="3876025"/>
          </a:xfrm>
        </p:grpSpPr>
        <p:sp>
          <p:nvSpPr>
            <p:cNvPr name="TextBox 19" id="19"/>
            <p:cNvSpPr txBox="true"/>
            <p:nvPr/>
          </p:nvSpPr>
          <p:spPr>
            <a:xfrm rot="0">
              <a:off x="0" y="546085"/>
              <a:ext cx="6614926" cy="3329940"/>
            </a:xfrm>
            <a:prstGeom prst="rect">
              <a:avLst/>
            </a:prstGeom>
          </p:spPr>
          <p:txBody>
            <a:bodyPr anchor="t" rtlCol="false" tIns="0" lIns="0" bIns="0" rIns="0">
              <a:spAutoFit/>
            </a:bodyPr>
            <a:lstStyle/>
            <a:p>
              <a:pPr algn="just">
                <a:lnSpc>
                  <a:spcPts val="2520"/>
                </a:lnSpc>
              </a:pPr>
              <a:r>
                <a:rPr lang="en-US" sz="1800">
                  <a:solidFill>
                    <a:srgbClr val="FFFFFF"/>
                  </a:solidFill>
                  <a:latin typeface="Garet"/>
                  <a:ea typeface="Garet"/>
                  <a:cs typeface="Garet"/>
                  <a:sym typeface="Garet"/>
                </a:rPr>
                <a:t>De acuerdo al experimento descrito anteriormente se puede efectuar distintos cálculos físicos, considerando que en el experimento el cuerpo en estudio se desplazara del suelo en dirección al aire, se llevaran a cabo los distintos cálculos físicos: </a:t>
              </a:r>
            </a:p>
            <a:p>
              <a:pPr algn="ctr" marL="0" indent="0" lvl="0">
                <a:lnSpc>
                  <a:spcPts val="2520"/>
                </a:lnSpc>
                <a:spcBef>
                  <a:spcPct val="0"/>
                </a:spcBef>
              </a:pPr>
            </a:p>
          </p:txBody>
        </p:sp>
        <p:sp>
          <p:nvSpPr>
            <p:cNvPr name="TextBox 20" id="20"/>
            <p:cNvSpPr txBox="true"/>
            <p:nvPr/>
          </p:nvSpPr>
          <p:spPr>
            <a:xfrm rot="0">
              <a:off x="0" y="-38100"/>
              <a:ext cx="6614926" cy="440267"/>
            </a:xfrm>
            <a:prstGeom prst="rect">
              <a:avLst/>
            </a:prstGeom>
          </p:spPr>
          <p:txBody>
            <a:bodyPr anchor="t" rtlCol="false" tIns="0" lIns="0" bIns="0" rIns="0">
              <a:spAutoFit/>
            </a:bodyPr>
            <a:lstStyle/>
            <a:p>
              <a:pPr algn="ctr" marL="0" indent="0" lvl="0">
                <a:lnSpc>
                  <a:spcPts val="2800"/>
                </a:lnSpc>
                <a:spcBef>
                  <a:spcPct val="0"/>
                </a:spcBef>
              </a:pPr>
              <a:r>
                <a:rPr lang="en-US" b="true" sz="2000">
                  <a:solidFill>
                    <a:srgbClr val="FFFFFF"/>
                  </a:solidFill>
                  <a:latin typeface="Garet Bold"/>
                  <a:ea typeface="Garet Bold"/>
                  <a:cs typeface="Garet Bold"/>
                  <a:sym typeface="Garet Bold"/>
                </a:rPr>
                <a:t>Calculos a relizar:</a:t>
              </a:r>
            </a:p>
          </p:txBody>
        </p:sp>
      </p:grpSp>
      <p:sp>
        <p:nvSpPr>
          <p:cNvPr name="TextBox 21" id="21"/>
          <p:cNvSpPr txBox="true"/>
          <p:nvPr/>
        </p:nvSpPr>
        <p:spPr>
          <a:xfrm rot="0">
            <a:off x="6115476" y="57150"/>
            <a:ext cx="6182630" cy="2533650"/>
          </a:xfrm>
          <a:prstGeom prst="rect">
            <a:avLst/>
          </a:prstGeom>
        </p:spPr>
        <p:txBody>
          <a:bodyPr anchor="t" rtlCol="false" tIns="0" lIns="0" bIns="0" rIns="0">
            <a:spAutoFit/>
          </a:bodyPr>
          <a:lstStyle/>
          <a:p>
            <a:pPr algn="ctr" marL="0" indent="0" lvl="0">
              <a:lnSpc>
                <a:spcPts val="6600"/>
              </a:lnSpc>
              <a:spcBef>
                <a:spcPct val="0"/>
              </a:spcBef>
            </a:pPr>
            <a:r>
              <a:rPr lang="en-US" b="true" sz="6000">
                <a:solidFill>
                  <a:srgbClr val="FFFFFF"/>
                </a:solidFill>
                <a:latin typeface="Garet Bold"/>
                <a:ea typeface="Garet Bold"/>
                <a:cs typeface="Garet Bold"/>
                <a:sym typeface="Garet Bold"/>
              </a:rPr>
              <a:t>DESARROLLO DE LA PRACTICA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188" t="-16121" r="-4269" b="-14709"/>
            </a:stretch>
          </a:blipFill>
        </p:spPr>
      </p:sp>
      <p:grpSp>
        <p:nvGrpSpPr>
          <p:cNvPr name="Group 3" id="3"/>
          <p:cNvGrpSpPr>
            <a:grpSpLocks noChangeAspect="true"/>
          </p:cNvGrpSpPr>
          <p:nvPr/>
        </p:nvGrpSpPr>
        <p:grpSpPr>
          <a:xfrm rot="0">
            <a:off x="1634949" y="2202531"/>
            <a:ext cx="3475725" cy="1955071"/>
            <a:chOff x="0" y="0"/>
            <a:chExt cx="11289030" cy="6350000"/>
          </a:xfrm>
        </p:grpSpPr>
        <p:sp>
          <p:nvSpPr>
            <p:cNvPr name="Freeform 4" id="4"/>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l="0" t="-11437" r="0" b="-11437"/>
              </a:stretch>
            </a:blipFill>
          </p:spPr>
        </p:sp>
      </p:grpSp>
      <p:grpSp>
        <p:nvGrpSpPr>
          <p:cNvPr name="Group 5" id="5"/>
          <p:cNvGrpSpPr>
            <a:grpSpLocks noChangeAspect="true"/>
          </p:cNvGrpSpPr>
          <p:nvPr/>
        </p:nvGrpSpPr>
        <p:grpSpPr>
          <a:xfrm rot="0">
            <a:off x="1634949" y="4677555"/>
            <a:ext cx="3475725" cy="1955071"/>
            <a:chOff x="0" y="0"/>
            <a:chExt cx="11289030" cy="6350000"/>
          </a:xfrm>
        </p:grpSpPr>
        <p:sp>
          <p:nvSpPr>
            <p:cNvPr name="Freeform 6" id="6"/>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l="0" t="-18503" r="0" b="-18503"/>
              </a:stretch>
            </a:blipFill>
          </p:spPr>
        </p:sp>
      </p:grpSp>
      <p:grpSp>
        <p:nvGrpSpPr>
          <p:cNvPr name="Group 7" id="7"/>
          <p:cNvGrpSpPr>
            <a:grpSpLocks noChangeAspect="true"/>
          </p:cNvGrpSpPr>
          <p:nvPr/>
        </p:nvGrpSpPr>
        <p:grpSpPr>
          <a:xfrm rot="0">
            <a:off x="1634949" y="7623308"/>
            <a:ext cx="3475725" cy="1955071"/>
            <a:chOff x="0" y="0"/>
            <a:chExt cx="11289030" cy="6350000"/>
          </a:xfrm>
        </p:grpSpPr>
        <p:sp>
          <p:nvSpPr>
            <p:cNvPr name="Freeform 8" id="8"/>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l="-38660" t="0" r="-38660" b="0"/>
              </a:stretch>
            </a:blipFill>
          </p:spPr>
        </p:sp>
      </p:grpSp>
      <p:grpSp>
        <p:nvGrpSpPr>
          <p:cNvPr name="Group 9" id="9"/>
          <p:cNvGrpSpPr>
            <a:grpSpLocks noChangeAspect="true"/>
          </p:cNvGrpSpPr>
          <p:nvPr/>
        </p:nvGrpSpPr>
        <p:grpSpPr>
          <a:xfrm rot="0">
            <a:off x="9580039" y="2202531"/>
            <a:ext cx="3468752" cy="1951149"/>
            <a:chOff x="0" y="0"/>
            <a:chExt cx="11289030" cy="6350000"/>
          </a:xfrm>
        </p:grpSpPr>
        <p:sp>
          <p:nvSpPr>
            <p:cNvPr name="Freeform 10" id="10"/>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l="0" t="-5801" r="0" b="-5801"/>
              </a:stretch>
            </a:blipFill>
          </p:spPr>
        </p:sp>
      </p:grpSp>
      <p:grpSp>
        <p:nvGrpSpPr>
          <p:cNvPr name="Group 11" id="11"/>
          <p:cNvGrpSpPr>
            <a:grpSpLocks noChangeAspect="true"/>
          </p:cNvGrpSpPr>
          <p:nvPr/>
        </p:nvGrpSpPr>
        <p:grpSpPr>
          <a:xfrm rot="0">
            <a:off x="9580039" y="5931315"/>
            <a:ext cx="3468752" cy="1951149"/>
            <a:chOff x="0" y="0"/>
            <a:chExt cx="11289030" cy="6350000"/>
          </a:xfrm>
        </p:grpSpPr>
        <p:sp>
          <p:nvSpPr>
            <p:cNvPr name="Freeform 12" id="12"/>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7"/>
              <a:stretch>
                <a:fillRect l="0" t="-1183" r="0" b="-1183"/>
              </a:stretch>
            </a:blipFill>
          </p:spPr>
        </p:sp>
      </p:grpSp>
      <p:grpSp>
        <p:nvGrpSpPr>
          <p:cNvPr name="Group 13" id="13"/>
          <p:cNvGrpSpPr/>
          <p:nvPr/>
        </p:nvGrpSpPr>
        <p:grpSpPr>
          <a:xfrm rot="0">
            <a:off x="5487731" y="2277419"/>
            <a:ext cx="3223076" cy="2117079"/>
            <a:chOff x="0" y="0"/>
            <a:chExt cx="4297435" cy="2822772"/>
          </a:xfrm>
        </p:grpSpPr>
        <p:sp>
          <p:nvSpPr>
            <p:cNvPr name="TextBox 14" id="14"/>
            <p:cNvSpPr txBox="true"/>
            <p:nvPr/>
          </p:nvSpPr>
          <p:spPr>
            <a:xfrm rot="0">
              <a:off x="0" y="581433"/>
              <a:ext cx="4297435" cy="2241338"/>
            </a:xfrm>
            <a:prstGeom prst="rect">
              <a:avLst/>
            </a:prstGeom>
          </p:spPr>
          <p:txBody>
            <a:bodyPr anchor="t" rtlCol="false" tIns="0" lIns="0" bIns="0" rIns="0">
              <a:spAutoFit/>
            </a:bodyPr>
            <a:lstStyle/>
            <a:p>
              <a:pPr algn="l">
                <a:lnSpc>
                  <a:spcPts val="2239"/>
                </a:lnSpc>
              </a:pPr>
              <a:r>
                <a:rPr lang="en-US" sz="1599" spc="65">
                  <a:solidFill>
                    <a:srgbClr val="FFFFFF"/>
                  </a:solidFill>
                  <a:latin typeface="Agrandir"/>
                  <a:ea typeface="Agrandir"/>
                  <a:cs typeface="Agrandir"/>
                  <a:sym typeface="Agrandir"/>
                </a:rPr>
                <a:t>·Tiempo de subida, tsubida=2.38 </a:t>
              </a:r>
            </a:p>
            <a:p>
              <a:pPr algn="l">
                <a:lnSpc>
                  <a:spcPts val="2239"/>
                </a:lnSpc>
              </a:pPr>
              <a:r>
                <a:rPr lang="en-US" sz="1599" spc="65">
                  <a:solidFill>
                    <a:srgbClr val="FFFFFF"/>
                  </a:solidFill>
                  <a:latin typeface="Agrandir"/>
                  <a:ea typeface="Agrandir"/>
                  <a:cs typeface="Agrandir"/>
                  <a:sym typeface="Agrandir"/>
                </a:rPr>
                <a:t>·Aceleración debido a la gravedad (en caída libre), g=9.81 m/s2g </a:t>
              </a:r>
            </a:p>
            <a:p>
              <a:pPr algn="l" marL="0" indent="0" lvl="0">
                <a:lnSpc>
                  <a:spcPts val="2239"/>
                </a:lnSpc>
                <a:spcBef>
                  <a:spcPct val="0"/>
                </a:spcBef>
              </a:pPr>
            </a:p>
          </p:txBody>
        </p:sp>
        <p:sp>
          <p:nvSpPr>
            <p:cNvPr name="TextBox 15" id="15"/>
            <p:cNvSpPr txBox="true"/>
            <p:nvPr/>
          </p:nvSpPr>
          <p:spPr>
            <a:xfrm rot="0">
              <a:off x="0" y="-57150"/>
              <a:ext cx="4297435" cy="542290"/>
            </a:xfrm>
            <a:prstGeom prst="rect">
              <a:avLst/>
            </a:prstGeom>
          </p:spPr>
          <p:txBody>
            <a:bodyPr anchor="t" rtlCol="false" tIns="0" lIns="0" bIns="0" rIns="0">
              <a:spAutoFit/>
            </a:bodyPr>
            <a:lstStyle/>
            <a:p>
              <a:pPr algn="l" marL="0" indent="0" lvl="0">
                <a:lnSpc>
                  <a:spcPts val="2640"/>
                </a:lnSpc>
                <a:spcBef>
                  <a:spcPct val="0"/>
                </a:spcBef>
              </a:pPr>
              <a:r>
                <a:rPr lang="en-US" b="true" sz="2400" spc="98">
                  <a:solidFill>
                    <a:srgbClr val="FFFFFF"/>
                  </a:solidFill>
                  <a:latin typeface="Agrandir Bold"/>
                  <a:ea typeface="Agrandir Bold"/>
                  <a:cs typeface="Agrandir Bold"/>
                  <a:sym typeface="Agrandir Bold"/>
                </a:rPr>
                <a:t>Tiempo de subida</a:t>
              </a:r>
            </a:p>
          </p:txBody>
        </p:sp>
      </p:grpSp>
      <p:grpSp>
        <p:nvGrpSpPr>
          <p:cNvPr name="Group 16" id="16"/>
          <p:cNvGrpSpPr/>
          <p:nvPr/>
        </p:nvGrpSpPr>
        <p:grpSpPr>
          <a:xfrm rot="0">
            <a:off x="5487731" y="4677555"/>
            <a:ext cx="3223260" cy="2945754"/>
            <a:chOff x="0" y="0"/>
            <a:chExt cx="4297680" cy="3927672"/>
          </a:xfrm>
        </p:grpSpPr>
        <p:sp>
          <p:nvSpPr>
            <p:cNvPr name="TextBox 17" id="17"/>
            <p:cNvSpPr txBox="true"/>
            <p:nvPr/>
          </p:nvSpPr>
          <p:spPr>
            <a:xfrm rot="0">
              <a:off x="0" y="581433"/>
              <a:ext cx="4297680" cy="3346238"/>
            </a:xfrm>
            <a:prstGeom prst="rect">
              <a:avLst/>
            </a:prstGeom>
          </p:spPr>
          <p:txBody>
            <a:bodyPr anchor="t" rtlCol="false" tIns="0" lIns="0" bIns="0" rIns="0">
              <a:spAutoFit/>
            </a:bodyPr>
            <a:lstStyle/>
            <a:p>
              <a:pPr algn="l">
                <a:lnSpc>
                  <a:spcPts val="2239"/>
                </a:lnSpc>
              </a:pPr>
              <a:r>
                <a:rPr lang="en-US" sz="1599" spc="65">
                  <a:solidFill>
                    <a:srgbClr val="FFFFFF"/>
                  </a:solidFill>
                  <a:latin typeface="Agrandir"/>
                  <a:ea typeface="Agrandir"/>
                  <a:cs typeface="Agrandir"/>
                  <a:sym typeface="Agrandir"/>
                </a:rPr>
                <a:t>La velocidad del cohete al terminar el empuje del agua se calcula integrando la aceleración mientras el agua sale. Si asumimos que el empuje es constante (una aproximación), la velocidad se puede calcular como:</a:t>
              </a:r>
            </a:p>
            <a:p>
              <a:pPr algn="l" marL="0" indent="0" lvl="0">
                <a:lnSpc>
                  <a:spcPts val="2239"/>
                </a:lnSpc>
                <a:spcBef>
                  <a:spcPct val="0"/>
                </a:spcBef>
              </a:pPr>
            </a:p>
          </p:txBody>
        </p:sp>
        <p:sp>
          <p:nvSpPr>
            <p:cNvPr name="TextBox 18" id="18"/>
            <p:cNvSpPr txBox="true"/>
            <p:nvPr/>
          </p:nvSpPr>
          <p:spPr>
            <a:xfrm rot="0">
              <a:off x="0" y="-57150"/>
              <a:ext cx="4297680" cy="542290"/>
            </a:xfrm>
            <a:prstGeom prst="rect">
              <a:avLst/>
            </a:prstGeom>
          </p:spPr>
          <p:txBody>
            <a:bodyPr anchor="t" rtlCol="false" tIns="0" lIns="0" bIns="0" rIns="0">
              <a:spAutoFit/>
            </a:bodyPr>
            <a:lstStyle/>
            <a:p>
              <a:pPr algn="l" marL="0" indent="0" lvl="0">
                <a:lnSpc>
                  <a:spcPts val="2640"/>
                </a:lnSpc>
                <a:spcBef>
                  <a:spcPct val="0"/>
                </a:spcBef>
              </a:pPr>
              <a:r>
                <a:rPr lang="en-US" b="true" sz="2400" spc="98">
                  <a:solidFill>
                    <a:srgbClr val="FFFFFF"/>
                  </a:solidFill>
                  <a:latin typeface="Agrandir Bold"/>
                  <a:ea typeface="Agrandir Bold"/>
                  <a:cs typeface="Agrandir Bold"/>
                  <a:sym typeface="Agrandir Bold"/>
                </a:rPr>
                <a:t>velocidad </a:t>
              </a:r>
            </a:p>
          </p:txBody>
        </p:sp>
      </p:grpSp>
      <p:grpSp>
        <p:nvGrpSpPr>
          <p:cNvPr name="Group 19" id="19"/>
          <p:cNvGrpSpPr/>
          <p:nvPr/>
        </p:nvGrpSpPr>
        <p:grpSpPr>
          <a:xfrm rot="0">
            <a:off x="13429791" y="2202531"/>
            <a:ext cx="3223260" cy="3498204"/>
            <a:chOff x="0" y="0"/>
            <a:chExt cx="4297680" cy="4664272"/>
          </a:xfrm>
        </p:grpSpPr>
        <p:sp>
          <p:nvSpPr>
            <p:cNvPr name="TextBox 20" id="20"/>
            <p:cNvSpPr txBox="true"/>
            <p:nvPr/>
          </p:nvSpPr>
          <p:spPr>
            <a:xfrm rot="0">
              <a:off x="0" y="581433"/>
              <a:ext cx="4297680" cy="4082838"/>
            </a:xfrm>
            <a:prstGeom prst="rect">
              <a:avLst/>
            </a:prstGeom>
          </p:spPr>
          <p:txBody>
            <a:bodyPr anchor="t" rtlCol="false" tIns="0" lIns="0" bIns="0" rIns="0">
              <a:spAutoFit/>
            </a:bodyPr>
            <a:lstStyle/>
            <a:p>
              <a:pPr algn="l">
                <a:lnSpc>
                  <a:spcPts val="2239"/>
                </a:lnSpc>
              </a:pPr>
              <a:r>
                <a:rPr lang="en-US" sz="1599" spc="65">
                  <a:solidFill>
                    <a:srgbClr val="FFFFFF"/>
                  </a:solidFill>
                  <a:latin typeface="Agrandir"/>
                  <a:ea typeface="Agrandir"/>
                  <a:cs typeface="Agrandir"/>
                  <a:sym typeface="Agrandir"/>
                </a:rPr>
                <a:t>Después de que el cohete alcanza su velocidad inicial ​, la única aceleración en juego es la gravedad, que actúa en dirección opuesta al movimiento, disminuyendo la velocidad del cohete hasta alcanzar el punto más alto y luego aumentando la velocidad en la caída.</a:t>
              </a:r>
            </a:p>
            <a:p>
              <a:pPr algn="l" marL="0" indent="0" lvl="0">
                <a:lnSpc>
                  <a:spcPts val="2239"/>
                </a:lnSpc>
                <a:spcBef>
                  <a:spcPct val="0"/>
                </a:spcBef>
              </a:pPr>
            </a:p>
          </p:txBody>
        </p:sp>
        <p:sp>
          <p:nvSpPr>
            <p:cNvPr name="TextBox 21" id="21"/>
            <p:cNvSpPr txBox="true"/>
            <p:nvPr/>
          </p:nvSpPr>
          <p:spPr>
            <a:xfrm rot="0">
              <a:off x="0" y="-57150"/>
              <a:ext cx="4297680" cy="542290"/>
            </a:xfrm>
            <a:prstGeom prst="rect">
              <a:avLst/>
            </a:prstGeom>
          </p:spPr>
          <p:txBody>
            <a:bodyPr anchor="t" rtlCol="false" tIns="0" lIns="0" bIns="0" rIns="0">
              <a:spAutoFit/>
            </a:bodyPr>
            <a:lstStyle/>
            <a:p>
              <a:pPr algn="l" marL="0" indent="0" lvl="0">
                <a:lnSpc>
                  <a:spcPts val="2640"/>
                </a:lnSpc>
                <a:spcBef>
                  <a:spcPct val="0"/>
                </a:spcBef>
              </a:pPr>
              <a:r>
                <a:rPr lang="en-US" b="true" sz="2400" spc="98">
                  <a:solidFill>
                    <a:srgbClr val="FFFFFF"/>
                  </a:solidFill>
                  <a:latin typeface="Agrandir Bold"/>
                  <a:ea typeface="Agrandir Bold"/>
                  <a:cs typeface="Agrandir Bold"/>
                  <a:sym typeface="Agrandir Bold"/>
                </a:rPr>
                <a:t>Aceleracion</a:t>
              </a:r>
            </a:p>
          </p:txBody>
        </p:sp>
      </p:grpSp>
      <p:grpSp>
        <p:nvGrpSpPr>
          <p:cNvPr name="Group 22" id="22"/>
          <p:cNvGrpSpPr/>
          <p:nvPr/>
        </p:nvGrpSpPr>
        <p:grpSpPr>
          <a:xfrm rot="0">
            <a:off x="5487731" y="7680417"/>
            <a:ext cx="3223260" cy="2117079"/>
            <a:chOff x="0" y="0"/>
            <a:chExt cx="4297680" cy="2822772"/>
          </a:xfrm>
        </p:grpSpPr>
        <p:sp>
          <p:nvSpPr>
            <p:cNvPr name="TextBox 23" id="23"/>
            <p:cNvSpPr txBox="true"/>
            <p:nvPr/>
          </p:nvSpPr>
          <p:spPr>
            <a:xfrm rot="0">
              <a:off x="0" y="581433"/>
              <a:ext cx="4297680" cy="2241338"/>
            </a:xfrm>
            <a:prstGeom prst="rect">
              <a:avLst/>
            </a:prstGeom>
          </p:spPr>
          <p:txBody>
            <a:bodyPr anchor="t" rtlCol="false" tIns="0" lIns="0" bIns="0" rIns="0">
              <a:spAutoFit/>
            </a:bodyPr>
            <a:lstStyle/>
            <a:p>
              <a:pPr algn="l">
                <a:lnSpc>
                  <a:spcPts val="2239"/>
                </a:lnSpc>
              </a:pPr>
              <a:r>
                <a:rPr lang="en-US" sz="1599" spc="65">
                  <a:solidFill>
                    <a:srgbClr val="FFFFFF"/>
                  </a:solidFill>
                  <a:latin typeface="Agrandir"/>
                  <a:ea typeface="Agrandir"/>
                  <a:cs typeface="Agrandir"/>
                  <a:sym typeface="Agrandir"/>
                </a:rPr>
                <a:t>La altura máxima se alcanza cuando la velocidad en la dirección vertical es cero. Podemos calcularla usando la ecuación:</a:t>
              </a:r>
            </a:p>
            <a:p>
              <a:pPr algn="l" marL="0" indent="0" lvl="0">
                <a:lnSpc>
                  <a:spcPts val="2239"/>
                </a:lnSpc>
                <a:spcBef>
                  <a:spcPct val="0"/>
                </a:spcBef>
              </a:pPr>
            </a:p>
          </p:txBody>
        </p:sp>
        <p:sp>
          <p:nvSpPr>
            <p:cNvPr name="TextBox 24" id="24"/>
            <p:cNvSpPr txBox="true"/>
            <p:nvPr/>
          </p:nvSpPr>
          <p:spPr>
            <a:xfrm rot="0">
              <a:off x="0" y="-57150"/>
              <a:ext cx="4297680" cy="542290"/>
            </a:xfrm>
            <a:prstGeom prst="rect">
              <a:avLst/>
            </a:prstGeom>
          </p:spPr>
          <p:txBody>
            <a:bodyPr anchor="t" rtlCol="false" tIns="0" lIns="0" bIns="0" rIns="0">
              <a:spAutoFit/>
            </a:bodyPr>
            <a:lstStyle/>
            <a:p>
              <a:pPr algn="l" marL="0" indent="0" lvl="0">
                <a:lnSpc>
                  <a:spcPts val="2640"/>
                </a:lnSpc>
                <a:spcBef>
                  <a:spcPct val="0"/>
                </a:spcBef>
              </a:pPr>
              <a:r>
                <a:rPr lang="en-US" b="true" sz="2400" spc="98">
                  <a:solidFill>
                    <a:srgbClr val="FFFFFF"/>
                  </a:solidFill>
                  <a:latin typeface="Agrandir Bold"/>
                  <a:ea typeface="Agrandir Bold"/>
                  <a:cs typeface="Agrandir Bold"/>
                  <a:sym typeface="Agrandir Bold"/>
                </a:rPr>
                <a:t>Altura maxima </a:t>
              </a:r>
            </a:p>
          </p:txBody>
        </p:sp>
      </p:grpSp>
      <p:sp>
        <p:nvSpPr>
          <p:cNvPr name="TextBox 25" id="25"/>
          <p:cNvSpPr txBox="true"/>
          <p:nvPr/>
        </p:nvSpPr>
        <p:spPr>
          <a:xfrm rot="0">
            <a:off x="1634949" y="889668"/>
            <a:ext cx="11522024" cy="669925"/>
          </a:xfrm>
          <a:prstGeom prst="rect">
            <a:avLst/>
          </a:prstGeom>
        </p:spPr>
        <p:txBody>
          <a:bodyPr anchor="t" rtlCol="false" tIns="0" lIns="0" bIns="0" rIns="0">
            <a:spAutoFit/>
          </a:bodyPr>
          <a:lstStyle/>
          <a:p>
            <a:pPr algn="l">
              <a:lnSpc>
                <a:spcPts val="5599"/>
              </a:lnSpc>
            </a:pPr>
            <a:r>
              <a:rPr lang="en-US" b="true" sz="3999">
                <a:solidFill>
                  <a:srgbClr val="FFFFFF"/>
                </a:solidFill>
                <a:latin typeface="Garet Ultra-Bold"/>
                <a:ea typeface="Garet Ultra-Bold"/>
                <a:cs typeface="Garet Ultra-Bold"/>
                <a:sym typeface="Garet Ultra-Bold"/>
              </a:rPr>
              <a:t>DATOS Y FORMULAS </a:t>
            </a:r>
          </a:p>
        </p:txBody>
      </p:sp>
      <p:grpSp>
        <p:nvGrpSpPr>
          <p:cNvPr name="Group 26" id="26"/>
          <p:cNvGrpSpPr/>
          <p:nvPr/>
        </p:nvGrpSpPr>
        <p:grpSpPr>
          <a:xfrm rot="0">
            <a:off x="13429791" y="5931315"/>
            <a:ext cx="3223260" cy="1840854"/>
            <a:chOff x="0" y="0"/>
            <a:chExt cx="4297680" cy="2454472"/>
          </a:xfrm>
        </p:grpSpPr>
        <p:sp>
          <p:nvSpPr>
            <p:cNvPr name="TextBox 27" id="27"/>
            <p:cNvSpPr txBox="true"/>
            <p:nvPr/>
          </p:nvSpPr>
          <p:spPr>
            <a:xfrm rot="0">
              <a:off x="0" y="581433"/>
              <a:ext cx="4297680" cy="1873038"/>
            </a:xfrm>
            <a:prstGeom prst="rect">
              <a:avLst/>
            </a:prstGeom>
          </p:spPr>
          <p:txBody>
            <a:bodyPr anchor="t" rtlCol="false" tIns="0" lIns="0" bIns="0" rIns="0">
              <a:spAutoFit/>
            </a:bodyPr>
            <a:lstStyle/>
            <a:p>
              <a:pPr algn="l" marL="0" indent="0" lvl="0">
                <a:lnSpc>
                  <a:spcPts val="2239"/>
                </a:lnSpc>
                <a:spcBef>
                  <a:spcPct val="0"/>
                </a:spcBef>
              </a:pPr>
              <a:r>
                <a:rPr lang="en-US" sz="1599" spc="65">
                  <a:solidFill>
                    <a:srgbClr val="FFFFFF"/>
                  </a:solidFill>
                  <a:latin typeface="Agrandir"/>
                  <a:ea typeface="Agrandir"/>
                  <a:cs typeface="Agrandir"/>
                  <a:sym typeface="Agrandir"/>
                </a:rPr>
                <a:t>En el caso de la caída libre, el tiempo que un objeto tarda en llegar al suelo desde cierta altura se puede calcular con la siguiente fórmula</a:t>
              </a:r>
            </a:p>
          </p:txBody>
        </p:sp>
        <p:sp>
          <p:nvSpPr>
            <p:cNvPr name="TextBox 28" id="28"/>
            <p:cNvSpPr txBox="true"/>
            <p:nvPr/>
          </p:nvSpPr>
          <p:spPr>
            <a:xfrm rot="0">
              <a:off x="0" y="-57150"/>
              <a:ext cx="4297680" cy="542290"/>
            </a:xfrm>
            <a:prstGeom prst="rect">
              <a:avLst/>
            </a:prstGeom>
          </p:spPr>
          <p:txBody>
            <a:bodyPr anchor="t" rtlCol="false" tIns="0" lIns="0" bIns="0" rIns="0">
              <a:spAutoFit/>
            </a:bodyPr>
            <a:lstStyle/>
            <a:p>
              <a:pPr algn="l" marL="0" indent="0" lvl="0">
                <a:lnSpc>
                  <a:spcPts val="2640"/>
                </a:lnSpc>
                <a:spcBef>
                  <a:spcPct val="0"/>
                </a:spcBef>
              </a:pPr>
              <a:r>
                <a:rPr lang="en-US" b="true" sz="2400" spc="98">
                  <a:solidFill>
                    <a:srgbClr val="FFFFFF"/>
                  </a:solidFill>
                  <a:latin typeface="Agrandir Bold"/>
                  <a:ea typeface="Agrandir Bold"/>
                  <a:cs typeface="Agrandir Bold"/>
                  <a:sym typeface="Agrandir Bold"/>
                </a:rPr>
                <a:t>Tiempo aire </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479" t="-11541" r="-535" b="-11658"/>
            </a:stretch>
          </a:blipFill>
        </p:spPr>
      </p:sp>
      <p:grpSp>
        <p:nvGrpSpPr>
          <p:cNvPr name="Group 3" id="3"/>
          <p:cNvGrpSpPr>
            <a:grpSpLocks noChangeAspect="true"/>
          </p:cNvGrpSpPr>
          <p:nvPr/>
        </p:nvGrpSpPr>
        <p:grpSpPr>
          <a:xfrm rot="0">
            <a:off x="3222142" y="3339429"/>
            <a:ext cx="3244760" cy="1825155"/>
            <a:chOff x="0" y="0"/>
            <a:chExt cx="11289030" cy="6350000"/>
          </a:xfrm>
        </p:grpSpPr>
        <p:sp>
          <p:nvSpPr>
            <p:cNvPr name="Freeform 4" id="4"/>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l="0" t="-12794" r="0" b="-12794"/>
              </a:stretch>
            </a:blipFill>
          </p:spPr>
        </p:sp>
      </p:grpSp>
      <p:grpSp>
        <p:nvGrpSpPr>
          <p:cNvPr name="Group 5" id="5"/>
          <p:cNvGrpSpPr>
            <a:grpSpLocks noChangeAspect="true"/>
          </p:cNvGrpSpPr>
          <p:nvPr/>
        </p:nvGrpSpPr>
        <p:grpSpPr>
          <a:xfrm rot="0">
            <a:off x="7609025" y="3339429"/>
            <a:ext cx="3244760" cy="1825155"/>
            <a:chOff x="0" y="0"/>
            <a:chExt cx="11289030" cy="6350000"/>
          </a:xfrm>
        </p:grpSpPr>
        <p:sp>
          <p:nvSpPr>
            <p:cNvPr name="Freeform 6" id="6"/>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l="0" t="-20959" r="0" b="-20959"/>
              </a:stretch>
            </a:blipFill>
          </p:spPr>
        </p:sp>
      </p:grpSp>
      <p:grpSp>
        <p:nvGrpSpPr>
          <p:cNvPr name="Group 7" id="7"/>
          <p:cNvGrpSpPr>
            <a:grpSpLocks noChangeAspect="true"/>
          </p:cNvGrpSpPr>
          <p:nvPr/>
        </p:nvGrpSpPr>
        <p:grpSpPr>
          <a:xfrm rot="0">
            <a:off x="11821099" y="3339429"/>
            <a:ext cx="3244760" cy="1825155"/>
            <a:chOff x="0" y="0"/>
            <a:chExt cx="11289030" cy="6350000"/>
          </a:xfrm>
        </p:grpSpPr>
        <p:sp>
          <p:nvSpPr>
            <p:cNvPr name="Freeform 8" id="8"/>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l="0" t="-9643" r="0" b="-9643"/>
              </a:stretch>
            </a:blipFill>
          </p:spPr>
        </p:sp>
      </p:grpSp>
      <p:grpSp>
        <p:nvGrpSpPr>
          <p:cNvPr name="Group 9" id="9"/>
          <p:cNvGrpSpPr/>
          <p:nvPr/>
        </p:nvGrpSpPr>
        <p:grpSpPr>
          <a:xfrm rot="0">
            <a:off x="3222142" y="5456602"/>
            <a:ext cx="3244760" cy="1490969"/>
            <a:chOff x="0" y="0"/>
            <a:chExt cx="4326346" cy="1987958"/>
          </a:xfrm>
        </p:grpSpPr>
        <p:sp>
          <p:nvSpPr>
            <p:cNvPr name="TextBox 10" id="10"/>
            <p:cNvSpPr txBox="true"/>
            <p:nvPr/>
          </p:nvSpPr>
          <p:spPr>
            <a:xfrm rot="0">
              <a:off x="0" y="753518"/>
              <a:ext cx="4326346" cy="1234440"/>
            </a:xfrm>
            <a:prstGeom prst="rect">
              <a:avLst/>
            </a:prstGeom>
          </p:spPr>
          <p:txBody>
            <a:bodyPr anchor="t" rtlCol="false" tIns="0" lIns="0" bIns="0" rIns="0">
              <a:spAutoFit/>
            </a:bodyPr>
            <a:lstStyle/>
            <a:p>
              <a:pPr algn="l">
                <a:lnSpc>
                  <a:spcPts val="2520"/>
                </a:lnSpc>
              </a:pPr>
              <a:r>
                <a:rPr lang="en-US" sz="1800">
                  <a:solidFill>
                    <a:srgbClr val="FFFFFF"/>
                  </a:solidFill>
                  <a:latin typeface="Garet"/>
                  <a:ea typeface="Garet"/>
                  <a:cs typeface="Garet"/>
                  <a:sym typeface="Garet"/>
                </a:rPr>
                <a:t>1. Velocidad final del cohete (vf​): </a:t>
              </a:r>
              <a:r>
                <a:rPr lang="en-US" sz="1800">
                  <a:solidFill>
                    <a:srgbClr val="FFC91F"/>
                  </a:solidFill>
                  <a:latin typeface="Garet"/>
                  <a:ea typeface="Garet"/>
                  <a:cs typeface="Garet"/>
                  <a:sym typeface="Garet"/>
                </a:rPr>
                <a:t>23.35 m/s</a:t>
              </a:r>
            </a:p>
            <a:p>
              <a:pPr algn="l" marL="0" indent="0" lvl="0">
                <a:lnSpc>
                  <a:spcPts val="2520"/>
                </a:lnSpc>
                <a:spcBef>
                  <a:spcPct val="0"/>
                </a:spcBef>
              </a:pPr>
            </a:p>
          </p:txBody>
        </p:sp>
        <p:sp>
          <p:nvSpPr>
            <p:cNvPr name="TextBox 11" id="11"/>
            <p:cNvSpPr txBox="true"/>
            <p:nvPr/>
          </p:nvSpPr>
          <p:spPr>
            <a:xfrm rot="0">
              <a:off x="0" y="28575"/>
              <a:ext cx="4326346" cy="581025"/>
            </a:xfrm>
            <a:prstGeom prst="rect">
              <a:avLst/>
            </a:prstGeom>
          </p:spPr>
          <p:txBody>
            <a:bodyPr anchor="t" rtlCol="false" tIns="0" lIns="0" bIns="0" rIns="0">
              <a:spAutoFit/>
            </a:bodyPr>
            <a:lstStyle/>
            <a:p>
              <a:pPr algn="l" marL="0" indent="0" lvl="0">
                <a:lnSpc>
                  <a:spcPts val="3300"/>
                </a:lnSpc>
                <a:spcBef>
                  <a:spcPct val="0"/>
                </a:spcBef>
              </a:pPr>
              <a:r>
                <a:rPr lang="en-US" b="true" sz="3000">
                  <a:solidFill>
                    <a:srgbClr val="FFFFFF"/>
                  </a:solidFill>
                  <a:latin typeface="Garet Bold"/>
                  <a:ea typeface="Garet Bold"/>
                  <a:cs typeface="Garet Bold"/>
                  <a:sym typeface="Garet Bold"/>
                </a:rPr>
                <a:t>Velocidad final </a:t>
              </a:r>
            </a:p>
          </p:txBody>
        </p:sp>
      </p:grpSp>
      <p:grpSp>
        <p:nvGrpSpPr>
          <p:cNvPr name="Group 12" id="12"/>
          <p:cNvGrpSpPr/>
          <p:nvPr/>
        </p:nvGrpSpPr>
        <p:grpSpPr>
          <a:xfrm rot="0">
            <a:off x="7609025" y="5456602"/>
            <a:ext cx="3244760" cy="1176644"/>
            <a:chOff x="0" y="0"/>
            <a:chExt cx="4326346" cy="1568858"/>
          </a:xfrm>
        </p:grpSpPr>
        <p:sp>
          <p:nvSpPr>
            <p:cNvPr name="TextBox 13" id="13"/>
            <p:cNvSpPr txBox="true"/>
            <p:nvPr/>
          </p:nvSpPr>
          <p:spPr>
            <a:xfrm rot="0">
              <a:off x="0" y="753518"/>
              <a:ext cx="4326346" cy="815340"/>
            </a:xfrm>
            <a:prstGeom prst="rect">
              <a:avLst/>
            </a:prstGeom>
          </p:spPr>
          <p:txBody>
            <a:bodyPr anchor="t" rtlCol="false" tIns="0" lIns="0" bIns="0" rIns="0">
              <a:spAutoFit/>
            </a:bodyPr>
            <a:lstStyle/>
            <a:p>
              <a:pPr algn="l" marL="0" indent="0" lvl="0">
                <a:lnSpc>
                  <a:spcPts val="2520"/>
                </a:lnSpc>
                <a:spcBef>
                  <a:spcPct val="0"/>
                </a:spcBef>
              </a:pPr>
              <a:r>
                <a:rPr lang="en-US" sz="1800">
                  <a:solidFill>
                    <a:srgbClr val="FFFFFF"/>
                  </a:solidFill>
                  <a:latin typeface="Garet"/>
                  <a:ea typeface="Garet"/>
                  <a:cs typeface="Garet"/>
                  <a:sym typeface="Garet"/>
                </a:rPr>
                <a:t>Altura máxima alcanzada (hmax​): </a:t>
              </a:r>
              <a:r>
                <a:rPr lang="en-US" sz="1800">
                  <a:solidFill>
                    <a:srgbClr val="FFC91F"/>
                  </a:solidFill>
                  <a:latin typeface="Garet"/>
                  <a:ea typeface="Garet"/>
                  <a:cs typeface="Garet"/>
                  <a:sym typeface="Garet"/>
                </a:rPr>
                <a:t>27.78 metros</a:t>
              </a:r>
            </a:p>
          </p:txBody>
        </p:sp>
        <p:sp>
          <p:nvSpPr>
            <p:cNvPr name="TextBox 14" id="14"/>
            <p:cNvSpPr txBox="true"/>
            <p:nvPr/>
          </p:nvSpPr>
          <p:spPr>
            <a:xfrm rot="0">
              <a:off x="0" y="28575"/>
              <a:ext cx="4326346" cy="581025"/>
            </a:xfrm>
            <a:prstGeom prst="rect">
              <a:avLst/>
            </a:prstGeom>
          </p:spPr>
          <p:txBody>
            <a:bodyPr anchor="t" rtlCol="false" tIns="0" lIns="0" bIns="0" rIns="0">
              <a:spAutoFit/>
            </a:bodyPr>
            <a:lstStyle/>
            <a:p>
              <a:pPr algn="l" marL="0" indent="0" lvl="0">
                <a:lnSpc>
                  <a:spcPts val="3300"/>
                </a:lnSpc>
                <a:spcBef>
                  <a:spcPct val="0"/>
                </a:spcBef>
              </a:pPr>
              <a:r>
                <a:rPr lang="en-US" b="true" sz="3000">
                  <a:solidFill>
                    <a:srgbClr val="FFFFFF"/>
                  </a:solidFill>
                  <a:latin typeface="Garet Bold"/>
                  <a:ea typeface="Garet Bold"/>
                  <a:cs typeface="Garet Bold"/>
                  <a:sym typeface="Garet Bold"/>
                </a:rPr>
                <a:t>Altura maxima </a:t>
              </a:r>
            </a:p>
          </p:txBody>
        </p:sp>
      </p:grpSp>
      <p:grpSp>
        <p:nvGrpSpPr>
          <p:cNvPr name="Group 15" id="15"/>
          <p:cNvGrpSpPr/>
          <p:nvPr/>
        </p:nvGrpSpPr>
        <p:grpSpPr>
          <a:xfrm rot="0">
            <a:off x="11821099" y="5456602"/>
            <a:ext cx="3244760" cy="1490969"/>
            <a:chOff x="0" y="0"/>
            <a:chExt cx="4326346" cy="1987958"/>
          </a:xfrm>
        </p:grpSpPr>
        <p:sp>
          <p:nvSpPr>
            <p:cNvPr name="TextBox 16" id="16"/>
            <p:cNvSpPr txBox="true"/>
            <p:nvPr/>
          </p:nvSpPr>
          <p:spPr>
            <a:xfrm rot="0">
              <a:off x="0" y="753518"/>
              <a:ext cx="4326346" cy="1234440"/>
            </a:xfrm>
            <a:prstGeom prst="rect">
              <a:avLst/>
            </a:prstGeom>
          </p:spPr>
          <p:txBody>
            <a:bodyPr anchor="t" rtlCol="false" tIns="0" lIns="0" bIns="0" rIns="0">
              <a:spAutoFit/>
            </a:bodyPr>
            <a:lstStyle/>
            <a:p>
              <a:pPr algn="l">
                <a:lnSpc>
                  <a:spcPts val="2520"/>
                </a:lnSpc>
              </a:pPr>
              <a:r>
                <a:rPr lang="en-US" sz="1800">
                  <a:solidFill>
                    <a:srgbClr val="FFFFFF"/>
                  </a:solidFill>
                  <a:latin typeface="Garet"/>
                  <a:ea typeface="Garet"/>
                  <a:cs typeface="Garet"/>
                  <a:sym typeface="Garet"/>
                </a:rPr>
                <a:t>1.    Tiempo total en el aire (taire): </a:t>
              </a:r>
              <a:r>
                <a:rPr lang="en-US" sz="1800">
                  <a:solidFill>
                    <a:srgbClr val="FFC91F"/>
                  </a:solidFill>
                  <a:latin typeface="Garet"/>
                  <a:ea typeface="Garet"/>
                  <a:cs typeface="Garet"/>
                  <a:sym typeface="Garet"/>
                </a:rPr>
                <a:t>4.76 segundos</a:t>
              </a:r>
            </a:p>
            <a:p>
              <a:pPr algn="l" marL="0" indent="0" lvl="0">
                <a:lnSpc>
                  <a:spcPts val="2520"/>
                </a:lnSpc>
                <a:spcBef>
                  <a:spcPct val="0"/>
                </a:spcBef>
              </a:pPr>
            </a:p>
          </p:txBody>
        </p:sp>
        <p:sp>
          <p:nvSpPr>
            <p:cNvPr name="TextBox 17" id="17"/>
            <p:cNvSpPr txBox="true"/>
            <p:nvPr/>
          </p:nvSpPr>
          <p:spPr>
            <a:xfrm rot="0">
              <a:off x="0" y="28575"/>
              <a:ext cx="4326346" cy="581025"/>
            </a:xfrm>
            <a:prstGeom prst="rect">
              <a:avLst/>
            </a:prstGeom>
          </p:spPr>
          <p:txBody>
            <a:bodyPr anchor="t" rtlCol="false" tIns="0" lIns="0" bIns="0" rIns="0">
              <a:spAutoFit/>
            </a:bodyPr>
            <a:lstStyle/>
            <a:p>
              <a:pPr algn="l" marL="0" indent="0" lvl="0">
                <a:lnSpc>
                  <a:spcPts val="3300"/>
                </a:lnSpc>
                <a:spcBef>
                  <a:spcPct val="0"/>
                </a:spcBef>
              </a:pPr>
              <a:r>
                <a:rPr lang="en-US" b="true" sz="3000">
                  <a:solidFill>
                    <a:srgbClr val="FFFFFF"/>
                  </a:solidFill>
                  <a:latin typeface="Garet Bold"/>
                  <a:ea typeface="Garet Bold"/>
                  <a:cs typeface="Garet Bold"/>
                  <a:sym typeface="Garet Bold"/>
                </a:rPr>
                <a:t>Tiempo aire </a:t>
              </a:r>
            </a:p>
          </p:txBody>
        </p:sp>
      </p:grpSp>
      <p:sp>
        <p:nvSpPr>
          <p:cNvPr name="TextBox 18" id="18"/>
          <p:cNvSpPr txBox="true"/>
          <p:nvPr/>
        </p:nvSpPr>
        <p:spPr>
          <a:xfrm rot="0">
            <a:off x="1077405" y="1057275"/>
            <a:ext cx="7582938" cy="578485"/>
          </a:xfrm>
          <a:prstGeom prst="rect">
            <a:avLst/>
          </a:prstGeom>
        </p:spPr>
        <p:txBody>
          <a:bodyPr anchor="t" rtlCol="false" tIns="0" lIns="0" bIns="0" rIns="0">
            <a:spAutoFit/>
          </a:bodyPr>
          <a:lstStyle/>
          <a:p>
            <a:pPr algn="l" marL="0" indent="0" lvl="0">
              <a:lnSpc>
                <a:spcPts val="4519"/>
              </a:lnSpc>
              <a:spcBef>
                <a:spcPct val="0"/>
              </a:spcBef>
            </a:pPr>
            <a:r>
              <a:rPr lang="en-US" b="true" sz="3999" spc="187">
                <a:solidFill>
                  <a:srgbClr val="FFFFFF"/>
                </a:solidFill>
                <a:latin typeface="Garet Bold"/>
                <a:ea typeface="Garet Bold"/>
                <a:cs typeface="Garet Bold"/>
                <a:sym typeface="Garet Bold"/>
              </a:rPr>
              <a:t>RESULTADOS FINALES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620" t="-22662" r="-15511" b="-18443"/>
            </a:stretch>
          </a:blipFill>
        </p:spPr>
      </p:sp>
      <p:grpSp>
        <p:nvGrpSpPr>
          <p:cNvPr name="Group 3" id="3"/>
          <p:cNvGrpSpPr/>
          <p:nvPr/>
        </p:nvGrpSpPr>
        <p:grpSpPr>
          <a:xfrm rot="0">
            <a:off x="1028700" y="5130132"/>
            <a:ext cx="8608440" cy="1632931"/>
            <a:chOff x="0" y="0"/>
            <a:chExt cx="11477920" cy="2177242"/>
          </a:xfrm>
        </p:grpSpPr>
        <p:sp>
          <p:nvSpPr>
            <p:cNvPr name="TextBox 4" id="4"/>
            <p:cNvSpPr txBox="true"/>
            <p:nvPr/>
          </p:nvSpPr>
          <p:spPr>
            <a:xfrm rot="0">
              <a:off x="0" y="57150"/>
              <a:ext cx="11477920" cy="1454150"/>
            </a:xfrm>
            <a:prstGeom prst="rect">
              <a:avLst/>
            </a:prstGeom>
          </p:spPr>
          <p:txBody>
            <a:bodyPr anchor="t" rtlCol="false" tIns="0" lIns="0" bIns="0" rIns="0">
              <a:spAutoFit/>
            </a:bodyPr>
            <a:lstStyle/>
            <a:p>
              <a:pPr algn="l">
                <a:lnSpc>
                  <a:spcPts val="8474"/>
                </a:lnSpc>
              </a:pPr>
              <a:r>
                <a:rPr lang="en-US" sz="7500" b="true">
                  <a:solidFill>
                    <a:srgbClr val="FFFFFF"/>
                  </a:solidFill>
                  <a:latin typeface="Garet Bold"/>
                  <a:ea typeface="Garet Bold"/>
                  <a:cs typeface="Garet Bold"/>
                  <a:sym typeface="Garet Bold"/>
                </a:rPr>
                <a:t>Muchas Gracias</a:t>
              </a:r>
            </a:p>
          </p:txBody>
        </p:sp>
        <p:sp>
          <p:nvSpPr>
            <p:cNvPr name="TextBox 5" id="5"/>
            <p:cNvSpPr txBox="true"/>
            <p:nvPr/>
          </p:nvSpPr>
          <p:spPr>
            <a:xfrm rot="0">
              <a:off x="0" y="1661622"/>
              <a:ext cx="11477920" cy="515620"/>
            </a:xfrm>
            <a:prstGeom prst="rect">
              <a:avLst/>
            </a:prstGeom>
          </p:spPr>
          <p:txBody>
            <a:bodyPr anchor="t" rtlCol="false" tIns="0" lIns="0" bIns="0" rIns="0">
              <a:spAutoFit/>
            </a:bodyPr>
            <a:lstStyle/>
            <a:p>
              <a:pPr algn="l">
                <a:lnSpc>
                  <a:spcPts val="3359"/>
                </a:lnSpc>
              </a:p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DAGWMHSczQI</dc:identifier>
  <dcterms:modified xsi:type="dcterms:W3CDTF">2011-08-01T06:04:30Z</dcterms:modified>
  <cp:revision>1</cp:revision>
  <dc:title>Presentación Universitaria Ciencia Degradados Abstractos Coloridos</dc:title>
</cp:coreProperties>
</file>