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FF3300"/>
    <a:srgbClr val="7CA800"/>
    <a:srgbClr val="008E00"/>
    <a:srgbClr val="FFA219"/>
    <a:srgbClr val="CC3300"/>
    <a:srgbClr val="FF7619"/>
    <a:srgbClr val="FFFFFF"/>
    <a:srgbClr val="FF3E11"/>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07/11/24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07/11/24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07/11/24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07/11/24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07/11/24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07/11/24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342605" y="10881574"/>
            <a:ext cx="41853101" cy="3293209"/>
          </a:xfrm>
          <a:prstGeom prst="rect">
            <a:avLst/>
          </a:prstGeom>
          <a:solidFill>
            <a:schemeClr val="bg1"/>
          </a:solidFill>
          <a:ln>
            <a:solidFill>
              <a:schemeClr val="bg1"/>
            </a:solidFill>
          </a:ln>
        </p:spPr>
        <p:txBody>
          <a:bodyPr wrap="square" rtlCol="0">
            <a:spAutoFit/>
          </a:bodyPr>
          <a:lstStyle/>
          <a:p>
            <a:pPr algn="ctr"/>
            <a:r>
              <a:rPr lang="es-MX" sz="10400" b="1" dirty="0">
                <a:effectLst>
                  <a:outerShdw blurRad="38100" dist="38100" dir="2700000" algn="tl">
                    <a:srgbClr val="000000">
                      <a:alpha val="43137"/>
                    </a:srgbClr>
                  </a:outerShdw>
                </a:effectLst>
              </a:rPr>
              <a:t>Astro Rey</a:t>
            </a:r>
          </a:p>
          <a:p>
            <a:pPr algn="ctr"/>
            <a:endParaRPr lang="es-MX" sz="104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77160" y="3354484"/>
            <a:ext cx="8866840" cy="92820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19" name="Rectángulo 18"/>
          <p:cNvSpPr/>
          <p:nvPr/>
        </p:nvSpPr>
        <p:spPr>
          <a:xfrm>
            <a:off x="23255" y="5050313"/>
            <a:ext cx="13393383" cy="2585323"/>
          </a:xfrm>
          <a:prstGeom prst="rect">
            <a:avLst/>
          </a:prstGeom>
        </p:spPr>
        <p:txBody>
          <a:bodyPr wrap="square">
            <a:spAutoFit/>
          </a:bodyPr>
          <a:lstStyle/>
          <a:p>
            <a:pPr algn="just"/>
            <a:r>
              <a:rPr lang="es-MX" sz="5400" dirty="0"/>
              <a:t>Es un pequeño cortometraje donde se habla de la importancia del sol y que pasaría si no existiera. </a:t>
            </a:r>
          </a:p>
        </p:txBody>
      </p:sp>
      <p:sp>
        <p:nvSpPr>
          <p:cNvPr id="30" name="Rectángulo 29"/>
          <p:cNvSpPr/>
          <p:nvPr/>
        </p:nvSpPr>
        <p:spPr>
          <a:xfrm>
            <a:off x="414495" y="17250898"/>
            <a:ext cx="13330753" cy="1754326"/>
          </a:xfrm>
          <a:prstGeom prst="rect">
            <a:avLst/>
          </a:prstGeom>
        </p:spPr>
        <p:txBody>
          <a:bodyPr wrap="square">
            <a:spAutoFit/>
          </a:bodyPr>
          <a:lstStyle/>
          <a:p>
            <a:pPr algn="just"/>
            <a:r>
              <a:rPr lang="es-MX" sz="5400" dirty="0"/>
              <a:t>Dar a conocer o compartir mis conocimientos sobre la ciencia y la importancia del sol. </a:t>
            </a:r>
          </a:p>
        </p:txBody>
      </p:sp>
      <p:sp>
        <p:nvSpPr>
          <p:cNvPr id="43" name="Rectángulo 42"/>
          <p:cNvSpPr/>
          <p:nvPr/>
        </p:nvSpPr>
        <p:spPr>
          <a:xfrm>
            <a:off x="260193" y="11482286"/>
            <a:ext cx="13352407" cy="4247317"/>
          </a:xfrm>
          <a:prstGeom prst="rect">
            <a:avLst/>
          </a:prstGeom>
        </p:spPr>
        <p:txBody>
          <a:bodyPr wrap="square">
            <a:spAutoFit/>
          </a:bodyPr>
          <a:lstStyle/>
          <a:p>
            <a:pPr algn="just">
              <a:spcAft>
                <a:spcPts val="600"/>
              </a:spcAft>
            </a:pPr>
            <a:r>
              <a:rPr lang="es-MX" sz="5400" dirty="0"/>
              <a:t>Hay gente que cree que tomar el sol, provoca cáncer de piel, pero no es verdad, tomar el sol, previene el cáncer, obviamente en un tiempo adecuado para que el cuerpo adquiera la vitamina D. </a:t>
            </a:r>
          </a:p>
        </p:txBody>
      </p:sp>
      <p:sp>
        <p:nvSpPr>
          <p:cNvPr id="89" name="Recortar rectángulo de esquina sencilla 88"/>
          <p:cNvSpPr/>
          <p:nvPr/>
        </p:nvSpPr>
        <p:spPr>
          <a:xfrm>
            <a:off x="316329" y="15821737"/>
            <a:ext cx="9592051" cy="86070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316329" y="22615412"/>
            <a:ext cx="8983433" cy="68351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sp>
        <p:nvSpPr>
          <p:cNvPr id="93" name="Recortar rectángulo de esquina sencilla 92"/>
          <p:cNvSpPr/>
          <p:nvPr/>
        </p:nvSpPr>
        <p:spPr>
          <a:xfrm>
            <a:off x="15547430" y="14433312"/>
            <a:ext cx="9609660" cy="89157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Materiales </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3" y="343637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143" name="Rectángulo 142"/>
          <p:cNvSpPr/>
          <p:nvPr/>
        </p:nvSpPr>
        <p:spPr>
          <a:xfrm>
            <a:off x="14437593" y="16238748"/>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008E00"/>
                </a:solidFill>
                <a:cs typeface="Arial" panose="020B0604020202020204" pitchFamily="34" charset="0"/>
              </a:rPr>
              <a:t>Fragmentos de video, </a:t>
            </a:r>
            <a:r>
              <a:rPr lang="es-MX" sz="5400" b="1" dirty="0" err="1">
                <a:solidFill>
                  <a:srgbClr val="008E00"/>
                </a:solidFill>
                <a:cs typeface="Arial" panose="020B0604020202020204" pitchFamily="34" charset="0"/>
              </a:rPr>
              <a:t>capcut</a:t>
            </a:r>
            <a:r>
              <a:rPr lang="es-MX" sz="5400" b="1" dirty="0">
                <a:solidFill>
                  <a:srgbClr val="008E00"/>
                </a:solidFill>
                <a:cs typeface="Arial" panose="020B0604020202020204" pitchFamily="34" charset="0"/>
              </a:rPr>
              <a:t>, plataformas de edición de fotos, </a:t>
            </a:r>
            <a:r>
              <a:rPr lang="es-MX" sz="5400" b="1" dirty="0" err="1">
                <a:solidFill>
                  <a:srgbClr val="008E00"/>
                </a:solidFill>
                <a:cs typeface="Arial" panose="020B0604020202020204" pitchFamily="34" charset="0"/>
              </a:rPr>
              <a:t>spotify</a:t>
            </a:r>
            <a:r>
              <a:rPr lang="es-MX" sz="5400" b="1" dirty="0">
                <a:solidFill>
                  <a:srgbClr val="008E00"/>
                </a:solidFill>
                <a:cs typeface="Arial" panose="020B0604020202020204" pitchFamily="34" charset="0"/>
              </a:rPr>
              <a:t>, </a:t>
            </a:r>
            <a:r>
              <a:rPr lang="es-MX" sz="5400" b="1" dirty="0" err="1">
                <a:solidFill>
                  <a:srgbClr val="008E00"/>
                </a:solidFill>
                <a:cs typeface="Arial" panose="020B0604020202020204" pitchFamily="34" charset="0"/>
              </a:rPr>
              <a:t>etc</a:t>
            </a:r>
            <a:endParaRPr lang="es-MX" sz="5400" b="1" dirty="0">
              <a:solidFill>
                <a:srgbClr val="008E00"/>
              </a:solidFill>
              <a:cs typeface="Arial" panose="020B0604020202020204" pitchFamily="34" charset="0"/>
            </a:endParaRPr>
          </a:p>
        </p:txBody>
      </p:sp>
      <p:sp>
        <p:nvSpPr>
          <p:cNvPr id="6" name="Rectángulo 5"/>
          <p:cNvSpPr/>
          <p:nvPr/>
        </p:nvSpPr>
        <p:spPr>
          <a:xfrm>
            <a:off x="316329" y="23345815"/>
            <a:ext cx="13330754" cy="3554819"/>
          </a:xfrm>
          <a:prstGeom prst="rect">
            <a:avLst/>
          </a:prstGeom>
        </p:spPr>
        <p:txBody>
          <a:bodyPr wrap="square">
            <a:spAutoFit/>
          </a:bodyPr>
          <a:lstStyle/>
          <a:p>
            <a:pPr algn="just">
              <a:spcAft>
                <a:spcPts val="0"/>
              </a:spcAft>
              <a:tabLst>
                <a:tab pos="1137285" algn="l"/>
              </a:tabLst>
            </a:pPr>
            <a:r>
              <a:rPr lang="es-MX" sz="4400" b="0" i="0" u="none" strike="noStrike" dirty="0">
                <a:solidFill>
                  <a:schemeClr val="bg1">
                    <a:lumMod val="10000"/>
                  </a:schemeClr>
                </a:solidFill>
                <a:effectLst/>
                <a:latin typeface="Google Sans"/>
              </a:rPr>
              <a:t>La estrella calienta el agua de los mares; mantiene la atmósfera en movimiento; genera las estaciones del año a medida que la Tierra gira alrededor de él; y da energía a las plantas, proporcionando alimento para humanos y animales, así como el oxígeno necesario para respirar.</a:t>
            </a:r>
            <a:endParaRPr lang="es-MX" sz="4400" b="0" i="0" u="none" strike="noStrike" dirty="0">
              <a:solidFill>
                <a:schemeClr val="bg1">
                  <a:lumMod val="10000"/>
                </a:schemeClr>
              </a:solidFill>
              <a:effectLst/>
              <a:latin typeface="Google Sans"/>
              <a:cs typeface="Times New Roman" panose="02020603050405020304" pitchFamily="18" charset="0"/>
            </a:endParaRPr>
          </a:p>
        </p:txBody>
      </p:sp>
      <p:sp>
        <p:nvSpPr>
          <p:cNvPr id="186" name="Rectángulo 185"/>
          <p:cNvSpPr/>
          <p:nvPr/>
        </p:nvSpPr>
        <p:spPr>
          <a:xfrm>
            <a:off x="14514037" y="24032657"/>
            <a:ext cx="13310696" cy="1671227"/>
          </a:xfrm>
          <a:prstGeom prst="rect">
            <a:avLst/>
          </a:prstGeom>
        </p:spPr>
        <p:txBody>
          <a:bodyPr wrap="square">
            <a:spAutoFit/>
          </a:bodyPr>
          <a:lstStyle/>
          <a:p>
            <a:pPr algn="just">
              <a:lnSpc>
                <a:spcPct val="95000"/>
              </a:lnSpc>
              <a:spcAft>
                <a:spcPts val="600"/>
              </a:spcAft>
              <a:tabLst>
                <a:tab pos="182880" algn="l"/>
              </a:tabLst>
            </a:pPr>
            <a:r>
              <a:rPr lang="es-MX" sz="5400" b="1" dirty="0">
                <a:solidFill>
                  <a:srgbClr val="008E00"/>
                </a:solidFill>
                <a:cs typeface="Arial" panose="020B0604020202020204" pitchFamily="34" charset="0"/>
              </a:rPr>
              <a:t>Sobre la importancia del sol, ciencias naturales, </a:t>
            </a:r>
            <a:r>
              <a:rPr lang="es-MX" sz="5400" b="1" dirty="0" err="1">
                <a:solidFill>
                  <a:srgbClr val="008E00"/>
                </a:solidFill>
                <a:cs typeface="Arial" panose="020B0604020202020204" pitchFamily="34" charset="0"/>
              </a:rPr>
              <a:t>etc</a:t>
            </a:r>
            <a:endParaRPr lang="es-MX" sz="5400" b="1" dirty="0">
              <a:solidFill>
                <a:srgbClr val="008E00"/>
              </a:solidFill>
              <a:cs typeface="Arial" panose="020B0604020202020204" pitchFamily="34" charset="0"/>
            </a:endParaRPr>
          </a:p>
        </p:txBody>
      </p:sp>
      <p:sp>
        <p:nvSpPr>
          <p:cNvPr id="27" name="Rectángulo 26"/>
          <p:cNvSpPr/>
          <p:nvPr/>
        </p:nvSpPr>
        <p:spPr>
          <a:xfrm>
            <a:off x="28983568" y="5009514"/>
            <a:ext cx="13612837" cy="4814460"/>
          </a:xfrm>
          <a:prstGeom prst="rect">
            <a:avLst/>
          </a:prstGeom>
        </p:spPr>
        <p:txBody>
          <a:bodyPr wrap="square">
            <a:spAutoFit/>
          </a:bodyPr>
          <a:lstStyle/>
          <a:p>
            <a:pPr algn="just">
              <a:lnSpc>
                <a:spcPct val="115000"/>
              </a:lnSpc>
              <a:spcAft>
                <a:spcPts val="0"/>
              </a:spcAft>
            </a:pPr>
            <a:r>
              <a:rPr lang="es-MX" sz="5400" dirty="0">
                <a:effectLst/>
                <a:ea typeface="Calibri" panose="020F0502020204030204" pitchFamily="34" charset="0"/>
                <a:cs typeface="Times New Roman" panose="02020603050405020304" pitchFamily="18" charset="0"/>
              </a:rPr>
              <a:t>Es un proyecto en el que el objetivo es principalmente hablar y dar a conocer la importancia del sol, es una meta lograda, ya que gente no tiene totalmente los conocimientos, y yo quiero darles a conocer. </a:t>
            </a:r>
          </a:p>
        </p:txBody>
      </p:sp>
      <p:sp>
        <p:nvSpPr>
          <p:cNvPr id="202" name="Recortar rectángulo de esquina sencilla 201"/>
          <p:cNvSpPr/>
          <p:nvPr/>
        </p:nvSpPr>
        <p:spPr>
          <a:xfrm>
            <a:off x="29240056" y="19591219"/>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9166988" y="21144037"/>
            <a:ext cx="13834715" cy="1754326"/>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El sol es esencial en la tierra, como el agua y el aire, si no existiera el sol, nosotros tampoco. </a:t>
            </a:r>
          </a:p>
        </p:txBody>
      </p:sp>
      <p:sp>
        <p:nvSpPr>
          <p:cNvPr id="2" name="Rectángulo 1"/>
          <p:cNvSpPr/>
          <p:nvPr/>
        </p:nvSpPr>
        <p:spPr>
          <a:xfrm>
            <a:off x="16701883" y="532845"/>
            <a:ext cx="9010275" cy="955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7200" b="1" dirty="0">
              <a:solidFill>
                <a:schemeClr val="tx1"/>
              </a:solidFill>
            </a:endParaRPr>
          </a:p>
        </p:txBody>
      </p:sp>
      <p:sp>
        <p:nvSpPr>
          <p:cNvPr id="139" name="Recortar rectángulo de esquina sencilla 138"/>
          <p:cNvSpPr/>
          <p:nvPr/>
        </p:nvSpPr>
        <p:spPr>
          <a:xfrm>
            <a:off x="307942" y="10175002"/>
            <a:ext cx="9574162" cy="91494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342605" y="19332946"/>
            <a:ext cx="9565775" cy="90968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307942" y="20380464"/>
            <a:ext cx="13330753" cy="2400657"/>
          </a:xfrm>
          <a:prstGeom prst="rect">
            <a:avLst/>
          </a:prstGeom>
        </p:spPr>
        <p:txBody>
          <a:bodyPr wrap="square">
            <a:spAutoFit/>
          </a:bodyPr>
          <a:lstStyle/>
          <a:p>
            <a:pPr algn="just"/>
            <a:r>
              <a:rPr lang="es-MX" sz="5000" dirty="0"/>
              <a:t>Presentar un proyecto en el que explique lo que se debe hacer y lo que no al momento de tomar el sol. </a:t>
            </a:r>
          </a:p>
        </p:txBody>
      </p:sp>
      <p:sp>
        <p:nvSpPr>
          <p:cNvPr id="162" name="Recortar rectángulo de esquina sencilla 161"/>
          <p:cNvSpPr/>
          <p:nvPr/>
        </p:nvSpPr>
        <p:spPr>
          <a:xfrm>
            <a:off x="420062" y="26760614"/>
            <a:ext cx="9565775" cy="86612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307942" y="27842980"/>
            <a:ext cx="13330754" cy="2308324"/>
          </a:xfrm>
          <a:prstGeom prst="rect">
            <a:avLst/>
          </a:prstGeom>
        </p:spPr>
        <p:txBody>
          <a:bodyPr wrap="square">
            <a:spAutoFit/>
          </a:bodyPr>
          <a:lstStyle/>
          <a:p>
            <a:pPr algn="just">
              <a:spcAft>
                <a:spcPts val="0"/>
              </a:spcAft>
              <a:tabLst>
                <a:tab pos="1137285" algn="l"/>
              </a:tabLst>
            </a:pPr>
            <a:r>
              <a:rPr lang="es-MX" sz="4800" b="0" i="0" u="none" strike="noStrike" dirty="0">
                <a:solidFill>
                  <a:schemeClr val="bg1">
                    <a:lumMod val="10000"/>
                  </a:schemeClr>
                </a:solidFill>
                <a:effectLst/>
                <a:latin typeface="Google Sans"/>
              </a:rPr>
              <a:t>El Sol es una estrella que es fundamental para la vida en la Tierra, y su importancia se puede entender a través de varios conceptos y teorías. </a:t>
            </a:r>
            <a:endParaRPr lang="es-MX" sz="4800" dirty="0">
              <a:solidFill>
                <a:schemeClr val="bg1">
                  <a:lumMod val="10000"/>
                </a:schemeClr>
              </a:solidFill>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5796168" y="21733712"/>
            <a:ext cx="9675255" cy="871778"/>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sp>
        <p:nvSpPr>
          <p:cNvPr id="213" name="Rectángulo 212"/>
          <p:cNvSpPr/>
          <p:nvPr/>
        </p:nvSpPr>
        <p:spPr>
          <a:xfrm>
            <a:off x="29719406" y="30151304"/>
            <a:ext cx="12076937"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Autor: Ana Paulina </a:t>
            </a:r>
            <a:r>
              <a:rPr lang="es-MX" sz="7200" b="1" dirty="0" err="1">
                <a:solidFill>
                  <a:schemeClr val="tx1"/>
                </a:solidFill>
              </a:rPr>
              <a:t>Orrantia</a:t>
            </a:r>
            <a:r>
              <a:rPr lang="es-MX" sz="7200" b="1" dirty="0">
                <a:solidFill>
                  <a:schemeClr val="tx1"/>
                </a:solidFill>
              </a:rPr>
              <a:t> Cabrera</a:t>
            </a:r>
          </a:p>
        </p:txBody>
      </p:sp>
      <p:sp>
        <p:nvSpPr>
          <p:cNvPr id="214" name="Rectángulo 213"/>
          <p:cNvSpPr/>
          <p:nvPr/>
        </p:nvSpPr>
        <p:spPr>
          <a:xfrm>
            <a:off x="14241631" y="33166092"/>
            <a:ext cx="13719964" cy="830997"/>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240056" y="1249682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Análisis de resultados</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29240056" y="23885358"/>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Bibliografía</a:t>
            </a:r>
          </a:p>
        </p:txBody>
      </p:sp>
      <p:sp>
        <p:nvSpPr>
          <p:cNvPr id="4" name="Rectángulo 3">
            <a:extLst>
              <a:ext uri="{FF2B5EF4-FFF2-40B4-BE49-F238E27FC236}">
                <a16:creationId xmlns:a16="http://schemas.microsoft.com/office/drawing/2014/main" id="{35A0DBBF-A2AF-F707-81D9-3B43068389F1}"/>
              </a:ext>
            </a:extLst>
          </p:cNvPr>
          <p:cNvSpPr/>
          <p:nvPr/>
        </p:nvSpPr>
        <p:spPr>
          <a:xfrm>
            <a:off x="29166988" y="14965752"/>
            <a:ext cx="13612837" cy="4814460"/>
          </a:xfrm>
          <a:prstGeom prst="rect">
            <a:avLst/>
          </a:prstGeom>
        </p:spPr>
        <p:txBody>
          <a:bodyPr wrap="square">
            <a:spAutoFit/>
          </a:bodyPr>
          <a:lstStyle/>
          <a:p>
            <a:pPr algn="just">
              <a:lnSpc>
                <a:spcPct val="115000"/>
              </a:lnSpc>
            </a:pPr>
            <a:r>
              <a:rPr lang="es-MX" sz="5400" dirty="0">
                <a:solidFill>
                  <a:srgbClr val="221F1F"/>
                </a:solidFill>
                <a:ea typeface="Arial MT"/>
                <a:cs typeface="Arial MT"/>
              </a:rPr>
              <a:t>El Cortometraje comprende el comportamiento de las personas y animales, hay personas que toman el sol, también animales, como los perros, gatos y reptiles. </a:t>
            </a:r>
            <a:endParaRPr lang="es-MX" sz="5400" dirty="0">
              <a:effectLst/>
              <a:ea typeface="Arial MT"/>
              <a:cs typeface="Arial MT"/>
            </a:endParaRPr>
          </a:p>
          <a:p>
            <a:pPr algn="just">
              <a:lnSpc>
                <a:spcPct val="115000"/>
              </a:lnSpc>
              <a:spcAft>
                <a:spcPts val="0"/>
              </a:spcAft>
            </a:pPr>
            <a:endParaRPr lang="es-MX" sz="5400"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240056" y="25703884"/>
            <a:ext cx="13834715" cy="4247317"/>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Para conseguir información correcta, analicé a las personas o el comportamiento de los animales, leí </a:t>
            </a:r>
            <a:r>
              <a:rPr lang="es-MX" sz="5400" dirty="0" err="1">
                <a:ea typeface="Calibri" panose="020F0502020204030204" pitchFamily="34" charset="0"/>
                <a:cs typeface="Arial" panose="020B0604020202020204" pitchFamily="34" charset="0"/>
              </a:rPr>
              <a:t>articulos</a:t>
            </a:r>
            <a:r>
              <a:rPr lang="es-MX" sz="5400" dirty="0">
                <a:ea typeface="Calibri" panose="020F0502020204030204" pitchFamily="34" charset="0"/>
                <a:cs typeface="Arial" panose="020B0604020202020204" pitchFamily="34" charset="0"/>
              </a:rPr>
              <a:t> y también hay doctores que explican lo mismo, así que también hice lo mismo. </a:t>
            </a:r>
          </a:p>
        </p:txBody>
      </p:sp>
      <p:pic>
        <p:nvPicPr>
          <p:cNvPr id="3" name="Imagen 2">
            <a:extLst>
              <a:ext uri="{FF2B5EF4-FFF2-40B4-BE49-F238E27FC236}">
                <a16:creationId xmlns:a16="http://schemas.microsoft.com/office/drawing/2014/main" id="{08DAAD0E-1A14-634D-3C6A-30AB5B9746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88048" y="526708"/>
            <a:ext cx="9238678" cy="9648293"/>
          </a:xfrm>
          <a:prstGeom prst="rect">
            <a:avLst/>
          </a:prstGeom>
        </p:spPr>
      </p:pic>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INEI Office</cp:lastModifiedBy>
  <cp:revision>66</cp:revision>
  <dcterms:created xsi:type="dcterms:W3CDTF">2017-11-22T23:20:12Z</dcterms:created>
  <dcterms:modified xsi:type="dcterms:W3CDTF">2024-11-07T16:17:45Z</dcterms:modified>
</cp:coreProperties>
</file>