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Be Vietnam" pitchFamily="2" charset="77"/>
      <p:regular r:id="rId13"/>
    </p:embeddedFont>
    <p:embeddedFont>
      <p:font typeface="Open Sans Bold" panose="020B0806030504020204" pitchFamily="34" charset="0"/>
      <p:regular r:id="rId14"/>
    </p:embeddedFont>
    <p:embeddedFont>
      <p:font typeface="Open Sauce" pitchFamily="2" charset="77"/>
      <p:regular r:id="rId15"/>
    </p:embeddedFont>
    <p:embeddedFont>
      <p:font typeface="Open Sauce Light" pitchFamily="2" charset="77"/>
      <p:regular r:id="rId16"/>
    </p:embeddedFont>
    <p:embeddedFont>
      <p:font typeface="Open Sauce Semi-Bold" pitchFamily="2" charset="77"/>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9285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grpSp>
        <p:nvGrpSpPr>
          <p:cNvPr id="4" name="Group 4"/>
          <p:cNvGrpSpPr/>
          <p:nvPr/>
        </p:nvGrpSpPr>
        <p:grpSpPr>
          <a:xfrm>
            <a:off x="9525" y="0"/>
            <a:ext cx="18288000" cy="10287000"/>
            <a:chOff x="0" y="0"/>
            <a:chExt cx="4816593" cy="2709333"/>
          </a:xfrm>
        </p:grpSpPr>
        <p:sp>
          <p:nvSpPr>
            <p:cNvPr id="5" name="Freeform 5"/>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92852">
                <a:alpha val="82745"/>
              </a:srgbClr>
            </a:solidFill>
          </p:spPr>
        </p:sp>
        <p:sp>
          <p:nvSpPr>
            <p:cNvPr id="6" name="TextBox 6"/>
            <p:cNvSpPr txBox="1"/>
            <p:nvPr/>
          </p:nvSpPr>
          <p:spPr>
            <a:xfrm>
              <a:off x="0" y="-38100"/>
              <a:ext cx="4816593"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5481642" y="4371352"/>
            <a:ext cx="7324716" cy="719222"/>
          </a:xfrm>
          <a:prstGeom prst="rect">
            <a:avLst/>
          </a:prstGeom>
        </p:spPr>
        <p:txBody>
          <a:bodyPr lIns="0" tIns="0" rIns="0" bIns="0" rtlCol="0" anchor="t">
            <a:spAutoFit/>
          </a:bodyPr>
          <a:lstStyle/>
          <a:p>
            <a:pPr algn="ctr">
              <a:lnSpc>
                <a:spcPts val="5834"/>
              </a:lnSpc>
            </a:pPr>
            <a:r>
              <a:rPr lang="en-US" sz="4167" b="1" spc="1146">
                <a:solidFill>
                  <a:srgbClr val="FFFFFF"/>
                </a:solidFill>
                <a:latin typeface="Open Sauce Semi-Bold"/>
                <a:ea typeface="Open Sauce Semi-Bold"/>
                <a:cs typeface="Open Sauce Semi-Bold"/>
                <a:sym typeface="Open Sauce Semi-Bold"/>
              </a:rPr>
              <a:t>HTML</a:t>
            </a:r>
          </a:p>
        </p:txBody>
      </p:sp>
      <p:sp>
        <p:nvSpPr>
          <p:cNvPr id="8" name="TextBox 8"/>
          <p:cNvSpPr txBox="1"/>
          <p:nvPr/>
        </p:nvSpPr>
        <p:spPr>
          <a:xfrm>
            <a:off x="5800373" y="8277816"/>
            <a:ext cx="6687255" cy="363099"/>
          </a:xfrm>
          <a:prstGeom prst="rect">
            <a:avLst/>
          </a:prstGeom>
        </p:spPr>
        <p:txBody>
          <a:bodyPr lIns="0" tIns="0" rIns="0" bIns="0" rtlCol="0" anchor="t">
            <a:spAutoFit/>
          </a:bodyPr>
          <a:lstStyle/>
          <a:p>
            <a:pPr algn="ctr">
              <a:lnSpc>
                <a:spcPts val="3086"/>
              </a:lnSpc>
            </a:pPr>
            <a:r>
              <a:rPr lang="en-US" sz="2204" spc="606">
                <a:solidFill>
                  <a:srgbClr val="FFFFFF"/>
                </a:solidFill>
                <a:latin typeface="Open Sauce Light"/>
                <a:ea typeface="Open Sauce Light"/>
                <a:cs typeface="Open Sauce Light"/>
                <a:sym typeface="Open Sauce Light"/>
              </a:rPr>
              <a:t>MARIA JOSÉ TORRES ROMAN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92852"/>
        </a:solidFill>
        <a:effectLst/>
      </p:bgPr>
    </p:bg>
    <p:spTree>
      <p:nvGrpSpPr>
        <p:cNvPr id="1" name=""/>
        <p:cNvGrpSpPr/>
        <p:nvPr/>
      </p:nvGrpSpPr>
      <p:grpSpPr>
        <a:xfrm>
          <a:off x="0" y="0"/>
          <a:ext cx="0" cy="0"/>
          <a:chOff x="0" y="0"/>
          <a:chExt cx="0" cy="0"/>
        </a:xfrm>
      </p:grpSpPr>
      <p:sp>
        <p:nvSpPr>
          <p:cNvPr id="2" name="Freeform 2"/>
          <p:cNvSpPr/>
          <p:nvPr/>
        </p:nvSpPr>
        <p:spPr>
          <a:xfrm>
            <a:off x="1028700" y="1365550"/>
            <a:ext cx="10760302" cy="7555900"/>
          </a:xfrm>
          <a:custGeom>
            <a:avLst/>
            <a:gdLst/>
            <a:ahLst/>
            <a:cxnLst/>
            <a:rect l="l" t="t" r="r" b="b"/>
            <a:pathLst>
              <a:path w="10760302" h="7555900">
                <a:moveTo>
                  <a:pt x="0" y="0"/>
                </a:moveTo>
                <a:lnTo>
                  <a:pt x="10760302" y="0"/>
                </a:lnTo>
                <a:lnTo>
                  <a:pt x="10760302" y="7555900"/>
                </a:lnTo>
                <a:lnTo>
                  <a:pt x="0" y="7555900"/>
                </a:lnTo>
                <a:lnTo>
                  <a:pt x="0" y="0"/>
                </a:lnTo>
                <a:close/>
              </a:path>
            </a:pathLst>
          </a:custGeom>
          <a:blipFill>
            <a:blip r:embed="rId2"/>
            <a:stretch>
              <a:fillRect t="-3232" b="-3232"/>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9285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grpSp>
        <p:nvGrpSpPr>
          <p:cNvPr id="4" name="Group 4"/>
          <p:cNvGrpSpPr/>
          <p:nvPr/>
        </p:nvGrpSpPr>
        <p:grpSpPr>
          <a:xfrm>
            <a:off x="0" y="0"/>
            <a:ext cx="18288000" cy="10287000"/>
            <a:chOff x="0" y="0"/>
            <a:chExt cx="4816593" cy="2709333"/>
          </a:xfrm>
        </p:grpSpPr>
        <p:sp>
          <p:nvSpPr>
            <p:cNvPr id="5" name="Freeform 5"/>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92852">
                <a:alpha val="82745"/>
              </a:srgbClr>
            </a:solidFill>
          </p:spPr>
        </p:sp>
        <p:sp>
          <p:nvSpPr>
            <p:cNvPr id="6" name="TextBox 6"/>
            <p:cNvSpPr txBox="1"/>
            <p:nvPr/>
          </p:nvSpPr>
          <p:spPr>
            <a:xfrm>
              <a:off x="0" y="-38100"/>
              <a:ext cx="4816593"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6575125" y="4864174"/>
            <a:ext cx="5137750" cy="501502"/>
          </a:xfrm>
          <a:prstGeom prst="rect">
            <a:avLst/>
          </a:prstGeom>
        </p:spPr>
        <p:txBody>
          <a:bodyPr lIns="0" tIns="0" rIns="0" bIns="0" rtlCol="0" anchor="t">
            <a:spAutoFit/>
          </a:bodyPr>
          <a:lstStyle/>
          <a:p>
            <a:pPr algn="ctr">
              <a:lnSpc>
                <a:spcPts val="4092"/>
              </a:lnSpc>
            </a:pPr>
            <a:r>
              <a:rPr lang="en-US" sz="2923" b="1" spc="803">
                <a:solidFill>
                  <a:srgbClr val="FFFFFF"/>
                </a:solidFill>
                <a:latin typeface="Open Sauce Semi-Bold"/>
                <a:ea typeface="Open Sauce Semi-Bold"/>
                <a:cs typeface="Open Sauce Semi-Bold"/>
                <a:sym typeface="Open Sauce Semi-Bold"/>
              </a:rPr>
              <a:t>MUCHAS 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2852"/>
        </a:solidFill>
        <a:effectLst/>
      </p:bgPr>
    </p:bg>
    <p:spTree>
      <p:nvGrpSpPr>
        <p:cNvPr id="1" name=""/>
        <p:cNvGrpSpPr/>
        <p:nvPr/>
      </p:nvGrpSpPr>
      <p:grpSpPr>
        <a:xfrm>
          <a:off x="0" y="0"/>
          <a:ext cx="0" cy="0"/>
          <a:chOff x="0" y="0"/>
          <a:chExt cx="0" cy="0"/>
        </a:xfrm>
      </p:grpSpPr>
      <p:grpSp>
        <p:nvGrpSpPr>
          <p:cNvPr id="2" name="Group 2"/>
          <p:cNvGrpSpPr/>
          <p:nvPr/>
        </p:nvGrpSpPr>
        <p:grpSpPr>
          <a:xfrm>
            <a:off x="0" y="5143500"/>
            <a:ext cx="8317387" cy="5143500"/>
            <a:chOff x="0" y="0"/>
            <a:chExt cx="11089849" cy="6858000"/>
          </a:xfrm>
        </p:grpSpPr>
        <p:pic>
          <p:nvPicPr>
            <p:cNvPr id="3" name="Picture 3"/>
            <p:cNvPicPr>
              <a:picLocks noChangeAspect="1"/>
            </p:cNvPicPr>
            <p:nvPr/>
          </p:nvPicPr>
          <p:blipFill>
            <a:blip r:embed="rId2"/>
            <a:srcRect t="3415" b="3415"/>
            <a:stretch>
              <a:fillRect/>
            </a:stretch>
          </p:blipFill>
          <p:spPr>
            <a:xfrm>
              <a:off x="0" y="0"/>
              <a:ext cx="11089849" cy="6858000"/>
            </a:xfrm>
            <a:prstGeom prst="rect">
              <a:avLst/>
            </a:prstGeom>
          </p:spPr>
        </p:pic>
      </p:grpSp>
      <p:grpSp>
        <p:nvGrpSpPr>
          <p:cNvPr id="4" name="Group 4"/>
          <p:cNvGrpSpPr/>
          <p:nvPr/>
        </p:nvGrpSpPr>
        <p:grpSpPr>
          <a:xfrm>
            <a:off x="8317387" y="-113711"/>
            <a:ext cx="10099642" cy="10627543"/>
            <a:chOff x="0" y="0"/>
            <a:chExt cx="2659988" cy="2799024"/>
          </a:xfrm>
        </p:grpSpPr>
        <p:sp>
          <p:nvSpPr>
            <p:cNvPr id="5" name="Freeform 5"/>
            <p:cNvSpPr/>
            <p:nvPr/>
          </p:nvSpPr>
          <p:spPr>
            <a:xfrm>
              <a:off x="0" y="0"/>
              <a:ext cx="2659988" cy="2799024"/>
            </a:xfrm>
            <a:custGeom>
              <a:avLst/>
              <a:gdLst/>
              <a:ahLst/>
              <a:cxnLst/>
              <a:rect l="l" t="t" r="r" b="b"/>
              <a:pathLst>
                <a:path w="2659988" h="2799024">
                  <a:moveTo>
                    <a:pt x="0" y="0"/>
                  </a:moveTo>
                  <a:lnTo>
                    <a:pt x="2659988" y="0"/>
                  </a:lnTo>
                  <a:lnTo>
                    <a:pt x="2659988" y="2799024"/>
                  </a:lnTo>
                  <a:lnTo>
                    <a:pt x="0" y="2799024"/>
                  </a:lnTo>
                  <a:close/>
                </a:path>
              </a:pathLst>
            </a:custGeom>
            <a:solidFill>
              <a:srgbClr val="FFFFFF"/>
            </a:solidFill>
          </p:spPr>
        </p:sp>
        <p:sp>
          <p:nvSpPr>
            <p:cNvPr id="6" name="TextBox 6"/>
            <p:cNvSpPr txBox="1"/>
            <p:nvPr/>
          </p:nvSpPr>
          <p:spPr>
            <a:xfrm>
              <a:off x="0" y="-28575"/>
              <a:ext cx="2659988" cy="2827599"/>
            </a:xfrm>
            <a:prstGeom prst="rect">
              <a:avLst/>
            </a:prstGeom>
          </p:spPr>
          <p:txBody>
            <a:bodyPr lIns="50800" tIns="50800" rIns="50800" bIns="50800" rtlCol="0" anchor="ctr"/>
            <a:lstStyle/>
            <a:p>
              <a:pPr algn="ctr">
                <a:lnSpc>
                  <a:spcPts val="3086"/>
                </a:lnSpc>
              </a:pPr>
              <a:endParaRPr/>
            </a:p>
          </p:txBody>
        </p:sp>
      </p:grpSp>
      <p:sp>
        <p:nvSpPr>
          <p:cNvPr id="7" name="TextBox 7"/>
          <p:cNvSpPr txBox="1"/>
          <p:nvPr/>
        </p:nvSpPr>
        <p:spPr>
          <a:xfrm>
            <a:off x="1190702" y="2136604"/>
            <a:ext cx="5416320" cy="622936"/>
          </a:xfrm>
          <a:prstGeom prst="rect">
            <a:avLst/>
          </a:prstGeom>
        </p:spPr>
        <p:txBody>
          <a:bodyPr lIns="0" tIns="0" rIns="0" bIns="0" rtlCol="0" anchor="t">
            <a:spAutoFit/>
          </a:bodyPr>
          <a:lstStyle/>
          <a:p>
            <a:pPr algn="l">
              <a:lnSpc>
                <a:spcPts val="5039"/>
              </a:lnSpc>
            </a:pPr>
            <a:r>
              <a:rPr lang="en-US" sz="3599" b="1" spc="989">
                <a:solidFill>
                  <a:srgbClr val="FFFFFF"/>
                </a:solidFill>
                <a:latin typeface="Open Sauce Semi-Bold"/>
                <a:ea typeface="Open Sauce Semi-Bold"/>
                <a:cs typeface="Open Sauce Semi-Bold"/>
                <a:sym typeface="Open Sauce Semi-Bold"/>
              </a:rPr>
              <a:t>¿QUÉ ES HTML?</a:t>
            </a:r>
          </a:p>
        </p:txBody>
      </p:sp>
      <p:sp>
        <p:nvSpPr>
          <p:cNvPr id="8" name="TextBox 8"/>
          <p:cNvSpPr txBox="1"/>
          <p:nvPr/>
        </p:nvSpPr>
        <p:spPr>
          <a:xfrm>
            <a:off x="8920768" y="1000125"/>
            <a:ext cx="8892881" cy="3601128"/>
          </a:xfrm>
          <a:prstGeom prst="rect">
            <a:avLst/>
          </a:prstGeom>
        </p:spPr>
        <p:txBody>
          <a:bodyPr lIns="0" tIns="0" rIns="0" bIns="0" rtlCol="0" anchor="t">
            <a:spAutoFit/>
          </a:bodyPr>
          <a:lstStyle/>
          <a:p>
            <a:pPr algn="ctr">
              <a:lnSpc>
                <a:spcPts val="3566"/>
              </a:lnSpc>
              <a:spcBef>
                <a:spcPct val="0"/>
              </a:spcBef>
            </a:pPr>
            <a:r>
              <a:rPr lang="en-US" sz="2743">
                <a:solidFill>
                  <a:srgbClr val="000000"/>
                </a:solidFill>
                <a:latin typeface="Be Vietnam"/>
                <a:ea typeface="Be Vietnam"/>
                <a:cs typeface="Be Vietnam"/>
                <a:sym typeface="Be Vietnam"/>
              </a:rPr>
              <a:t>EL HTML, TAMBIÉN CONOCIDO COMO HYPERTEXT MARKUP LANGUAGE, ES UN LENGUAJE FUNDAMENTAL PARA LA CREACIÓN DE PÁGINAS WEB. SU EXISTENCIA SE REMONTA A LOS PRIMEROS DÍAS DE INTERNET, CUANDO LA NECESIDAD DE COMPARTIR INFORMACIÓN DE MANERA ESTRUCTURADA Y LEGIBLE FUE IMPERANTE.</a:t>
            </a:r>
          </a:p>
          <a:p>
            <a:pPr algn="ctr">
              <a:lnSpc>
                <a:spcPts val="3566"/>
              </a:lnSpc>
              <a:spcBef>
                <a:spcPct val="0"/>
              </a:spcBef>
            </a:pPr>
            <a:endParaRPr lang="en-US" sz="2743">
              <a:solidFill>
                <a:srgbClr val="000000"/>
              </a:solidFill>
              <a:latin typeface="Be Vietnam"/>
              <a:ea typeface="Be Vietnam"/>
              <a:cs typeface="Be Vietnam"/>
              <a:sym typeface="Be Vietnam"/>
            </a:endParaRPr>
          </a:p>
        </p:txBody>
      </p:sp>
      <p:sp>
        <p:nvSpPr>
          <p:cNvPr id="9" name="TextBox 9"/>
          <p:cNvSpPr txBox="1"/>
          <p:nvPr/>
        </p:nvSpPr>
        <p:spPr>
          <a:xfrm>
            <a:off x="9302770" y="4724436"/>
            <a:ext cx="8231752" cy="4803775"/>
          </a:xfrm>
          <a:prstGeom prst="rect">
            <a:avLst/>
          </a:prstGeom>
        </p:spPr>
        <p:txBody>
          <a:bodyPr lIns="0" tIns="0" rIns="0" bIns="0" rtlCol="0" anchor="t">
            <a:spAutoFit/>
          </a:bodyPr>
          <a:lstStyle/>
          <a:p>
            <a:pPr algn="ctr">
              <a:lnSpc>
                <a:spcPts val="3499"/>
              </a:lnSpc>
              <a:spcBef>
                <a:spcPct val="0"/>
              </a:spcBef>
            </a:pPr>
            <a:r>
              <a:rPr lang="en-US" sz="2499" spc="687">
                <a:solidFill>
                  <a:srgbClr val="000000"/>
                </a:solidFill>
                <a:latin typeface="Open Sauce"/>
                <a:ea typeface="Open Sauce"/>
                <a:cs typeface="Open Sauce"/>
                <a:sym typeface="Open Sauce"/>
              </a:rPr>
              <a:t>SU FECHA DE CREACIÓN SE SITÚA EN EL AÑO 1991, CUANDO TIM BERNERS-LEE, CONSIDERADO EL PADRE DE LA WORLD WIDE WEB, DISEÑÓ LA PRIMERA VERSIÓN DEL LENGUAJE HTML. EN UN CONTEXTO DONDE LA WEB ERA UN TERRITORIO POCO EXPLORADO, ESTE LENGUAJE SE CONVIRTIÓ EN EL PILAR SOBRE EL CUAL SE CONSTRUIRÍAN LAS PÁGINAS WEB.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92852"/>
        </a:solidFill>
        <a:effectLst/>
      </p:bgPr>
    </p:bg>
    <p:spTree>
      <p:nvGrpSpPr>
        <p:cNvPr id="1" name=""/>
        <p:cNvGrpSpPr/>
        <p:nvPr/>
      </p:nvGrpSpPr>
      <p:grpSpPr>
        <a:xfrm>
          <a:off x="0" y="0"/>
          <a:ext cx="0" cy="0"/>
          <a:chOff x="0" y="0"/>
          <a:chExt cx="0" cy="0"/>
        </a:xfrm>
      </p:grpSpPr>
      <p:sp>
        <p:nvSpPr>
          <p:cNvPr id="2" name="TextBox 2"/>
          <p:cNvSpPr txBox="1"/>
          <p:nvPr/>
        </p:nvSpPr>
        <p:spPr>
          <a:xfrm>
            <a:off x="4151761" y="3996372"/>
            <a:ext cx="9147710" cy="2065656"/>
          </a:xfrm>
          <a:prstGeom prst="rect">
            <a:avLst/>
          </a:prstGeom>
        </p:spPr>
        <p:txBody>
          <a:bodyPr lIns="0" tIns="0" rIns="0" bIns="0" rtlCol="0" anchor="t">
            <a:spAutoFit/>
          </a:bodyPr>
          <a:lstStyle/>
          <a:p>
            <a:pPr algn="ctr">
              <a:lnSpc>
                <a:spcPts val="16960"/>
              </a:lnSpc>
            </a:pPr>
            <a:r>
              <a:rPr lang="en-US" sz="12114" b="1">
                <a:solidFill>
                  <a:srgbClr val="FFFFFF"/>
                </a:solidFill>
                <a:latin typeface="Open Sans Bold"/>
                <a:ea typeface="Open Sans Bold"/>
                <a:cs typeface="Open Sans Bold"/>
                <a:sym typeface="Open Sans Bold"/>
              </a:rPr>
              <a:t>su evolucón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12192000" cy="13716000"/>
          </a:xfrm>
        </p:grpSpPr>
        <p:pic>
          <p:nvPicPr>
            <p:cNvPr id="3" name="Picture 3"/>
            <p:cNvPicPr>
              <a:picLocks noChangeAspect="1"/>
            </p:cNvPicPr>
            <p:nvPr/>
          </p:nvPicPr>
          <p:blipFill>
            <a:blip r:embed="rId2"/>
            <a:srcRect l="20388" r="20388"/>
            <a:stretch>
              <a:fillRect/>
            </a:stretch>
          </p:blipFill>
          <p:spPr>
            <a:xfrm>
              <a:off x="0" y="0"/>
              <a:ext cx="12192000" cy="13716000"/>
            </a:xfrm>
            <a:prstGeom prst="rect">
              <a:avLst/>
            </a:prstGeom>
          </p:spPr>
        </p:pic>
      </p:grpSp>
      <p:grpSp>
        <p:nvGrpSpPr>
          <p:cNvPr id="4" name="Group 4"/>
          <p:cNvGrpSpPr/>
          <p:nvPr/>
        </p:nvGrpSpPr>
        <p:grpSpPr>
          <a:xfrm>
            <a:off x="9144000" y="0"/>
            <a:ext cx="9144000" cy="10287000"/>
            <a:chOff x="0" y="0"/>
            <a:chExt cx="2408296" cy="2709333"/>
          </a:xfrm>
        </p:grpSpPr>
        <p:sp>
          <p:nvSpPr>
            <p:cNvPr id="5" name="Freeform 5"/>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092852">
                <a:alpha val="66667"/>
              </a:srgbClr>
            </a:solidFill>
          </p:spPr>
        </p:sp>
        <p:sp>
          <p:nvSpPr>
            <p:cNvPr id="6" name="TextBox 6"/>
            <p:cNvSpPr txBox="1"/>
            <p:nvPr/>
          </p:nvSpPr>
          <p:spPr>
            <a:xfrm>
              <a:off x="0" y="-38100"/>
              <a:ext cx="2408296" cy="2747433"/>
            </a:xfrm>
            <a:prstGeom prst="rect">
              <a:avLst/>
            </a:prstGeom>
          </p:spPr>
          <p:txBody>
            <a:bodyPr lIns="50800" tIns="50800" rIns="50800" bIns="50800" rtlCol="0" anchor="ctr"/>
            <a:lstStyle/>
            <a:p>
              <a:pPr algn="ctr">
                <a:lnSpc>
                  <a:spcPts val="2520"/>
                </a:lnSpc>
              </a:pPr>
              <a:endParaRPr/>
            </a:p>
          </p:txBody>
        </p:sp>
      </p:grpSp>
      <p:sp>
        <p:nvSpPr>
          <p:cNvPr id="7" name="TextBox 7"/>
          <p:cNvSpPr txBox="1"/>
          <p:nvPr/>
        </p:nvSpPr>
        <p:spPr>
          <a:xfrm>
            <a:off x="9663653" y="9017635"/>
            <a:ext cx="7595647" cy="240665"/>
          </a:xfrm>
          <a:prstGeom prst="rect">
            <a:avLst/>
          </a:prstGeom>
        </p:spPr>
        <p:txBody>
          <a:bodyPr lIns="0" tIns="0" rIns="0" bIns="0" rtlCol="0" anchor="t">
            <a:spAutoFit/>
          </a:bodyPr>
          <a:lstStyle/>
          <a:p>
            <a:pPr algn="r">
              <a:lnSpc>
                <a:spcPts val="1960"/>
              </a:lnSpc>
            </a:pPr>
            <a:r>
              <a:rPr lang="en-US" sz="1400" b="1" spc="385">
                <a:solidFill>
                  <a:srgbClr val="FFFFFF"/>
                </a:solidFill>
                <a:latin typeface="Open Sauce Semi-Bold"/>
                <a:ea typeface="Open Sauce Semi-Bold"/>
                <a:cs typeface="Open Sauce Semi-Bold"/>
                <a:sym typeface="Open Sauce Semi-Bold"/>
              </a:rPr>
              <a:t>PROYECTO FIN DE GRADO - 04</a:t>
            </a:r>
          </a:p>
        </p:txBody>
      </p:sp>
      <p:sp>
        <p:nvSpPr>
          <p:cNvPr id="8" name="TextBox 8"/>
          <p:cNvSpPr txBox="1"/>
          <p:nvPr/>
        </p:nvSpPr>
        <p:spPr>
          <a:xfrm>
            <a:off x="475083" y="1519796"/>
            <a:ext cx="8102346" cy="2341004"/>
          </a:xfrm>
          <a:prstGeom prst="rect">
            <a:avLst/>
          </a:prstGeom>
        </p:spPr>
        <p:txBody>
          <a:bodyPr lIns="0" tIns="0" rIns="0" bIns="0" rtlCol="0" anchor="t">
            <a:spAutoFit/>
          </a:bodyPr>
          <a:lstStyle/>
          <a:p>
            <a:pPr algn="ctr">
              <a:lnSpc>
                <a:spcPts val="3144"/>
              </a:lnSpc>
              <a:spcBef>
                <a:spcPct val="0"/>
              </a:spcBef>
            </a:pPr>
            <a:r>
              <a:rPr lang="en-US" sz="2418">
                <a:solidFill>
                  <a:srgbClr val="000000"/>
                </a:solidFill>
                <a:latin typeface="Be Vietnam"/>
                <a:ea typeface="Be Vietnam"/>
                <a:cs typeface="Be Vietnam"/>
                <a:sym typeface="Be Vietnam"/>
              </a:rPr>
              <a:t>A lo largo de los años, el HTML ha experimentado múltiples evoluciones y actualizaciones. Desde su versión inicial hasta la más reciente (HTML5), este lenguaje ha ido incorporando nuevas etiquetas, atributos y funcionalidades para adaptarse a las demandas cambiantes del mundo digital.</a:t>
            </a:r>
          </a:p>
        </p:txBody>
      </p:sp>
      <p:sp>
        <p:nvSpPr>
          <p:cNvPr id="9" name="TextBox 9"/>
          <p:cNvSpPr txBox="1"/>
          <p:nvPr/>
        </p:nvSpPr>
        <p:spPr>
          <a:xfrm>
            <a:off x="711791" y="5114925"/>
            <a:ext cx="7628930" cy="2999453"/>
          </a:xfrm>
          <a:prstGeom prst="rect">
            <a:avLst/>
          </a:prstGeom>
        </p:spPr>
        <p:txBody>
          <a:bodyPr lIns="0" tIns="0" rIns="0" bIns="0" rtlCol="0" anchor="t">
            <a:spAutoFit/>
          </a:bodyPr>
          <a:lstStyle/>
          <a:p>
            <a:pPr algn="ctr">
              <a:lnSpc>
                <a:spcPts val="3428"/>
              </a:lnSpc>
              <a:spcBef>
                <a:spcPct val="0"/>
              </a:spcBef>
            </a:pPr>
            <a:r>
              <a:rPr lang="en-US" sz="2637">
                <a:solidFill>
                  <a:srgbClr val="000000"/>
                </a:solidFill>
                <a:latin typeface="Be Vietnam"/>
                <a:ea typeface="Be Vietnam"/>
                <a:cs typeface="Be Vietnam"/>
                <a:sym typeface="Be Vietnam"/>
              </a:rPr>
              <a:t>La evolución del HTML ha sido impulsada por la necesidad de ofrecer experiencias web más ricas y dinámicas. Gracias a sus capacidades para estructurar el contenido y enlazar elementos, el HTML sigue siendo un pilar fundamental en el diseño y desarrollo web actual.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92852"/>
        </a:solidFill>
        <a:effectLst/>
      </p:bgPr>
    </p:bg>
    <p:spTree>
      <p:nvGrpSpPr>
        <p:cNvPr id="1" name=""/>
        <p:cNvGrpSpPr/>
        <p:nvPr/>
      </p:nvGrpSpPr>
      <p:grpSpPr>
        <a:xfrm>
          <a:off x="0" y="0"/>
          <a:ext cx="0" cy="0"/>
          <a:chOff x="0" y="0"/>
          <a:chExt cx="0" cy="0"/>
        </a:xfrm>
      </p:grpSpPr>
      <p:sp>
        <p:nvSpPr>
          <p:cNvPr id="2" name="TextBox 2"/>
          <p:cNvSpPr txBox="1"/>
          <p:nvPr/>
        </p:nvSpPr>
        <p:spPr>
          <a:xfrm>
            <a:off x="4817269" y="4274503"/>
            <a:ext cx="8653462" cy="1566544"/>
          </a:xfrm>
          <a:prstGeom prst="rect">
            <a:avLst/>
          </a:prstGeom>
        </p:spPr>
        <p:txBody>
          <a:bodyPr lIns="0" tIns="0" rIns="0" bIns="0" rtlCol="0" anchor="t">
            <a:spAutoFit/>
          </a:bodyPr>
          <a:lstStyle/>
          <a:p>
            <a:pPr algn="ctr">
              <a:lnSpc>
                <a:spcPts val="12880"/>
              </a:lnSpc>
            </a:pPr>
            <a:r>
              <a:rPr lang="en-US" sz="9200" b="1">
                <a:solidFill>
                  <a:srgbClr val="FFFFFF"/>
                </a:solidFill>
                <a:latin typeface="Open Sans Bold"/>
                <a:ea typeface="Open Sans Bold"/>
                <a:cs typeface="Open Sans Bold"/>
                <a:sym typeface="Open Sans Bold"/>
              </a:rPr>
              <a:t>Usos comúnes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12192000" cy="13716000"/>
          </a:xfrm>
        </p:grpSpPr>
        <p:pic>
          <p:nvPicPr>
            <p:cNvPr id="3" name="Picture 3"/>
            <p:cNvPicPr>
              <a:picLocks noChangeAspect="1"/>
            </p:cNvPicPr>
            <p:nvPr/>
          </p:nvPicPr>
          <p:blipFill>
            <a:blip r:embed="rId2"/>
            <a:srcRect l="54205" r="16016"/>
            <a:stretch>
              <a:fillRect/>
            </a:stretch>
          </p:blipFill>
          <p:spPr>
            <a:xfrm>
              <a:off x="0" y="0"/>
              <a:ext cx="12192000" cy="13716000"/>
            </a:xfrm>
            <a:prstGeom prst="rect">
              <a:avLst/>
            </a:prstGeom>
          </p:spPr>
        </p:pic>
      </p:grpSp>
      <p:grpSp>
        <p:nvGrpSpPr>
          <p:cNvPr id="4" name="Group 4"/>
          <p:cNvGrpSpPr/>
          <p:nvPr/>
        </p:nvGrpSpPr>
        <p:grpSpPr>
          <a:xfrm>
            <a:off x="0" y="0"/>
            <a:ext cx="9144000" cy="11757581"/>
            <a:chOff x="0" y="0"/>
            <a:chExt cx="2408296" cy="3096647"/>
          </a:xfrm>
        </p:grpSpPr>
        <p:sp>
          <p:nvSpPr>
            <p:cNvPr id="5" name="Freeform 5"/>
            <p:cNvSpPr/>
            <p:nvPr/>
          </p:nvSpPr>
          <p:spPr>
            <a:xfrm>
              <a:off x="0" y="0"/>
              <a:ext cx="2408296" cy="3096647"/>
            </a:xfrm>
            <a:custGeom>
              <a:avLst/>
              <a:gdLst/>
              <a:ahLst/>
              <a:cxnLst/>
              <a:rect l="l" t="t" r="r" b="b"/>
              <a:pathLst>
                <a:path w="2408296" h="3096647">
                  <a:moveTo>
                    <a:pt x="0" y="0"/>
                  </a:moveTo>
                  <a:lnTo>
                    <a:pt x="2408296" y="0"/>
                  </a:lnTo>
                  <a:lnTo>
                    <a:pt x="2408296" y="3096647"/>
                  </a:lnTo>
                  <a:lnTo>
                    <a:pt x="0" y="3096647"/>
                  </a:lnTo>
                  <a:close/>
                </a:path>
              </a:pathLst>
            </a:custGeom>
            <a:solidFill>
              <a:srgbClr val="092852">
                <a:alpha val="66667"/>
              </a:srgbClr>
            </a:solidFill>
          </p:spPr>
        </p:sp>
        <p:sp>
          <p:nvSpPr>
            <p:cNvPr id="6" name="TextBox 6"/>
            <p:cNvSpPr txBox="1"/>
            <p:nvPr/>
          </p:nvSpPr>
          <p:spPr>
            <a:xfrm>
              <a:off x="0" y="-38100"/>
              <a:ext cx="2408296" cy="3134747"/>
            </a:xfrm>
            <a:prstGeom prst="rect">
              <a:avLst/>
            </a:prstGeom>
          </p:spPr>
          <p:txBody>
            <a:bodyPr lIns="50800" tIns="50800" rIns="50800" bIns="50800" rtlCol="0" anchor="ctr"/>
            <a:lstStyle/>
            <a:p>
              <a:pPr algn="ctr">
                <a:lnSpc>
                  <a:spcPts val="2520"/>
                </a:lnSpc>
              </a:pPr>
              <a:endParaRPr/>
            </a:p>
          </p:txBody>
        </p:sp>
      </p:grpSp>
      <p:sp>
        <p:nvSpPr>
          <p:cNvPr id="7" name="TextBox 7"/>
          <p:cNvSpPr txBox="1"/>
          <p:nvPr/>
        </p:nvSpPr>
        <p:spPr>
          <a:xfrm>
            <a:off x="9871270" y="1653785"/>
            <a:ext cx="7736595" cy="6263002"/>
          </a:xfrm>
          <a:prstGeom prst="rect">
            <a:avLst/>
          </a:prstGeom>
        </p:spPr>
        <p:txBody>
          <a:bodyPr lIns="0" tIns="0" rIns="0" bIns="0" rtlCol="0" anchor="t">
            <a:spAutoFit/>
          </a:bodyPr>
          <a:lstStyle/>
          <a:p>
            <a:pPr algn="ctr">
              <a:lnSpc>
                <a:spcPts val="3577"/>
              </a:lnSpc>
              <a:spcBef>
                <a:spcPct val="0"/>
              </a:spcBef>
            </a:pPr>
            <a:r>
              <a:rPr lang="en-US" sz="2752">
                <a:solidFill>
                  <a:srgbClr val="000000"/>
                </a:solidFill>
                <a:latin typeface="Be Vietnam"/>
                <a:ea typeface="Be Vietnam"/>
                <a:cs typeface="Be Vietnam"/>
                <a:sym typeface="Be Vietnam"/>
              </a:rPr>
              <a:t>Crear páginas web.</a:t>
            </a:r>
          </a:p>
          <a:p>
            <a:pPr algn="ctr">
              <a:lnSpc>
                <a:spcPts val="3577"/>
              </a:lnSpc>
              <a:spcBef>
                <a:spcPct val="0"/>
              </a:spcBef>
            </a:pPr>
            <a:r>
              <a:rPr lang="en-US" sz="2752">
                <a:solidFill>
                  <a:srgbClr val="000000"/>
                </a:solidFill>
                <a:latin typeface="Be Vietnam"/>
                <a:ea typeface="Be Vietnam"/>
                <a:cs typeface="Be Vietnam"/>
                <a:sym typeface="Be Vietnam"/>
              </a:rPr>
              <a:t>Describir el diseño y aspecto de una página.</a:t>
            </a:r>
          </a:p>
          <a:p>
            <a:pPr algn="ctr">
              <a:lnSpc>
                <a:spcPts val="3577"/>
              </a:lnSpc>
              <a:spcBef>
                <a:spcPct val="0"/>
              </a:spcBef>
            </a:pPr>
            <a:endParaRPr lang="en-US" sz="2752">
              <a:solidFill>
                <a:srgbClr val="000000"/>
              </a:solidFill>
              <a:latin typeface="Be Vietnam"/>
              <a:ea typeface="Be Vietnam"/>
              <a:cs typeface="Be Vietnam"/>
              <a:sym typeface="Be Vietnam"/>
            </a:endParaRPr>
          </a:p>
          <a:p>
            <a:pPr algn="ctr">
              <a:lnSpc>
                <a:spcPts val="3577"/>
              </a:lnSpc>
              <a:spcBef>
                <a:spcPct val="0"/>
              </a:spcBef>
            </a:pPr>
            <a:r>
              <a:rPr lang="en-US" sz="2752">
                <a:solidFill>
                  <a:srgbClr val="000000"/>
                </a:solidFill>
                <a:latin typeface="Be Vietnam"/>
                <a:ea typeface="Be Vietnam"/>
                <a:cs typeface="Be Vietnam"/>
                <a:sym typeface="Be Vietnam"/>
              </a:rPr>
              <a:t>Ejecutar vídeos, elementos de audio y hojas de cálculo.</a:t>
            </a:r>
          </a:p>
          <a:p>
            <a:pPr algn="ctr">
              <a:lnSpc>
                <a:spcPts val="3577"/>
              </a:lnSpc>
              <a:spcBef>
                <a:spcPct val="0"/>
              </a:spcBef>
            </a:pPr>
            <a:endParaRPr lang="en-US" sz="2752">
              <a:solidFill>
                <a:srgbClr val="000000"/>
              </a:solidFill>
              <a:latin typeface="Be Vietnam"/>
              <a:ea typeface="Be Vietnam"/>
              <a:cs typeface="Be Vietnam"/>
              <a:sym typeface="Be Vietnam"/>
            </a:endParaRPr>
          </a:p>
          <a:p>
            <a:pPr algn="ctr">
              <a:lnSpc>
                <a:spcPts val="3577"/>
              </a:lnSpc>
              <a:spcBef>
                <a:spcPct val="0"/>
              </a:spcBef>
            </a:pPr>
            <a:r>
              <a:rPr lang="en-US" sz="2752">
                <a:solidFill>
                  <a:srgbClr val="000000"/>
                </a:solidFill>
                <a:latin typeface="Be Vietnam"/>
                <a:ea typeface="Be Vietnam"/>
                <a:cs typeface="Be Vietnam"/>
                <a:sym typeface="Be Vietnam"/>
              </a:rPr>
              <a:t>Integrar diferentes dispositivos estilísticos para la presentación de textos.</a:t>
            </a:r>
          </a:p>
          <a:p>
            <a:pPr algn="ctr">
              <a:lnSpc>
                <a:spcPts val="3577"/>
              </a:lnSpc>
              <a:spcBef>
                <a:spcPct val="0"/>
              </a:spcBef>
            </a:pPr>
            <a:endParaRPr lang="en-US" sz="2752">
              <a:solidFill>
                <a:srgbClr val="000000"/>
              </a:solidFill>
              <a:latin typeface="Be Vietnam"/>
              <a:ea typeface="Be Vietnam"/>
              <a:cs typeface="Be Vietnam"/>
              <a:sym typeface="Be Vietnam"/>
            </a:endParaRPr>
          </a:p>
          <a:p>
            <a:pPr algn="ctr">
              <a:lnSpc>
                <a:spcPts val="3577"/>
              </a:lnSpc>
              <a:spcBef>
                <a:spcPct val="0"/>
              </a:spcBef>
            </a:pPr>
            <a:r>
              <a:rPr lang="en-US" sz="2752">
                <a:solidFill>
                  <a:srgbClr val="000000"/>
                </a:solidFill>
                <a:latin typeface="Be Vietnam"/>
                <a:ea typeface="Be Vietnam"/>
                <a:cs typeface="Be Vietnam"/>
                <a:sym typeface="Be Vietnam"/>
              </a:rPr>
              <a:t>Navegar dentro de una página mediante hipervínculos.</a:t>
            </a:r>
          </a:p>
          <a:p>
            <a:pPr algn="ctr">
              <a:lnSpc>
                <a:spcPts val="3577"/>
              </a:lnSpc>
              <a:spcBef>
                <a:spcPct val="0"/>
              </a:spcBef>
            </a:pPr>
            <a:endParaRPr lang="en-US" sz="2752">
              <a:solidFill>
                <a:srgbClr val="000000"/>
              </a:solidFill>
              <a:latin typeface="Be Vietnam"/>
              <a:ea typeface="Be Vietnam"/>
              <a:cs typeface="Be Vietnam"/>
              <a:sym typeface="Be Vietnam"/>
            </a:endParaRPr>
          </a:p>
          <a:p>
            <a:pPr algn="ctr">
              <a:lnSpc>
                <a:spcPts val="3577"/>
              </a:lnSpc>
              <a:spcBef>
                <a:spcPct val="0"/>
              </a:spcBef>
            </a:pPr>
            <a:r>
              <a:rPr lang="en-US" sz="2752">
                <a:solidFill>
                  <a:srgbClr val="000000"/>
                </a:solidFill>
                <a:latin typeface="Be Vietnam"/>
                <a:ea typeface="Be Vietnam"/>
                <a:cs typeface="Be Vietnam"/>
                <a:sym typeface="Be Vietnam"/>
              </a:rPr>
              <a:t>Crear formularios para la generación de clientes potenciales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92852"/>
        </a:solidFill>
        <a:effectLst/>
      </p:bgPr>
    </p:bg>
    <p:spTree>
      <p:nvGrpSpPr>
        <p:cNvPr id="1" name=""/>
        <p:cNvGrpSpPr/>
        <p:nvPr/>
      </p:nvGrpSpPr>
      <p:grpSpPr>
        <a:xfrm>
          <a:off x="0" y="0"/>
          <a:ext cx="0" cy="0"/>
          <a:chOff x="0" y="0"/>
          <a:chExt cx="0" cy="0"/>
        </a:xfrm>
      </p:grpSpPr>
      <p:sp>
        <p:nvSpPr>
          <p:cNvPr id="2" name="TextBox 2"/>
          <p:cNvSpPr txBox="1"/>
          <p:nvPr/>
        </p:nvSpPr>
        <p:spPr>
          <a:xfrm>
            <a:off x="5055187" y="4027098"/>
            <a:ext cx="7324716" cy="1458572"/>
          </a:xfrm>
          <a:prstGeom prst="rect">
            <a:avLst/>
          </a:prstGeom>
        </p:spPr>
        <p:txBody>
          <a:bodyPr lIns="0" tIns="0" rIns="0" bIns="0" rtlCol="0" anchor="t">
            <a:spAutoFit/>
          </a:bodyPr>
          <a:lstStyle/>
          <a:p>
            <a:pPr algn="ctr">
              <a:lnSpc>
                <a:spcPts val="5834"/>
              </a:lnSpc>
            </a:pPr>
            <a:r>
              <a:rPr lang="en-US" sz="4167" b="1" spc="1146">
                <a:solidFill>
                  <a:srgbClr val="FFFFFF"/>
                </a:solidFill>
                <a:latin typeface="Open Sauce Semi-Bold"/>
                <a:ea typeface="Open Sauce Semi-Bold"/>
                <a:cs typeface="Open Sauce Semi-Bold"/>
                <a:sym typeface="Open Sauce Semi-Bold"/>
              </a:rPr>
              <a:t>CARACTERISTICAS PRINCIPALES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5373278"/>
            <a:ext cx="9144000" cy="4913722"/>
            <a:chOff x="0" y="0"/>
            <a:chExt cx="12192000" cy="6551629"/>
          </a:xfrm>
        </p:grpSpPr>
        <p:pic>
          <p:nvPicPr>
            <p:cNvPr id="3" name="Picture 3"/>
            <p:cNvPicPr>
              <a:picLocks noChangeAspect="1"/>
            </p:cNvPicPr>
            <p:nvPr/>
          </p:nvPicPr>
          <p:blipFill>
            <a:blip r:embed="rId2"/>
            <a:srcRect t="9671" b="9671"/>
            <a:stretch>
              <a:fillRect/>
            </a:stretch>
          </p:blipFill>
          <p:spPr>
            <a:xfrm>
              <a:off x="0" y="0"/>
              <a:ext cx="12192000" cy="6551629"/>
            </a:xfrm>
            <a:prstGeom prst="rect">
              <a:avLst/>
            </a:prstGeom>
          </p:spPr>
        </p:pic>
      </p:grpSp>
      <p:grpSp>
        <p:nvGrpSpPr>
          <p:cNvPr id="4" name="Group 4"/>
          <p:cNvGrpSpPr/>
          <p:nvPr/>
        </p:nvGrpSpPr>
        <p:grpSpPr>
          <a:xfrm>
            <a:off x="9144000" y="0"/>
            <a:ext cx="9144000" cy="5373278"/>
            <a:chOff x="0" y="0"/>
            <a:chExt cx="2408296" cy="1415184"/>
          </a:xfrm>
        </p:grpSpPr>
        <p:sp>
          <p:nvSpPr>
            <p:cNvPr id="5" name="Freeform 5"/>
            <p:cNvSpPr/>
            <p:nvPr/>
          </p:nvSpPr>
          <p:spPr>
            <a:xfrm>
              <a:off x="0" y="0"/>
              <a:ext cx="2408296" cy="1415184"/>
            </a:xfrm>
            <a:custGeom>
              <a:avLst/>
              <a:gdLst/>
              <a:ahLst/>
              <a:cxnLst/>
              <a:rect l="l" t="t" r="r" b="b"/>
              <a:pathLst>
                <a:path w="2408296" h="1415184">
                  <a:moveTo>
                    <a:pt x="0" y="0"/>
                  </a:moveTo>
                  <a:lnTo>
                    <a:pt x="2408296" y="0"/>
                  </a:lnTo>
                  <a:lnTo>
                    <a:pt x="2408296" y="1415184"/>
                  </a:lnTo>
                  <a:lnTo>
                    <a:pt x="0" y="1415184"/>
                  </a:lnTo>
                  <a:close/>
                </a:path>
              </a:pathLst>
            </a:custGeom>
            <a:solidFill>
              <a:srgbClr val="092852"/>
            </a:solidFill>
          </p:spPr>
        </p:sp>
        <p:sp>
          <p:nvSpPr>
            <p:cNvPr id="6" name="TextBox 6"/>
            <p:cNvSpPr txBox="1"/>
            <p:nvPr/>
          </p:nvSpPr>
          <p:spPr>
            <a:xfrm>
              <a:off x="0" y="-47625"/>
              <a:ext cx="2408296" cy="1462809"/>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11591270" y="9017635"/>
            <a:ext cx="5668030" cy="240665"/>
          </a:xfrm>
          <a:prstGeom prst="rect">
            <a:avLst/>
          </a:prstGeom>
        </p:spPr>
        <p:txBody>
          <a:bodyPr lIns="0" tIns="0" rIns="0" bIns="0" rtlCol="0" anchor="t">
            <a:spAutoFit/>
          </a:bodyPr>
          <a:lstStyle/>
          <a:p>
            <a:pPr algn="r">
              <a:lnSpc>
                <a:spcPts val="1960"/>
              </a:lnSpc>
            </a:pPr>
            <a:r>
              <a:rPr lang="en-US" sz="1400" b="1" spc="385">
                <a:solidFill>
                  <a:srgbClr val="FFFFFF"/>
                </a:solidFill>
                <a:latin typeface="Open Sauce Semi-Bold"/>
                <a:ea typeface="Open Sauce Semi-Bold"/>
                <a:cs typeface="Open Sauce Semi-Bold"/>
                <a:sym typeface="Open Sauce Semi-Bold"/>
              </a:rPr>
              <a:t>PROYECTO FIN DE GRADO - 08</a:t>
            </a:r>
          </a:p>
        </p:txBody>
      </p:sp>
      <p:sp>
        <p:nvSpPr>
          <p:cNvPr id="8" name="TextBox 8"/>
          <p:cNvSpPr txBox="1"/>
          <p:nvPr/>
        </p:nvSpPr>
        <p:spPr>
          <a:xfrm>
            <a:off x="790057" y="1019175"/>
            <a:ext cx="6700930" cy="1091799"/>
          </a:xfrm>
          <a:prstGeom prst="rect">
            <a:avLst/>
          </a:prstGeom>
        </p:spPr>
        <p:txBody>
          <a:bodyPr lIns="0" tIns="0" rIns="0" bIns="0" rtlCol="0" anchor="t">
            <a:spAutoFit/>
          </a:bodyPr>
          <a:lstStyle/>
          <a:p>
            <a:pPr algn="ctr">
              <a:lnSpc>
                <a:spcPts val="2959"/>
              </a:lnSpc>
              <a:spcBef>
                <a:spcPct val="0"/>
              </a:spcBef>
            </a:pPr>
            <a:r>
              <a:rPr lang="en-US" sz="2276">
                <a:solidFill>
                  <a:srgbClr val="000000"/>
                </a:solidFill>
                <a:latin typeface="Be Vietnam"/>
                <a:ea typeface="Be Vietnam"/>
                <a:cs typeface="Be Vietnam"/>
                <a:sym typeface="Be Vietnam"/>
              </a:rPr>
              <a:t>Todos los elementos de un documento HTML constan de una etiqueta de inicio, un bloque de texto y una etiqueta de cierre.</a:t>
            </a:r>
          </a:p>
        </p:txBody>
      </p:sp>
      <p:sp>
        <p:nvSpPr>
          <p:cNvPr id="9" name="TextBox 9"/>
          <p:cNvSpPr txBox="1"/>
          <p:nvPr/>
        </p:nvSpPr>
        <p:spPr>
          <a:xfrm>
            <a:off x="607962" y="2820672"/>
            <a:ext cx="7065120" cy="388620"/>
          </a:xfrm>
          <a:prstGeom prst="rect">
            <a:avLst/>
          </a:prstGeom>
        </p:spPr>
        <p:txBody>
          <a:bodyPr lIns="0" tIns="0" rIns="0" bIns="0" rtlCol="0" anchor="t">
            <a:spAutoFit/>
          </a:bodyPr>
          <a:lstStyle/>
          <a:p>
            <a:pPr algn="ctr">
              <a:lnSpc>
                <a:spcPts val="3120"/>
              </a:lnSpc>
              <a:spcBef>
                <a:spcPct val="0"/>
              </a:spcBef>
            </a:pPr>
            <a:r>
              <a:rPr lang="en-US" sz="2400">
                <a:solidFill>
                  <a:srgbClr val="000000"/>
                </a:solidFill>
                <a:latin typeface="Be Vietnam"/>
                <a:ea typeface="Be Vietnam"/>
                <a:cs typeface="Be Vietnam"/>
                <a:sym typeface="Be Vietnam"/>
              </a:rPr>
              <a:t>Tiene un despliegue rápido.</a:t>
            </a:r>
          </a:p>
        </p:txBody>
      </p:sp>
      <p:sp>
        <p:nvSpPr>
          <p:cNvPr id="10" name="TextBox 10"/>
          <p:cNvSpPr txBox="1"/>
          <p:nvPr/>
        </p:nvSpPr>
        <p:spPr>
          <a:xfrm>
            <a:off x="607962" y="3923667"/>
            <a:ext cx="7357216" cy="779145"/>
          </a:xfrm>
          <a:prstGeom prst="rect">
            <a:avLst/>
          </a:prstGeom>
        </p:spPr>
        <p:txBody>
          <a:bodyPr lIns="0" tIns="0" rIns="0" bIns="0" rtlCol="0" anchor="t">
            <a:spAutoFit/>
          </a:bodyPr>
          <a:lstStyle/>
          <a:p>
            <a:pPr algn="ctr">
              <a:lnSpc>
                <a:spcPts val="3120"/>
              </a:lnSpc>
              <a:spcBef>
                <a:spcPct val="0"/>
              </a:spcBef>
            </a:pPr>
            <a:r>
              <a:rPr lang="en-US" sz="2400">
                <a:solidFill>
                  <a:srgbClr val="000000"/>
                </a:solidFill>
                <a:latin typeface="Be Vietnam"/>
                <a:ea typeface="Be Vietnam"/>
                <a:cs typeface="Be Vietnam"/>
                <a:sym typeface="Be Vietnam"/>
              </a:rPr>
              <a:t>Es reconocido y admitido por cualquier tipo de explorador web.</a:t>
            </a:r>
          </a:p>
        </p:txBody>
      </p:sp>
      <p:sp>
        <p:nvSpPr>
          <p:cNvPr id="11" name="TextBox 11"/>
          <p:cNvSpPr txBox="1"/>
          <p:nvPr/>
        </p:nvSpPr>
        <p:spPr>
          <a:xfrm>
            <a:off x="790057" y="5417187"/>
            <a:ext cx="7065120" cy="388620"/>
          </a:xfrm>
          <a:prstGeom prst="rect">
            <a:avLst/>
          </a:prstGeom>
        </p:spPr>
        <p:txBody>
          <a:bodyPr lIns="0" tIns="0" rIns="0" bIns="0" rtlCol="0" anchor="t">
            <a:spAutoFit/>
          </a:bodyPr>
          <a:lstStyle/>
          <a:p>
            <a:pPr algn="ctr">
              <a:lnSpc>
                <a:spcPts val="3120"/>
              </a:lnSpc>
              <a:spcBef>
                <a:spcPct val="0"/>
              </a:spcBef>
            </a:pPr>
            <a:r>
              <a:rPr lang="en-US" sz="2400">
                <a:solidFill>
                  <a:srgbClr val="000000"/>
                </a:solidFill>
                <a:latin typeface="Be Vietnam"/>
                <a:ea typeface="Be Vietnam"/>
                <a:cs typeface="Be Vietnam"/>
                <a:sym typeface="Be Vietnam"/>
              </a:rPr>
              <a:t>Permite archivos pequeños.</a:t>
            </a:r>
          </a:p>
        </p:txBody>
      </p:sp>
      <p:sp>
        <p:nvSpPr>
          <p:cNvPr id="12" name="TextBox 12"/>
          <p:cNvSpPr txBox="1"/>
          <p:nvPr/>
        </p:nvSpPr>
        <p:spPr>
          <a:xfrm>
            <a:off x="2412568" y="6520182"/>
            <a:ext cx="3455908" cy="388620"/>
          </a:xfrm>
          <a:prstGeom prst="rect">
            <a:avLst/>
          </a:prstGeom>
        </p:spPr>
        <p:txBody>
          <a:bodyPr lIns="0" tIns="0" rIns="0" bIns="0" rtlCol="0" anchor="t">
            <a:spAutoFit/>
          </a:bodyPr>
          <a:lstStyle/>
          <a:p>
            <a:pPr algn="ctr">
              <a:lnSpc>
                <a:spcPts val="3120"/>
              </a:lnSpc>
              <a:spcBef>
                <a:spcPct val="0"/>
              </a:spcBef>
            </a:pPr>
            <a:r>
              <a:rPr lang="en-US" sz="2400">
                <a:solidFill>
                  <a:srgbClr val="000000"/>
                </a:solidFill>
                <a:latin typeface="Be Vietnam"/>
                <a:ea typeface="Be Vietnam"/>
                <a:cs typeface="Be Vietnam"/>
                <a:sym typeface="Be Vietnam"/>
              </a:rPr>
              <a:t>Su lenguaje es estático.</a:t>
            </a:r>
          </a:p>
        </p:txBody>
      </p:sp>
      <p:sp>
        <p:nvSpPr>
          <p:cNvPr id="13" name="TextBox 13"/>
          <p:cNvSpPr txBox="1"/>
          <p:nvPr/>
        </p:nvSpPr>
        <p:spPr>
          <a:xfrm>
            <a:off x="754010" y="7623177"/>
            <a:ext cx="7065120" cy="388620"/>
          </a:xfrm>
          <a:prstGeom prst="rect">
            <a:avLst/>
          </a:prstGeom>
        </p:spPr>
        <p:txBody>
          <a:bodyPr lIns="0" tIns="0" rIns="0" bIns="0" rtlCol="0" anchor="t">
            <a:spAutoFit/>
          </a:bodyPr>
          <a:lstStyle/>
          <a:p>
            <a:pPr algn="ctr">
              <a:lnSpc>
                <a:spcPts val="3120"/>
              </a:lnSpc>
              <a:spcBef>
                <a:spcPct val="0"/>
              </a:spcBef>
            </a:pPr>
            <a:r>
              <a:rPr lang="en-US" sz="2400">
                <a:solidFill>
                  <a:srgbClr val="000000"/>
                </a:solidFill>
                <a:latin typeface="Be Vietnam"/>
                <a:ea typeface="Be Vietnam"/>
                <a:cs typeface="Be Vietnam"/>
                <a:sym typeface="Be Vietnam"/>
              </a:rPr>
              <a:t>Las etiquetas son limitadas.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92852"/>
        </a:solidFill>
        <a:effectLst/>
      </p:bgPr>
    </p:bg>
    <p:spTree>
      <p:nvGrpSpPr>
        <p:cNvPr id="1" name=""/>
        <p:cNvGrpSpPr/>
        <p:nvPr/>
      </p:nvGrpSpPr>
      <p:grpSpPr>
        <a:xfrm>
          <a:off x="0" y="0"/>
          <a:ext cx="0" cy="0"/>
          <a:chOff x="0" y="0"/>
          <a:chExt cx="0" cy="0"/>
        </a:xfrm>
      </p:grpSpPr>
      <p:sp>
        <p:nvSpPr>
          <p:cNvPr id="2" name="TextBox 2"/>
          <p:cNvSpPr txBox="1"/>
          <p:nvPr/>
        </p:nvSpPr>
        <p:spPr>
          <a:xfrm>
            <a:off x="3890010" y="4150348"/>
            <a:ext cx="10507981" cy="1566544"/>
          </a:xfrm>
          <a:prstGeom prst="rect">
            <a:avLst/>
          </a:prstGeom>
        </p:spPr>
        <p:txBody>
          <a:bodyPr lIns="0" tIns="0" rIns="0" bIns="0" rtlCol="0" anchor="t">
            <a:spAutoFit/>
          </a:bodyPr>
          <a:lstStyle/>
          <a:p>
            <a:pPr algn="ctr">
              <a:lnSpc>
                <a:spcPts val="12880"/>
              </a:lnSpc>
            </a:pPr>
            <a:r>
              <a:rPr lang="en-US" sz="9200" b="1">
                <a:solidFill>
                  <a:srgbClr val="FFFFFF"/>
                </a:solidFill>
                <a:latin typeface="Open Sans Bold"/>
                <a:ea typeface="Open Sans Bold"/>
                <a:cs typeface="Open Sans Bold"/>
                <a:sym typeface="Open Sans Bold"/>
              </a:rPr>
              <a:t>Ejemplo de codigo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Personalizado</PresentationFormat>
  <Paragraphs>0</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Presentación proyecto fin de grado profesional en color azul</dc:title>
  <cp:lastModifiedBy>Kid2 Inei</cp:lastModifiedBy>
  <cp:revision>2</cp:revision>
  <dcterms:created xsi:type="dcterms:W3CDTF">2006-08-16T00:00:00Z</dcterms:created>
  <dcterms:modified xsi:type="dcterms:W3CDTF">2024-09-05T05:32:39Z</dcterms:modified>
  <dc:identifier>DAGP3YDfLdA</dc:identifier>
</cp:coreProperties>
</file>