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Darumadrop One" pitchFamily="2" charset="-128"/>
      <p:regular r:id="rId12"/>
    </p:embeddedFont>
    <p:embeddedFont>
      <p:font typeface="Maely" pitchFamily="2" charset="0"/>
      <p:regular r:id="rId13"/>
    </p:embeddedFont>
    <p:embeddedFont>
      <p:font typeface="Quicksand Bold" pitchFamily="2" charset="77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sv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svg"/><Relationship Id="rId4" Type="http://schemas.openxmlformats.org/officeDocument/2006/relationships/image" Target="../media/image72.svg"/><Relationship Id="rId9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7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svg"/><Relationship Id="rId9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39.png"/><Relationship Id="rId7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4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1.png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50.png"/><Relationship Id="rId5" Type="http://schemas.openxmlformats.org/officeDocument/2006/relationships/image" Target="../media/image2.png"/><Relationship Id="rId10" Type="http://schemas.openxmlformats.org/officeDocument/2006/relationships/image" Target="../media/image49.jpeg"/><Relationship Id="rId4" Type="http://schemas.openxmlformats.org/officeDocument/2006/relationships/image" Target="../media/image42.svg"/><Relationship Id="rId9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51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11" Type="http://schemas.openxmlformats.org/officeDocument/2006/relationships/image" Target="../media/image57.png"/><Relationship Id="rId5" Type="http://schemas.openxmlformats.org/officeDocument/2006/relationships/image" Target="../media/image53.png"/><Relationship Id="rId10" Type="http://schemas.openxmlformats.org/officeDocument/2006/relationships/image" Target="../media/image56.png"/><Relationship Id="rId4" Type="http://schemas.openxmlformats.org/officeDocument/2006/relationships/image" Target="../media/image52.svg"/><Relationship Id="rId9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svg"/><Relationship Id="rId11" Type="http://schemas.openxmlformats.org/officeDocument/2006/relationships/image" Target="../media/image66.sv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svg"/><Relationship Id="rId9" Type="http://schemas.openxmlformats.org/officeDocument/2006/relationships/image" Target="../media/image6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.png"/><Relationship Id="rId7" Type="http://schemas.openxmlformats.org/officeDocument/2006/relationships/image" Target="../media/image6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s-MX" dirty="0"/>
          </a:p>
        </p:txBody>
      </p:sp>
      <p:sp>
        <p:nvSpPr>
          <p:cNvPr id="3" name="Freeform 3"/>
          <p:cNvSpPr/>
          <p:nvPr/>
        </p:nvSpPr>
        <p:spPr>
          <a:xfrm>
            <a:off x="11264358" y="7598040"/>
            <a:ext cx="4033167" cy="3490522"/>
          </a:xfrm>
          <a:custGeom>
            <a:avLst/>
            <a:gdLst/>
            <a:ahLst/>
            <a:cxnLst/>
            <a:rect l="l" t="t" r="r" b="b"/>
            <a:pathLst>
              <a:path w="4033167" h="3490522">
                <a:moveTo>
                  <a:pt x="0" y="0"/>
                </a:moveTo>
                <a:lnTo>
                  <a:pt x="4033167" y="0"/>
                </a:lnTo>
                <a:lnTo>
                  <a:pt x="4033167" y="3490522"/>
                </a:lnTo>
                <a:lnTo>
                  <a:pt x="0" y="34905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892949" y="4862883"/>
            <a:ext cx="4033167" cy="3021209"/>
          </a:xfrm>
          <a:custGeom>
            <a:avLst/>
            <a:gdLst/>
            <a:ahLst/>
            <a:cxnLst/>
            <a:rect l="l" t="t" r="r" b="b"/>
            <a:pathLst>
              <a:path w="4033167" h="3021209">
                <a:moveTo>
                  <a:pt x="0" y="0"/>
                </a:moveTo>
                <a:lnTo>
                  <a:pt x="4033167" y="0"/>
                </a:lnTo>
                <a:lnTo>
                  <a:pt x="4033167" y="3021209"/>
                </a:lnTo>
                <a:lnTo>
                  <a:pt x="0" y="30212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120054" y="3858529"/>
            <a:ext cx="2775933" cy="3221019"/>
          </a:xfrm>
          <a:custGeom>
            <a:avLst/>
            <a:gdLst/>
            <a:ahLst/>
            <a:cxnLst/>
            <a:rect l="l" t="t" r="r" b="b"/>
            <a:pathLst>
              <a:path w="2775933" h="3221019">
                <a:moveTo>
                  <a:pt x="0" y="0"/>
                </a:moveTo>
                <a:lnTo>
                  <a:pt x="2775933" y="0"/>
                </a:lnTo>
                <a:lnTo>
                  <a:pt x="2775933" y="3221019"/>
                </a:lnTo>
                <a:lnTo>
                  <a:pt x="0" y="32210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-682672" y="7884092"/>
            <a:ext cx="3612613" cy="2561671"/>
          </a:xfrm>
          <a:custGeom>
            <a:avLst/>
            <a:gdLst/>
            <a:ahLst/>
            <a:cxnLst/>
            <a:rect l="l" t="t" r="r" b="b"/>
            <a:pathLst>
              <a:path w="3612613" h="2561671">
                <a:moveTo>
                  <a:pt x="3612613" y="0"/>
                </a:moveTo>
                <a:lnTo>
                  <a:pt x="0" y="0"/>
                </a:lnTo>
                <a:lnTo>
                  <a:pt x="0" y="2561671"/>
                </a:lnTo>
                <a:lnTo>
                  <a:pt x="3612613" y="2561671"/>
                </a:lnTo>
                <a:lnTo>
                  <a:pt x="3612613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223833" y="59169"/>
            <a:ext cx="2855311" cy="3858529"/>
          </a:xfrm>
          <a:custGeom>
            <a:avLst/>
            <a:gdLst/>
            <a:ahLst/>
            <a:cxnLst/>
            <a:rect l="l" t="t" r="r" b="b"/>
            <a:pathLst>
              <a:path w="2855311" h="3858529">
                <a:moveTo>
                  <a:pt x="0" y="0"/>
                </a:moveTo>
                <a:lnTo>
                  <a:pt x="2855311" y="0"/>
                </a:lnTo>
                <a:lnTo>
                  <a:pt x="2855311" y="3858529"/>
                </a:lnTo>
                <a:lnTo>
                  <a:pt x="0" y="38585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-810263" y="1564744"/>
            <a:ext cx="3173458" cy="2827262"/>
          </a:xfrm>
          <a:custGeom>
            <a:avLst/>
            <a:gdLst/>
            <a:ahLst/>
            <a:cxnLst/>
            <a:rect l="l" t="t" r="r" b="b"/>
            <a:pathLst>
              <a:path w="3173458" h="2827262">
                <a:moveTo>
                  <a:pt x="3173458" y="0"/>
                </a:moveTo>
                <a:lnTo>
                  <a:pt x="0" y="0"/>
                </a:lnTo>
                <a:lnTo>
                  <a:pt x="0" y="2827263"/>
                </a:lnTo>
                <a:lnTo>
                  <a:pt x="3173458" y="2827263"/>
                </a:lnTo>
                <a:lnTo>
                  <a:pt x="3173458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301451" y="8005285"/>
            <a:ext cx="2499499" cy="2852125"/>
          </a:xfrm>
          <a:custGeom>
            <a:avLst/>
            <a:gdLst/>
            <a:ahLst/>
            <a:cxnLst/>
            <a:rect l="l" t="t" r="r" b="b"/>
            <a:pathLst>
              <a:path w="2499499" h="2852125">
                <a:moveTo>
                  <a:pt x="0" y="0"/>
                </a:moveTo>
                <a:lnTo>
                  <a:pt x="2499499" y="0"/>
                </a:lnTo>
                <a:lnTo>
                  <a:pt x="2499499" y="2852126"/>
                </a:lnTo>
                <a:lnTo>
                  <a:pt x="0" y="285212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045977" y="7359045"/>
            <a:ext cx="4033167" cy="3798510"/>
          </a:xfrm>
          <a:custGeom>
            <a:avLst/>
            <a:gdLst/>
            <a:ahLst/>
            <a:cxnLst/>
            <a:rect l="l" t="t" r="r" b="b"/>
            <a:pathLst>
              <a:path w="4033167" h="3798510">
                <a:moveTo>
                  <a:pt x="0" y="0"/>
                </a:moveTo>
                <a:lnTo>
                  <a:pt x="4033167" y="0"/>
                </a:lnTo>
                <a:lnTo>
                  <a:pt x="4033167" y="3798510"/>
                </a:lnTo>
                <a:lnTo>
                  <a:pt x="0" y="379851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24055" y="-395752"/>
            <a:ext cx="3354792" cy="3541527"/>
          </a:xfrm>
          <a:custGeom>
            <a:avLst/>
            <a:gdLst/>
            <a:ahLst/>
            <a:cxnLst/>
            <a:rect l="l" t="t" r="r" b="b"/>
            <a:pathLst>
              <a:path w="3354792" h="3541527">
                <a:moveTo>
                  <a:pt x="0" y="0"/>
                </a:moveTo>
                <a:lnTo>
                  <a:pt x="3354792" y="0"/>
                </a:lnTo>
                <a:lnTo>
                  <a:pt x="3354792" y="3541527"/>
                </a:lnTo>
                <a:lnTo>
                  <a:pt x="0" y="354152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841375" y="1303845"/>
            <a:ext cx="605250" cy="540185"/>
          </a:xfrm>
          <a:custGeom>
            <a:avLst/>
            <a:gdLst/>
            <a:ahLst/>
            <a:cxnLst/>
            <a:rect l="l" t="t" r="r" b="b"/>
            <a:pathLst>
              <a:path w="605250" h="540185">
                <a:moveTo>
                  <a:pt x="0" y="0"/>
                </a:moveTo>
                <a:lnTo>
                  <a:pt x="605250" y="0"/>
                </a:lnTo>
                <a:lnTo>
                  <a:pt x="605250" y="540186"/>
                </a:lnTo>
                <a:lnTo>
                  <a:pt x="0" y="54018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817471" y="-292003"/>
            <a:ext cx="3182416" cy="2997257"/>
          </a:xfrm>
          <a:custGeom>
            <a:avLst/>
            <a:gdLst/>
            <a:ahLst/>
            <a:cxnLst/>
            <a:rect l="l" t="t" r="r" b="b"/>
            <a:pathLst>
              <a:path w="3182416" h="2997257">
                <a:moveTo>
                  <a:pt x="0" y="0"/>
                </a:moveTo>
                <a:lnTo>
                  <a:pt x="3182417" y="0"/>
                </a:lnTo>
                <a:lnTo>
                  <a:pt x="3182417" y="2997257"/>
                </a:lnTo>
                <a:lnTo>
                  <a:pt x="0" y="299725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964206" y="5721185"/>
            <a:ext cx="10359589" cy="719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7"/>
              </a:lnSpc>
            </a:pPr>
            <a:r>
              <a:rPr lang="en-US" sz="480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Prof: Sergio Armando Verlarde Cortez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656335" y="3393425"/>
            <a:ext cx="12975331" cy="1743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13"/>
              </a:lnSpc>
            </a:pPr>
            <a:r>
              <a:rPr lang="en-US" sz="13113" spc="-721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SALUD INTEGRAL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103557" y="1786881"/>
            <a:ext cx="4080886" cy="557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0"/>
              </a:lnSpc>
              <a:spcBef>
                <a:spcPct val="0"/>
              </a:spcBef>
            </a:pPr>
            <a:r>
              <a:rPr lang="en-US" sz="3342" b="1" spc="330">
                <a:solidFill>
                  <a:srgbClr val="2D2D2D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ENSIGNA</a:t>
            </a:r>
          </a:p>
        </p:txBody>
      </p:sp>
      <p:sp>
        <p:nvSpPr>
          <p:cNvPr id="17" name="Freeform 17"/>
          <p:cNvSpPr/>
          <p:nvPr/>
        </p:nvSpPr>
        <p:spPr>
          <a:xfrm>
            <a:off x="5687336" y="5351370"/>
            <a:ext cx="6531502" cy="142506"/>
          </a:xfrm>
          <a:custGeom>
            <a:avLst/>
            <a:gdLst/>
            <a:ahLst/>
            <a:cxnLst/>
            <a:rect l="l" t="t" r="r" b="b"/>
            <a:pathLst>
              <a:path w="6531502" h="142506">
                <a:moveTo>
                  <a:pt x="0" y="0"/>
                </a:moveTo>
                <a:lnTo>
                  <a:pt x="6531502" y="0"/>
                </a:lnTo>
                <a:lnTo>
                  <a:pt x="6531502" y="142506"/>
                </a:lnTo>
                <a:lnTo>
                  <a:pt x="0" y="14250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687336" y="7241724"/>
            <a:ext cx="6531502" cy="142506"/>
          </a:xfrm>
          <a:custGeom>
            <a:avLst/>
            <a:gdLst/>
            <a:ahLst/>
            <a:cxnLst/>
            <a:rect l="l" t="t" r="r" b="b"/>
            <a:pathLst>
              <a:path w="6531502" h="142506">
                <a:moveTo>
                  <a:pt x="0" y="0"/>
                </a:moveTo>
                <a:lnTo>
                  <a:pt x="6531502" y="0"/>
                </a:lnTo>
                <a:lnTo>
                  <a:pt x="6531502" y="142505"/>
                </a:lnTo>
                <a:lnTo>
                  <a:pt x="0" y="142505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7103557" y="7583413"/>
            <a:ext cx="4027761" cy="998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4200" dirty="0" err="1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por</a:t>
            </a:r>
            <a:r>
              <a:rPr lang="en-US" sz="4200" dirty="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 </a:t>
            </a:r>
            <a:r>
              <a:rPr lang="en-US" sz="4200" dirty="0" err="1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Ximena;Azul</a:t>
            </a:r>
            <a:r>
              <a:rPr lang="en-US" sz="4200" dirty="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 Anthony </a:t>
            </a:r>
            <a:r>
              <a:rPr lang="es-MX" sz="4200" dirty="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y Emiliano </a:t>
            </a:r>
            <a:endParaRPr lang="en-US" sz="4200" dirty="0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9FEE0EC-F03B-2CF3-0431-7A516AF0114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644" y="764938"/>
            <a:ext cx="3720625" cy="1566054"/>
          </a:xfrm>
          <a:prstGeom prst="rect">
            <a:avLst/>
          </a:prstGeom>
        </p:spPr>
      </p:pic>
      <p:sp>
        <p:nvSpPr>
          <p:cNvPr id="22" name="TextBox 14">
            <a:extLst>
              <a:ext uri="{FF2B5EF4-FFF2-40B4-BE49-F238E27FC236}">
                <a16:creationId xmlns:a16="http://schemas.microsoft.com/office/drawing/2014/main" id="{9533088F-A1BC-428F-2222-DA51831C9F97}"/>
              </a:ext>
            </a:extLst>
          </p:cNvPr>
          <p:cNvSpPr txBox="1"/>
          <p:nvPr/>
        </p:nvSpPr>
        <p:spPr>
          <a:xfrm>
            <a:off x="3258866" y="6446742"/>
            <a:ext cx="10359589" cy="719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7"/>
              </a:lnSpc>
            </a:pPr>
            <a:r>
              <a:rPr lang="es-MX" sz="4800" dirty="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Materia = Formación </a:t>
            </a:r>
            <a:endParaRPr lang="en-US" sz="4800" dirty="0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732615" y="2255402"/>
            <a:ext cx="10822769" cy="2281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45"/>
              </a:lnSpc>
            </a:pPr>
            <a:r>
              <a:rPr lang="en-US" sz="8845" spc="-486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MUCHAS GRACIAS</a:t>
            </a:r>
          </a:p>
          <a:p>
            <a:pPr algn="ctr">
              <a:lnSpc>
                <a:spcPts val="8845"/>
              </a:lnSpc>
            </a:pPr>
            <a:r>
              <a:rPr lang="en-US" sz="8845" spc="-486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POR LA ATENCIÓN</a:t>
            </a:r>
          </a:p>
        </p:txBody>
      </p:sp>
      <p:sp>
        <p:nvSpPr>
          <p:cNvPr id="4" name="Freeform 4"/>
          <p:cNvSpPr/>
          <p:nvPr/>
        </p:nvSpPr>
        <p:spPr>
          <a:xfrm>
            <a:off x="5486400" y="6097906"/>
            <a:ext cx="7315200" cy="2261062"/>
          </a:xfrm>
          <a:custGeom>
            <a:avLst/>
            <a:gdLst/>
            <a:ahLst/>
            <a:cxnLst/>
            <a:rect l="l" t="t" r="r" b="b"/>
            <a:pathLst>
              <a:path w="7315200" h="2261062">
                <a:moveTo>
                  <a:pt x="0" y="0"/>
                </a:moveTo>
                <a:lnTo>
                  <a:pt x="7315200" y="0"/>
                </a:lnTo>
                <a:lnTo>
                  <a:pt x="7315200" y="2261061"/>
                </a:lnTo>
                <a:lnTo>
                  <a:pt x="0" y="22610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986628" y="6737500"/>
            <a:ext cx="4669760" cy="670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03"/>
              </a:lnSpc>
              <a:spcBef>
                <a:spcPct val="0"/>
              </a:spcBef>
            </a:pPr>
            <a:r>
              <a:rPr lang="en-US" sz="4399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Por el Equipo número 2</a:t>
            </a:r>
          </a:p>
        </p:txBody>
      </p:sp>
      <p:sp>
        <p:nvSpPr>
          <p:cNvPr id="6" name="Freeform 6"/>
          <p:cNvSpPr/>
          <p:nvPr/>
        </p:nvSpPr>
        <p:spPr>
          <a:xfrm>
            <a:off x="-1454525" y="-1385555"/>
            <a:ext cx="4257727" cy="4114800"/>
          </a:xfrm>
          <a:custGeom>
            <a:avLst/>
            <a:gdLst/>
            <a:ahLst/>
            <a:cxnLst/>
            <a:rect l="l" t="t" r="r" b="b"/>
            <a:pathLst>
              <a:path w="4257727" h="4114800">
                <a:moveTo>
                  <a:pt x="0" y="0"/>
                </a:moveTo>
                <a:lnTo>
                  <a:pt x="4257727" y="0"/>
                </a:lnTo>
                <a:lnTo>
                  <a:pt x="42577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865172" y="-1385555"/>
            <a:ext cx="4257727" cy="4114800"/>
          </a:xfrm>
          <a:custGeom>
            <a:avLst/>
            <a:gdLst/>
            <a:ahLst/>
            <a:cxnLst/>
            <a:rect l="l" t="t" r="r" b="b"/>
            <a:pathLst>
              <a:path w="4257727" h="4114800">
                <a:moveTo>
                  <a:pt x="0" y="0"/>
                </a:moveTo>
                <a:lnTo>
                  <a:pt x="4257727" y="0"/>
                </a:lnTo>
                <a:lnTo>
                  <a:pt x="42577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-1235875" y="7431422"/>
            <a:ext cx="3363978" cy="4114800"/>
          </a:xfrm>
          <a:custGeom>
            <a:avLst/>
            <a:gdLst/>
            <a:ahLst/>
            <a:cxnLst/>
            <a:rect l="l" t="t" r="r" b="b"/>
            <a:pathLst>
              <a:path w="3363978" h="4114800">
                <a:moveTo>
                  <a:pt x="0" y="0"/>
                </a:moveTo>
                <a:lnTo>
                  <a:pt x="3363978" y="0"/>
                </a:lnTo>
                <a:lnTo>
                  <a:pt x="33639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6083822" y="7431422"/>
            <a:ext cx="3363978" cy="4114800"/>
          </a:xfrm>
          <a:custGeom>
            <a:avLst/>
            <a:gdLst/>
            <a:ahLst/>
            <a:cxnLst/>
            <a:rect l="l" t="t" r="r" b="b"/>
            <a:pathLst>
              <a:path w="3363978" h="4114800">
                <a:moveTo>
                  <a:pt x="0" y="0"/>
                </a:moveTo>
                <a:lnTo>
                  <a:pt x="3363978" y="0"/>
                </a:lnTo>
                <a:lnTo>
                  <a:pt x="33639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851601">
            <a:off x="2887501" y="2871541"/>
            <a:ext cx="12512998" cy="6119994"/>
          </a:xfrm>
          <a:custGeom>
            <a:avLst/>
            <a:gdLst/>
            <a:ahLst/>
            <a:cxnLst/>
            <a:rect l="l" t="t" r="r" b="b"/>
            <a:pathLst>
              <a:path w="12512998" h="6119994">
                <a:moveTo>
                  <a:pt x="0" y="0"/>
                </a:moveTo>
                <a:lnTo>
                  <a:pt x="12512998" y="0"/>
                </a:lnTo>
                <a:lnTo>
                  <a:pt x="12512998" y="6119993"/>
                </a:lnTo>
                <a:lnTo>
                  <a:pt x="0" y="61199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349550" y="3924588"/>
            <a:ext cx="9411010" cy="353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613"/>
              </a:lnSpc>
            </a:pPr>
            <a:r>
              <a:rPr lang="en-US" sz="13613" spc="-748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SALUD INTEGRAL</a:t>
            </a:r>
          </a:p>
        </p:txBody>
      </p:sp>
      <p:sp>
        <p:nvSpPr>
          <p:cNvPr id="5" name="Freeform 5"/>
          <p:cNvSpPr/>
          <p:nvPr/>
        </p:nvSpPr>
        <p:spPr>
          <a:xfrm>
            <a:off x="15299263" y="-527687"/>
            <a:ext cx="4381483" cy="4126560"/>
          </a:xfrm>
          <a:custGeom>
            <a:avLst/>
            <a:gdLst/>
            <a:ahLst/>
            <a:cxnLst/>
            <a:rect l="l" t="t" r="r" b="b"/>
            <a:pathLst>
              <a:path w="4381483" h="4126560">
                <a:moveTo>
                  <a:pt x="0" y="0"/>
                </a:moveTo>
                <a:lnTo>
                  <a:pt x="4381483" y="0"/>
                </a:lnTo>
                <a:lnTo>
                  <a:pt x="4381483" y="4126560"/>
                </a:lnTo>
                <a:lnTo>
                  <a:pt x="0" y="41265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-557303" y="6622428"/>
            <a:ext cx="4463066" cy="4711490"/>
          </a:xfrm>
          <a:custGeom>
            <a:avLst/>
            <a:gdLst/>
            <a:ahLst/>
            <a:cxnLst/>
            <a:rect l="l" t="t" r="r" b="b"/>
            <a:pathLst>
              <a:path w="4463066" h="4711490">
                <a:moveTo>
                  <a:pt x="4463066" y="0"/>
                </a:moveTo>
                <a:lnTo>
                  <a:pt x="0" y="0"/>
                </a:lnTo>
                <a:lnTo>
                  <a:pt x="0" y="4711490"/>
                </a:lnTo>
                <a:lnTo>
                  <a:pt x="4463066" y="4711490"/>
                </a:lnTo>
                <a:lnTo>
                  <a:pt x="446306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07359" y="6232214"/>
            <a:ext cx="2842367" cy="2879009"/>
          </a:xfrm>
          <a:custGeom>
            <a:avLst/>
            <a:gdLst/>
            <a:ahLst/>
            <a:cxnLst/>
            <a:rect l="l" t="t" r="r" b="b"/>
            <a:pathLst>
              <a:path w="2842367" h="2879009">
                <a:moveTo>
                  <a:pt x="0" y="0"/>
                </a:moveTo>
                <a:lnTo>
                  <a:pt x="2842367" y="0"/>
                </a:lnTo>
                <a:lnTo>
                  <a:pt x="2842367" y="2879009"/>
                </a:lnTo>
                <a:lnTo>
                  <a:pt x="0" y="28790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84088" y="945423"/>
            <a:ext cx="2775933" cy="3221019"/>
          </a:xfrm>
          <a:custGeom>
            <a:avLst/>
            <a:gdLst/>
            <a:ahLst/>
            <a:cxnLst/>
            <a:rect l="l" t="t" r="r" b="b"/>
            <a:pathLst>
              <a:path w="2775933" h="3221019">
                <a:moveTo>
                  <a:pt x="0" y="0"/>
                </a:moveTo>
                <a:lnTo>
                  <a:pt x="2775934" y="0"/>
                </a:lnTo>
                <a:lnTo>
                  <a:pt x="2775934" y="3221019"/>
                </a:lnTo>
                <a:lnTo>
                  <a:pt x="0" y="32210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653319" y="2077294"/>
            <a:ext cx="6981361" cy="976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24"/>
              </a:lnSpc>
            </a:pPr>
            <a:r>
              <a:rPr lang="en-US" sz="6572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El tema de hoy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41748" y="-124178"/>
            <a:ext cx="5312535" cy="4114800"/>
          </a:xfrm>
          <a:custGeom>
            <a:avLst/>
            <a:gdLst/>
            <a:ahLst/>
            <a:cxnLst/>
            <a:rect l="l" t="t" r="r" b="b"/>
            <a:pathLst>
              <a:path w="5312535" h="4114800">
                <a:moveTo>
                  <a:pt x="0" y="0"/>
                </a:moveTo>
                <a:lnTo>
                  <a:pt x="5312535" y="0"/>
                </a:lnTo>
                <a:lnTo>
                  <a:pt x="5312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990556" y="5232788"/>
            <a:ext cx="5312535" cy="4114800"/>
          </a:xfrm>
          <a:custGeom>
            <a:avLst/>
            <a:gdLst/>
            <a:ahLst/>
            <a:cxnLst/>
            <a:rect l="l" t="t" r="r" b="b"/>
            <a:pathLst>
              <a:path w="5312535" h="4114800">
                <a:moveTo>
                  <a:pt x="0" y="0"/>
                </a:moveTo>
                <a:lnTo>
                  <a:pt x="5312535" y="0"/>
                </a:lnTo>
                <a:lnTo>
                  <a:pt x="5312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 rot="224931">
            <a:off x="8909525" y="1805284"/>
            <a:ext cx="6578815" cy="6572655"/>
            <a:chOff x="0" y="0"/>
            <a:chExt cx="3255264" cy="325221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55264" cy="3252216"/>
            </a:xfrm>
            <a:custGeom>
              <a:avLst/>
              <a:gdLst/>
              <a:ahLst/>
              <a:cxnLst/>
              <a:rect l="l" t="t" r="r" b="b"/>
              <a:pathLst>
                <a:path w="3255264" h="3252216">
                  <a:moveTo>
                    <a:pt x="3255264" y="3252216"/>
                  </a:moveTo>
                  <a:lnTo>
                    <a:pt x="0" y="3252216"/>
                  </a:lnTo>
                  <a:lnTo>
                    <a:pt x="0" y="0"/>
                  </a:lnTo>
                  <a:lnTo>
                    <a:pt x="3255264" y="0"/>
                  </a:lnTo>
                  <a:lnTo>
                    <a:pt x="3255264" y="3252216"/>
                  </a:lnTo>
                  <a:close/>
                </a:path>
              </a:pathLst>
            </a:custGeom>
            <a:blipFill>
              <a:blip r:embed="rId6"/>
              <a:stretch>
                <a:fillRect l="-15" r="-15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78784" y="170440"/>
              <a:ext cx="2903731" cy="2875349"/>
            </a:xfrm>
            <a:custGeom>
              <a:avLst/>
              <a:gdLst/>
              <a:ahLst/>
              <a:cxnLst/>
              <a:rect l="l" t="t" r="r" b="b"/>
              <a:pathLst>
                <a:path w="2903731" h="2875349">
                  <a:moveTo>
                    <a:pt x="65607" y="158"/>
                  </a:moveTo>
                  <a:lnTo>
                    <a:pt x="2878476" y="31987"/>
                  </a:lnTo>
                  <a:cubicBezTo>
                    <a:pt x="2892501" y="32145"/>
                    <a:pt x="2903731" y="43665"/>
                    <a:pt x="2903531" y="57691"/>
                  </a:cubicBezTo>
                  <a:lnTo>
                    <a:pt x="2863754" y="2850091"/>
                  </a:lnTo>
                  <a:cubicBezTo>
                    <a:pt x="2863553" y="2864142"/>
                    <a:pt x="2851959" y="2875349"/>
                    <a:pt x="2837909" y="2875069"/>
                  </a:cubicBezTo>
                  <a:lnTo>
                    <a:pt x="25041" y="2819370"/>
                  </a:lnTo>
                  <a:cubicBezTo>
                    <a:pt x="11100" y="2819094"/>
                    <a:pt x="0" y="2807608"/>
                    <a:pt x="200" y="2793665"/>
                  </a:cubicBezTo>
                  <a:lnTo>
                    <a:pt x="39977" y="25136"/>
                  </a:lnTo>
                  <a:cubicBezTo>
                    <a:pt x="40179" y="11171"/>
                    <a:pt x="51641" y="0"/>
                    <a:pt x="65607" y="158"/>
                  </a:cubicBezTo>
                  <a:close/>
                </a:path>
              </a:pathLst>
            </a:custGeom>
            <a:blipFill>
              <a:blip r:embed="rId7"/>
              <a:stretch>
                <a:fillRect l="-49470" r="-48825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3415617" y="5767778"/>
            <a:ext cx="4033167" cy="3490522"/>
          </a:xfrm>
          <a:custGeom>
            <a:avLst/>
            <a:gdLst/>
            <a:ahLst/>
            <a:cxnLst/>
            <a:rect l="l" t="t" r="r" b="b"/>
            <a:pathLst>
              <a:path w="4033167" h="3490522">
                <a:moveTo>
                  <a:pt x="0" y="0"/>
                </a:moveTo>
                <a:lnTo>
                  <a:pt x="4033166" y="0"/>
                </a:lnTo>
                <a:lnTo>
                  <a:pt x="4033166" y="3490522"/>
                </a:lnTo>
                <a:lnTo>
                  <a:pt x="0" y="34905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370932" y="4145838"/>
            <a:ext cx="8115300" cy="591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2"/>
              </a:lnSpc>
            </a:pPr>
            <a:r>
              <a:rPr lang="en-US" sz="3364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La salud integral es la principal condición del desarrollo humano, es el estado del bienestar ideal y solamente lo alcanzamos cuando existe un equilibrio entre los factores físicos, biológicos, emocionales, mentales, espirituales y sociales, que permiten un adecuado crecimiento y desarrollo en todos los ámbitos de la vida. No es la mera ausencia de alteraciones y enfermedades, sino un concepto positivo que implica distintos grados de vitalidad y</a:t>
            </a:r>
          </a:p>
          <a:p>
            <a:pPr algn="l">
              <a:lnSpc>
                <a:spcPts val="3902"/>
              </a:lnSpc>
            </a:pPr>
            <a:r>
              <a:rPr lang="en-US" sz="3364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funcionamiento adaptativos</a:t>
            </a:r>
          </a:p>
          <a:p>
            <a:pPr algn="l">
              <a:lnSpc>
                <a:spcPts val="3902"/>
              </a:lnSpc>
            </a:pPr>
            <a:endParaRPr lang="en-US" sz="3364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  <a:p>
            <a:pPr algn="l">
              <a:lnSpc>
                <a:spcPts val="3902"/>
              </a:lnSpc>
            </a:pPr>
            <a:endParaRPr lang="en-US" sz="3364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04218" y="1068525"/>
            <a:ext cx="11972920" cy="2704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470"/>
              </a:lnSpc>
            </a:pPr>
            <a:r>
              <a:rPr lang="en-US" sz="10470" spc="-575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¿A QUE SE REFIERE LA SALUD INTEGRAL?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5264734" y="-806067"/>
            <a:ext cx="7758533" cy="12353238"/>
          </a:xfrm>
          <a:custGeom>
            <a:avLst/>
            <a:gdLst/>
            <a:ahLst/>
            <a:cxnLst/>
            <a:rect l="l" t="t" r="r" b="b"/>
            <a:pathLst>
              <a:path w="7758533" h="12353238">
                <a:moveTo>
                  <a:pt x="0" y="0"/>
                </a:moveTo>
                <a:lnTo>
                  <a:pt x="7758532" y="0"/>
                </a:lnTo>
                <a:lnTo>
                  <a:pt x="7758532" y="12353238"/>
                </a:lnTo>
                <a:lnTo>
                  <a:pt x="0" y="123532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335697" y="5370552"/>
            <a:ext cx="4254023" cy="4114800"/>
          </a:xfrm>
          <a:custGeom>
            <a:avLst/>
            <a:gdLst/>
            <a:ahLst/>
            <a:cxnLst/>
            <a:rect l="l" t="t" r="r" b="b"/>
            <a:pathLst>
              <a:path w="4254023" h="4114800">
                <a:moveTo>
                  <a:pt x="0" y="0"/>
                </a:moveTo>
                <a:lnTo>
                  <a:pt x="4254022" y="0"/>
                </a:lnTo>
                <a:lnTo>
                  <a:pt x="42540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486283" y="-50717"/>
            <a:ext cx="2773017" cy="4114800"/>
          </a:xfrm>
          <a:custGeom>
            <a:avLst/>
            <a:gdLst/>
            <a:ahLst/>
            <a:cxnLst/>
            <a:rect l="l" t="t" r="r" b="b"/>
            <a:pathLst>
              <a:path w="2773017" h="4114800">
                <a:moveTo>
                  <a:pt x="0" y="0"/>
                </a:moveTo>
                <a:lnTo>
                  <a:pt x="2773017" y="0"/>
                </a:lnTo>
                <a:lnTo>
                  <a:pt x="27730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701751" y="3529135"/>
            <a:ext cx="10581966" cy="1841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5"/>
              </a:lnSpc>
            </a:pPr>
            <a:endParaRPr/>
          </a:p>
          <a:p>
            <a:pPr algn="ctr">
              <a:lnSpc>
                <a:spcPts val="3655"/>
              </a:lnSpc>
            </a:pPr>
            <a:r>
              <a:rPr lang="en-US" sz="3151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Salud física: Se refiere a un estado de bienestar en el que el cuerpo funciona de manera óptima</a:t>
            </a:r>
          </a:p>
          <a:p>
            <a:pPr algn="ctr">
              <a:lnSpc>
                <a:spcPts val="3655"/>
              </a:lnSpc>
            </a:pPr>
            <a:endParaRPr lang="en-US" sz="3151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701751" y="2130508"/>
            <a:ext cx="9257211" cy="1632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9"/>
              </a:lnSpc>
            </a:pPr>
            <a:r>
              <a:rPr lang="en-US" sz="6309" spc="-347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¿QUE COMPONE LA SALUD INTEGRAL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95987" y="4675856"/>
            <a:ext cx="7724632" cy="694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64"/>
              </a:lnSpc>
            </a:pPr>
            <a:r>
              <a:rPr lang="en-US" sz="5264" spc="-289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SALUD MENTAL 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106019" y="5464334"/>
            <a:ext cx="9444672" cy="2050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2"/>
              </a:lnSpc>
            </a:pPr>
            <a:r>
              <a:rPr lang="en-US" sz="2812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Salud mental: Se refiere al bienestar físico mental y social, ya que el desequilibrio en alguna de estas áreas puede provocar trastornos mentales.</a:t>
            </a:r>
          </a:p>
          <a:p>
            <a:pPr algn="ctr">
              <a:lnSpc>
                <a:spcPts val="3262"/>
              </a:lnSpc>
            </a:pPr>
            <a:endParaRPr lang="en-US" sz="2812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  <a:p>
            <a:pPr algn="ctr">
              <a:lnSpc>
                <a:spcPts val="3262"/>
              </a:lnSpc>
            </a:pPr>
            <a:endParaRPr lang="en-US" sz="2812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601179" y="5792448"/>
            <a:ext cx="8457037" cy="1499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4"/>
              </a:lnSpc>
            </a:pPr>
            <a:endParaRPr/>
          </a:p>
          <a:p>
            <a:pPr algn="ctr">
              <a:lnSpc>
                <a:spcPts val="5764"/>
              </a:lnSpc>
            </a:pPr>
            <a:r>
              <a:rPr lang="en-US" sz="5764" spc="-317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SALUD SOCIAL: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334943" y="7427952"/>
            <a:ext cx="8200151" cy="1281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3"/>
              </a:lnSpc>
            </a:pPr>
            <a:r>
              <a:rPr lang="en-US" sz="2916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Salud social: Se refiere al efecto que tiene el entorno en el bienestar de una persona.</a:t>
            </a:r>
          </a:p>
          <a:p>
            <a:pPr algn="ctr">
              <a:lnSpc>
                <a:spcPts val="3383"/>
              </a:lnSpc>
            </a:pPr>
            <a:endParaRPr lang="en-US" sz="2916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 rot="126174">
            <a:off x="9935227" y="1736209"/>
            <a:ext cx="6984080" cy="6977540"/>
            <a:chOff x="0" y="0"/>
            <a:chExt cx="3255264" cy="32522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55264" cy="3252216"/>
            </a:xfrm>
            <a:custGeom>
              <a:avLst/>
              <a:gdLst/>
              <a:ahLst/>
              <a:cxnLst/>
              <a:rect l="l" t="t" r="r" b="b"/>
              <a:pathLst>
                <a:path w="3255264" h="3252216">
                  <a:moveTo>
                    <a:pt x="3255264" y="3252216"/>
                  </a:moveTo>
                  <a:lnTo>
                    <a:pt x="0" y="3252216"/>
                  </a:lnTo>
                  <a:lnTo>
                    <a:pt x="0" y="0"/>
                  </a:lnTo>
                  <a:lnTo>
                    <a:pt x="3255264" y="0"/>
                  </a:lnTo>
                  <a:lnTo>
                    <a:pt x="3255264" y="3252216"/>
                  </a:lnTo>
                  <a:close/>
                </a:path>
              </a:pathLst>
            </a:custGeom>
            <a:blipFill>
              <a:blip r:embed="rId3"/>
              <a:stretch>
                <a:fillRect l="-15" r="-15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78784" y="170440"/>
              <a:ext cx="2903731" cy="2875349"/>
            </a:xfrm>
            <a:custGeom>
              <a:avLst/>
              <a:gdLst/>
              <a:ahLst/>
              <a:cxnLst/>
              <a:rect l="l" t="t" r="r" b="b"/>
              <a:pathLst>
                <a:path w="2903731" h="2875349">
                  <a:moveTo>
                    <a:pt x="65607" y="158"/>
                  </a:moveTo>
                  <a:lnTo>
                    <a:pt x="2878476" y="31987"/>
                  </a:lnTo>
                  <a:cubicBezTo>
                    <a:pt x="2892501" y="32145"/>
                    <a:pt x="2903731" y="43665"/>
                    <a:pt x="2903531" y="57691"/>
                  </a:cubicBezTo>
                  <a:lnTo>
                    <a:pt x="2863754" y="2850091"/>
                  </a:lnTo>
                  <a:cubicBezTo>
                    <a:pt x="2863553" y="2864142"/>
                    <a:pt x="2851959" y="2875349"/>
                    <a:pt x="2837909" y="2875069"/>
                  </a:cubicBezTo>
                  <a:lnTo>
                    <a:pt x="25041" y="2819370"/>
                  </a:lnTo>
                  <a:cubicBezTo>
                    <a:pt x="11100" y="2819094"/>
                    <a:pt x="0" y="2807608"/>
                    <a:pt x="200" y="2793665"/>
                  </a:cubicBezTo>
                  <a:lnTo>
                    <a:pt x="39977" y="25136"/>
                  </a:lnTo>
                  <a:cubicBezTo>
                    <a:pt x="40179" y="11171"/>
                    <a:pt x="51641" y="0"/>
                    <a:pt x="65607" y="158"/>
                  </a:cubicBezTo>
                  <a:close/>
                </a:path>
              </a:pathLst>
            </a:custGeom>
            <a:blipFill>
              <a:blip r:embed="rId4"/>
              <a:stretch>
                <a:fillRect t="-494" b="-494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flipH="1">
            <a:off x="-1335212" y="7133881"/>
            <a:ext cx="5489502" cy="3892556"/>
          </a:xfrm>
          <a:custGeom>
            <a:avLst/>
            <a:gdLst/>
            <a:ahLst/>
            <a:cxnLst/>
            <a:rect l="l" t="t" r="r" b="b"/>
            <a:pathLst>
              <a:path w="5489502" h="3892556">
                <a:moveTo>
                  <a:pt x="5489502" y="0"/>
                </a:moveTo>
                <a:lnTo>
                  <a:pt x="0" y="0"/>
                </a:lnTo>
                <a:lnTo>
                  <a:pt x="0" y="3892556"/>
                </a:lnTo>
                <a:lnTo>
                  <a:pt x="5489502" y="3892556"/>
                </a:lnTo>
                <a:lnTo>
                  <a:pt x="548950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851601">
            <a:off x="374777" y="1044269"/>
            <a:ext cx="7559026" cy="3697051"/>
          </a:xfrm>
          <a:custGeom>
            <a:avLst/>
            <a:gdLst/>
            <a:ahLst/>
            <a:cxnLst/>
            <a:rect l="l" t="t" r="r" b="b"/>
            <a:pathLst>
              <a:path w="7559026" h="3697051">
                <a:moveTo>
                  <a:pt x="0" y="0"/>
                </a:moveTo>
                <a:lnTo>
                  <a:pt x="7559027" y="0"/>
                </a:lnTo>
                <a:lnTo>
                  <a:pt x="7559027" y="3697051"/>
                </a:lnTo>
                <a:lnTo>
                  <a:pt x="0" y="36970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748687" y="918620"/>
            <a:ext cx="2070837" cy="1844928"/>
          </a:xfrm>
          <a:custGeom>
            <a:avLst/>
            <a:gdLst/>
            <a:ahLst/>
            <a:cxnLst/>
            <a:rect l="l" t="t" r="r" b="b"/>
            <a:pathLst>
              <a:path w="2070837" h="1844928">
                <a:moveTo>
                  <a:pt x="0" y="0"/>
                </a:moveTo>
                <a:lnTo>
                  <a:pt x="2070837" y="0"/>
                </a:lnTo>
                <a:lnTo>
                  <a:pt x="2070837" y="1844928"/>
                </a:lnTo>
                <a:lnTo>
                  <a:pt x="0" y="18449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279360" y="4319809"/>
            <a:ext cx="6763735" cy="5101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994" lvl="1" indent="-345497" algn="l">
              <a:lnSpc>
                <a:spcPts val="3712"/>
              </a:lnSpc>
              <a:buFont typeface="Arial"/>
              <a:buChar char="•"/>
            </a:pPr>
            <a:r>
              <a:rPr lang="en-US" sz="320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 Cuidar de la salud implica un conjunto de acciones que se enfocan a disminuir el riesgo</a:t>
            </a:r>
          </a:p>
          <a:p>
            <a:pPr algn="l">
              <a:lnSpc>
                <a:spcPts val="3712"/>
              </a:lnSpc>
            </a:pPr>
            <a:r>
              <a:rPr lang="en-US" sz="320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El cuidado de la salud consta de tres niveles:</a:t>
            </a:r>
          </a:p>
          <a:p>
            <a:pPr marL="690994" lvl="1" indent="-345497" algn="l">
              <a:lnSpc>
                <a:spcPts val="3712"/>
              </a:lnSpc>
              <a:buFont typeface="Arial"/>
              <a:buChar char="•"/>
            </a:pPr>
            <a:r>
              <a:rPr lang="en-US" sz="320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Primario, se refiere a la reducción de riesgo.</a:t>
            </a:r>
          </a:p>
          <a:p>
            <a:pPr algn="l">
              <a:lnSpc>
                <a:spcPts val="3712"/>
              </a:lnSpc>
            </a:pPr>
            <a:endParaRPr lang="en-US" sz="3200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  <a:p>
            <a:pPr marL="690994" lvl="1" indent="-345497" algn="l">
              <a:lnSpc>
                <a:spcPts val="3712"/>
              </a:lnSpc>
              <a:buFont typeface="Arial"/>
              <a:buChar char="•"/>
            </a:pPr>
            <a:r>
              <a:rPr lang="en-US" sz="320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Secundario, se refiere a la reducción de la duración de la enfermedad.</a:t>
            </a:r>
          </a:p>
          <a:p>
            <a:pPr marL="690994" lvl="1" indent="-345497" algn="l">
              <a:lnSpc>
                <a:spcPts val="3712"/>
              </a:lnSpc>
              <a:buFont typeface="Arial"/>
              <a:buChar char="•"/>
            </a:pPr>
            <a:r>
              <a:rPr lang="en-US" sz="320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Terciario, se refiere a evitar complicaciones.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9723" y="1478865"/>
            <a:ext cx="8454277" cy="2913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60"/>
              </a:lnSpc>
            </a:pPr>
            <a:endParaRPr/>
          </a:p>
          <a:p>
            <a:pPr algn="l">
              <a:lnSpc>
                <a:spcPts val="4560"/>
              </a:lnSpc>
            </a:pPr>
            <a:r>
              <a:rPr lang="en-US" sz="4560" spc="-250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¿QUÉ ACCIONES PUEDO REALIZAR PARA LOGRAR CUIDAR DE MI SALUD?</a:t>
            </a:r>
          </a:p>
          <a:p>
            <a:pPr algn="l">
              <a:lnSpc>
                <a:spcPts val="4560"/>
              </a:lnSpc>
            </a:pPr>
            <a:endParaRPr lang="en-US" sz="4560" spc="-250">
              <a:solidFill>
                <a:srgbClr val="2D2D2D"/>
              </a:solidFill>
              <a:latin typeface="Darumadrop One"/>
              <a:ea typeface="Darumadrop One"/>
              <a:cs typeface="Darumadrop One"/>
              <a:sym typeface="Darumadrop On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4651738" y="-2289973"/>
            <a:ext cx="9567074" cy="15232821"/>
          </a:xfrm>
          <a:custGeom>
            <a:avLst/>
            <a:gdLst/>
            <a:ahLst/>
            <a:cxnLst/>
            <a:rect l="l" t="t" r="r" b="b"/>
            <a:pathLst>
              <a:path w="9567074" h="15232821">
                <a:moveTo>
                  <a:pt x="0" y="0"/>
                </a:moveTo>
                <a:lnTo>
                  <a:pt x="9567075" y="0"/>
                </a:lnTo>
                <a:lnTo>
                  <a:pt x="9567075" y="15232821"/>
                </a:lnTo>
                <a:lnTo>
                  <a:pt x="0" y="152328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4353731" y="3139363"/>
            <a:ext cx="3446473" cy="2982766"/>
          </a:xfrm>
          <a:custGeom>
            <a:avLst/>
            <a:gdLst/>
            <a:ahLst/>
            <a:cxnLst/>
            <a:rect l="l" t="t" r="r" b="b"/>
            <a:pathLst>
              <a:path w="3446473" h="2982766">
                <a:moveTo>
                  <a:pt x="0" y="0"/>
                </a:moveTo>
                <a:lnTo>
                  <a:pt x="3446473" y="0"/>
                </a:lnTo>
                <a:lnTo>
                  <a:pt x="3446473" y="2982766"/>
                </a:lnTo>
                <a:lnTo>
                  <a:pt x="0" y="29827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1796244" y="397335"/>
            <a:ext cx="4033167" cy="3021209"/>
          </a:xfrm>
          <a:custGeom>
            <a:avLst/>
            <a:gdLst/>
            <a:ahLst/>
            <a:cxnLst/>
            <a:rect l="l" t="t" r="r" b="b"/>
            <a:pathLst>
              <a:path w="4033167" h="3021209">
                <a:moveTo>
                  <a:pt x="4033166" y="0"/>
                </a:moveTo>
                <a:lnTo>
                  <a:pt x="0" y="0"/>
                </a:lnTo>
                <a:lnTo>
                  <a:pt x="0" y="3021209"/>
                </a:lnTo>
                <a:lnTo>
                  <a:pt x="4033166" y="3021209"/>
                </a:lnTo>
                <a:lnTo>
                  <a:pt x="4033166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023104" y="6735356"/>
            <a:ext cx="3612613" cy="2561671"/>
          </a:xfrm>
          <a:custGeom>
            <a:avLst/>
            <a:gdLst/>
            <a:ahLst/>
            <a:cxnLst/>
            <a:rect l="l" t="t" r="r" b="b"/>
            <a:pathLst>
              <a:path w="3612613" h="2561671">
                <a:moveTo>
                  <a:pt x="0" y="0"/>
                </a:moveTo>
                <a:lnTo>
                  <a:pt x="3612613" y="0"/>
                </a:lnTo>
                <a:lnTo>
                  <a:pt x="3612613" y="2561671"/>
                </a:lnTo>
                <a:lnTo>
                  <a:pt x="0" y="25616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372774" y="2864172"/>
            <a:ext cx="10441917" cy="6633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7"/>
              </a:lnSpc>
            </a:pPr>
            <a:r>
              <a:rPr lang="en-US" sz="3248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Hablar de salud física es referirse a un estado de bienestar en el que nuestro cuerpo tiene un buen</a:t>
            </a:r>
          </a:p>
          <a:p>
            <a:pPr algn="l">
              <a:lnSpc>
                <a:spcPts val="3767"/>
              </a:lnSpc>
            </a:pPr>
            <a:r>
              <a:rPr lang="en-US" sz="3248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funcionamiento</a:t>
            </a:r>
          </a:p>
          <a:p>
            <a:pPr algn="l">
              <a:lnSpc>
                <a:spcPts val="3767"/>
              </a:lnSpc>
            </a:pPr>
            <a:r>
              <a:rPr lang="en-US" sz="3248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Existen diversos factores que afectan la salud física, estos van desde nuestros hábitos cotidianos hasta aquellas actividades donde no planeamos riesgos</a:t>
            </a:r>
          </a:p>
          <a:p>
            <a:pPr algn="l">
              <a:lnSpc>
                <a:spcPts val="3767"/>
              </a:lnSpc>
            </a:pPr>
            <a:endParaRPr lang="en-US" sz="3248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  <a:p>
            <a:pPr algn="l">
              <a:lnSpc>
                <a:spcPts val="3767"/>
              </a:lnSpc>
            </a:pPr>
            <a:r>
              <a:rPr lang="en-US" sz="3248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Problemáticas:</a:t>
            </a:r>
          </a:p>
          <a:p>
            <a:pPr marL="701243" lvl="1" indent="-350622" algn="l">
              <a:lnSpc>
                <a:spcPts val="3767"/>
              </a:lnSpc>
              <a:buFont typeface="Arial"/>
              <a:buChar char="•"/>
            </a:pPr>
            <a:r>
              <a:rPr lang="en-US" sz="3248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Embarazo adolescente</a:t>
            </a:r>
          </a:p>
          <a:p>
            <a:pPr marL="701243" lvl="1" indent="-350622" algn="l">
              <a:lnSpc>
                <a:spcPts val="3767"/>
              </a:lnSpc>
              <a:buFont typeface="Arial"/>
              <a:buChar char="•"/>
            </a:pPr>
            <a:r>
              <a:rPr lang="en-US" sz="3248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Adicciones</a:t>
            </a:r>
          </a:p>
          <a:p>
            <a:pPr marL="701243" lvl="1" indent="-350622" algn="l">
              <a:lnSpc>
                <a:spcPts val="3767"/>
              </a:lnSpc>
              <a:buFont typeface="Arial"/>
              <a:buChar char="•"/>
            </a:pPr>
            <a:r>
              <a:rPr lang="en-US" sz="3248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trastornos alimenticios</a:t>
            </a:r>
          </a:p>
          <a:p>
            <a:pPr algn="l">
              <a:lnSpc>
                <a:spcPts val="3767"/>
              </a:lnSpc>
            </a:pPr>
            <a:endParaRPr lang="en-US" sz="3248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  <a:p>
            <a:pPr algn="l">
              <a:lnSpc>
                <a:spcPts val="3767"/>
              </a:lnSpc>
            </a:pPr>
            <a:endParaRPr lang="en-US" sz="3248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  <a:p>
            <a:pPr algn="l">
              <a:lnSpc>
                <a:spcPts val="3767"/>
              </a:lnSpc>
            </a:pPr>
            <a:endParaRPr lang="en-US" sz="3248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7356937" y="5143500"/>
            <a:ext cx="6455890" cy="4674064"/>
            <a:chOff x="0" y="0"/>
            <a:chExt cx="19050000" cy="13792200"/>
          </a:xfrm>
        </p:grpSpPr>
        <p:sp>
          <p:nvSpPr>
            <p:cNvPr id="9" name="Freeform 9"/>
            <p:cNvSpPr/>
            <p:nvPr/>
          </p:nvSpPr>
          <p:spPr>
            <a:xfrm>
              <a:off x="493268" y="493776"/>
              <a:ext cx="18087975" cy="12640436"/>
            </a:xfrm>
            <a:custGeom>
              <a:avLst/>
              <a:gdLst/>
              <a:ahLst/>
              <a:cxnLst/>
              <a:rect l="l" t="t" r="r" b="b"/>
              <a:pathLst>
                <a:path w="18087975" h="12640436">
                  <a:moveTo>
                    <a:pt x="17735170" y="12640436"/>
                  </a:moveTo>
                  <a:lnTo>
                    <a:pt x="352806" y="12640436"/>
                  </a:lnTo>
                  <a:cubicBezTo>
                    <a:pt x="157988" y="12640436"/>
                    <a:pt x="0" y="12482448"/>
                    <a:pt x="0" y="12287630"/>
                  </a:cubicBezTo>
                  <a:lnTo>
                    <a:pt x="0" y="352806"/>
                  </a:lnTo>
                  <a:cubicBezTo>
                    <a:pt x="0" y="157988"/>
                    <a:pt x="157988" y="0"/>
                    <a:pt x="352806" y="0"/>
                  </a:cubicBezTo>
                  <a:lnTo>
                    <a:pt x="17735168" y="0"/>
                  </a:lnTo>
                  <a:cubicBezTo>
                    <a:pt x="17929986" y="0"/>
                    <a:pt x="18087975" y="157988"/>
                    <a:pt x="18087975" y="352806"/>
                  </a:cubicBezTo>
                  <a:lnTo>
                    <a:pt x="18087975" y="12287759"/>
                  </a:lnTo>
                  <a:cubicBezTo>
                    <a:pt x="18087975" y="12482576"/>
                    <a:pt x="17929987" y="12640436"/>
                    <a:pt x="17735170" y="12640436"/>
                  </a:cubicBezTo>
                  <a:close/>
                </a:path>
              </a:pathLst>
            </a:custGeom>
            <a:blipFill>
              <a:blip r:embed="rId10"/>
              <a:stretch>
                <a:fillRect t="-23933" b="-19163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19050000" cy="13792200"/>
            </a:xfrm>
            <a:custGeom>
              <a:avLst/>
              <a:gdLst/>
              <a:ahLst/>
              <a:cxnLst/>
              <a:rect l="l" t="t" r="r" b="b"/>
              <a:pathLst>
                <a:path w="19050000" h="13792200">
                  <a:moveTo>
                    <a:pt x="19050000" y="0"/>
                  </a:moveTo>
                  <a:lnTo>
                    <a:pt x="19050000" y="13792200"/>
                  </a:lnTo>
                  <a:lnTo>
                    <a:pt x="0" y="13792200"/>
                  </a:lnTo>
                  <a:lnTo>
                    <a:pt x="0" y="0"/>
                  </a:lnTo>
                  <a:lnTo>
                    <a:pt x="19050000" y="0"/>
                  </a:lnTo>
                  <a:close/>
                </a:path>
              </a:pathLst>
            </a:custGeom>
            <a:blipFill>
              <a:blip r:embed="rId11"/>
              <a:stretch>
                <a:fillRect l="-17" r="-17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2917631" y="949089"/>
            <a:ext cx="8878613" cy="2070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00"/>
              </a:lnSpc>
            </a:pPr>
            <a:r>
              <a:rPr lang="en-US" sz="8000" spc="-440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CUIDADO DE MI SALUD FISCA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105955" y="3225229"/>
            <a:ext cx="6181928" cy="6033071"/>
          </a:xfrm>
          <a:custGeom>
            <a:avLst/>
            <a:gdLst/>
            <a:ahLst/>
            <a:cxnLst/>
            <a:rect l="l" t="t" r="r" b="b"/>
            <a:pathLst>
              <a:path w="6181928" h="6033071">
                <a:moveTo>
                  <a:pt x="0" y="0"/>
                </a:moveTo>
                <a:lnTo>
                  <a:pt x="6181928" y="0"/>
                </a:lnTo>
                <a:lnTo>
                  <a:pt x="6181928" y="6033071"/>
                </a:lnTo>
                <a:lnTo>
                  <a:pt x="0" y="60330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4283270" y="1174592"/>
            <a:ext cx="7315200" cy="2261062"/>
          </a:xfrm>
          <a:custGeom>
            <a:avLst/>
            <a:gdLst/>
            <a:ahLst/>
            <a:cxnLst/>
            <a:rect l="l" t="t" r="r" b="b"/>
            <a:pathLst>
              <a:path w="7315200" h="2261062">
                <a:moveTo>
                  <a:pt x="0" y="0"/>
                </a:moveTo>
                <a:lnTo>
                  <a:pt x="7315200" y="0"/>
                </a:lnTo>
                <a:lnTo>
                  <a:pt x="7315200" y="2261062"/>
                </a:lnTo>
                <a:lnTo>
                  <a:pt x="0" y="22610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2582412" y="3244279"/>
            <a:ext cx="5019788" cy="1279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4"/>
              </a:lnSpc>
            </a:pPr>
            <a:r>
              <a:rPr lang="en-US" sz="4348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Trastornos Alimenticios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96534" y="-54103"/>
            <a:ext cx="13011782" cy="2070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spc="-440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FACTORES QUE INFLUYEN EN LA SALUD MENTAL</a:t>
            </a:r>
          </a:p>
        </p:txBody>
      </p:sp>
      <p:sp>
        <p:nvSpPr>
          <p:cNvPr id="7" name="Freeform 7"/>
          <p:cNvSpPr/>
          <p:nvPr/>
        </p:nvSpPr>
        <p:spPr>
          <a:xfrm>
            <a:off x="-326138" y="1610544"/>
            <a:ext cx="6181928" cy="6033071"/>
          </a:xfrm>
          <a:custGeom>
            <a:avLst/>
            <a:gdLst/>
            <a:ahLst/>
            <a:cxnLst/>
            <a:rect l="l" t="t" r="r" b="b"/>
            <a:pathLst>
              <a:path w="6181928" h="6033071">
                <a:moveTo>
                  <a:pt x="0" y="0"/>
                </a:moveTo>
                <a:lnTo>
                  <a:pt x="6181928" y="0"/>
                </a:lnTo>
                <a:lnTo>
                  <a:pt x="6181928" y="6033072"/>
                </a:lnTo>
                <a:lnTo>
                  <a:pt x="0" y="60330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0" y="1193642"/>
            <a:ext cx="5019788" cy="1279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4"/>
              </a:lnSpc>
            </a:pPr>
            <a:r>
              <a:rPr lang="en-US" sz="4348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Embarazo adolescente </a:t>
            </a:r>
          </a:p>
        </p:txBody>
      </p:sp>
      <p:sp>
        <p:nvSpPr>
          <p:cNvPr id="9" name="Freeform 9"/>
          <p:cNvSpPr/>
          <p:nvPr/>
        </p:nvSpPr>
        <p:spPr>
          <a:xfrm>
            <a:off x="-1130158" y="7836228"/>
            <a:ext cx="4033167" cy="3021209"/>
          </a:xfrm>
          <a:custGeom>
            <a:avLst/>
            <a:gdLst/>
            <a:ahLst/>
            <a:cxnLst/>
            <a:rect l="l" t="t" r="r" b="b"/>
            <a:pathLst>
              <a:path w="4033167" h="3021209">
                <a:moveTo>
                  <a:pt x="0" y="0"/>
                </a:moveTo>
                <a:lnTo>
                  <a:pt x="4033166" y="0"/>
                </a:lnTo>
                <a:lnTo>
                  <a:pt x="4033166" y="3021208"/>
                </a:lnTo>
                <a:lnTo>
                  <a:pt x="0" y="30212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64435" y="2668370"/>
            <a:ext cx="5219881" cy="5043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4"/>
              </a:lnSpc>
            </a:pPr>
            <a:r>
              <a:rPr lang="en-US" sz="290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Un embarazo en la adolescencia afecta el desarrollo de ambos padres: en el ámbito social suele existir un abandono a las metas que se tenían para el futuro y muchos dejan los estudios por tener que trabajar.</a:t>
            </a:r>
          </a:p>
          <a:p>
            <a:pPr algn="ctr">
              <a:lnSpc>
                <a:spcPts val="3364"/>
              </a:lnSpc>
            </a:pPr>
            <a:r>
              <a:rPr lang="en-US" sz="290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existe una gran variedad de métodos anticonceptivos que tienen un nivel de eficacia muy alto, se pueden clasificar en: métodos de barrera, hormonales, definitivos y de emergencia.</a:t>
            </a:r>
          </a:p>
          <a:p>
            <a:pPr algn="ctr">
              <a:lnSpc>
                <a:spcPts val="3364"/>
              </a:lnSpc>
            </a:pPr>
            <a:endParaRPr lang="en-US" sz="2900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382319" y="4523671"/>
            <a:ext cx="5219881" cy="5043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4"/>
              </a:lnSpc>
            </a:pPr>
            <a:r>
              <a:rPr lang="en-US" sz="290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Trastornos alimenticios</a:t>
            </a:r>
          </a:p>
          <a:p>
            <a:pPr algn="ctr">
              <a:lnSpc>
                <a:spcPts val="3364"/>
              </a:lnSpc>
            </a:pPr>
            <a:r>
              <a:rPr lang="en-US" sz="290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son cambios extremos en las conductas alimenticias, debido a la preocupación por el peso y la imagen.</a:t>
            </a:r>
          </a:p>
          <a:p>
            <a:pPr algn="ctr">
              <a:lnSpc>
                <a:spcPts val="3364"/>
              </a:lnSpc>
            </a:pPr>
            <a:r>
              <a:rPr lang="en-US" sz="290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Anorexia: Las personas dejan de comer para lucir más delgadas.</a:t>
            </a:r>
          </a:p>
          <a:p>
            <a:pPr algn="ctr">
              <a:lnSpc>
                <a:spcPts val="3364"/>
              </a:lnSpc>
            </a:pPr>
            <a:r>
              <a:rPr lang="en-US" sz="290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Bulimia: Trastorno en donde la persona come mucho y posteriormente vomita.</a:t>
            </a:r>
          </a:p>
          <a:p>
            <a:pPr algn="ctr">
              <a:lnSpc>
                <a:spcPts val="3364"/>
              </a:lnSpc>
            </a:pPr>
            <a:r>
              <a:rPr lang="en-US" sz="290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Vigorexia: Consiste en realizar deporte en exceso para perder calorías y ganar músculo.</a:t>
            </a:r>
          </a:p>
          <a:p>
            <a:pPr algn="ctr">
              <a:lnSpc>
                <a:spcPts val="3364"/>
              </a:lnSpc>
            </a:pPr>
            <a:endParaRPr lang="en-US" sz="2900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5825265" y="2264348"/>
            <a:ext cx="6414247" cy="6259796"/>
          </a:xfrm>
          <a:custGeom>
            <a:avLst/>
            <a:gdLst/>
            <a:ahLst/>
            <a:cxnLst/>
            <a:rect l="l" t="t" r="r" b="b"/>
            <a:pathLst>
              <a:path w="6414247" h="6259796">
                <a:moveTo>
                  <a:pt x="0" y="0"/>
                </a:moveTo>
                <a:lnTo>
                  <a:pt x="6414247" y="0"/>
                </a:lnTo>
                <a:lnTo>
                  <a:pt x="6414247" y="6259796"/>
                </a:lnTo>
                <a:lnTo>
                  <a:pt x="0" y="62597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TextBox 13"/>
          <p:cNvSpPr txBox="1"/>
          <p:nvPr/>
        </p:nvSpPr>
        <p:spPr>
          <a:xfrm>
            <a:off x="6285300" y="1953264"/>
            <a:ext cx="5019788" cy="641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4"/>
              </a:lnSpc>
            </a:pPr>
            <a:r>
              <a:rPr lang="en-US" sz="4348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Adicciones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951157" y="2264348"/>
            <a:ext cx="5688073" cy="6574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0"/>
              </a:lnSpc>
            </a:pPr>
            <a:r>
              <a:rPr lang="en-US" sz="3025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Una adicción es una enfermedad que se caracteriza por el uso o consumo descontrolado de una sustancia, actividad o comportamiento para sentir placer. Las adicciones generan dependencia, alejando a la persona adicta</a:t>
            </a:r>
          </a:p>
          <a:p>
            <a:pPr algn="ctr">
              <a:lnSpc>
                <a:spcPts val="3510"/>
              </a:lnSpc>
            </a:pPr>
            <a:r>
              <a:rPr lang="en-US" sz="3025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de los demás</a:t>
            </a:r>
          </a:p>
          <a:p>
            <a:pPr algn="ctr">
              <a:lnSpc>
                <a:spcPts val="3510"/>
              </a:lnSpc>
            </a:pPr>
            <a:r>
              <a:rPr lang="en-US" sz="3025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Existen dos tipos de adicciones</a:t>
            </a:r>
          </a:p>
          <a:p>
            <a:pPr algn="ctr">
              <a:lnSpc>
                <a:spcPts val="3510"/>
              </a:lnSpc>
            </a:pPr>
            <a:r>
              <a:rPr lang="en-US" sz="3025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Químicas: Es cuando una persona se vuelve adicta a alguna sustancia que le provoca una sensación de bienestar</a:t>
            </a:r>
          </a:p>
          <a:p>
            <a:pPr algn="ctr">
              <a:lnSpc>
                <a:spcPts val="3510"/>
              </a:lnSpc>
            </a:pPr>
            <a:r>
              <a:rPr lang="en-US" sz="3025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Conductuales: Se da cuando una persona no puede dejar de hacer algo que le genera felicidad</a:t>
            </a:r>
          </a:p>
          <a:p>
            <a:pPr algn="ctr">
              <a:lnSpc>
                <a:spcPts val="3510"/>
              </a:lnSpc>
            </a:pPr>
            <a:endParaRPr lang="en-US" sz="3025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2DD9A67B-6D21-FAF2-9B36-DCAF871D19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7741" y="7575554"/>
            <a:ext cx="2009775" cy="25273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771B5188-DB98-A771-97B3-E210D05B7E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07197">
            <a:off x="6269742" y="7843692"/>
            <a:ext cx="5104628" cy="28087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CE569298-D216-BE10-5782-897DE8387B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34879" y="809197"/>
            <a:ext cx="2896782" cy="25353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11306" y="1212813"/>
            <a:ext cx="8132694" cy="7167912"/>
            <a:chOff x="0" y="0"/>
            <a:chExt cx="6216431" cy="54789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216431" cy="5478976"/>
            </a:xfrm>
            <a:custGeom>
              <a:avLst/>
              <a:gdLst/>
              <a:ahLst/>
              <a:cxnLst/>
              <a:rect l="l" t="t" r="r" b="b"/>
              <a:pathLst>
                <a:path w="6216431" h="5478976">
                  <a:moveTo>
                    <a:pt x="5961216" y="0"/>
                  </a:moveTo>
                  <a:lnTo>
                    <a:pt x="255215" y="0"/>
                  </a:lnTo>
                  <a:cubicBezTo>
                    <a:pt x="194263" y="0"/>
                    <a:pt x="135807" y="24213"/>
                    <a:pt x="92707" y="67313"/>
                  </a:cubicBezTo>
                  <a:lnTo>
                    <a:pt x="67313" y="92707"/>
                  </a:lnTo>
                  <a:cubicBezTo>
                    <a:pt x="24213" y="135807"/>
                    <a:pt x="0" y="194263"/>
                    <a:pt x="0" y="255215"/>
                  </a:cubicBezTo>
                  <a:lnTo>
                    <a:pt x="0" y="5223761"/>
                  </a:lnTo>
                  <a:cubicBezTo>
                    <a:pt x="0" y="5284713"/>
                    <a:pt x="24213" y="5343169"/>
                    <a:pt x="67313" y="5386269"/>
                  </a:cubicBezTo>
                  <a:lnTo>
                    <a:pt x="92707" y="5411663"/>
                  </a:lnTo>
                  <a:cubicBezTo>
                    <a:pt x="135807" y="5454762"/>
                    <a:pt x="194263" y="5478976"/>
                    <a:pt x="255215" y="5478976"/>
                  </a:cubicBezTo>
                  <a:lnTo>
                    <a:pt x="5961216" y="5478976"/>
                  </a:lnTo>
                  <a:cubicBezTo>
                    <a:pt x="6022169" y="5478976"/>
                    <a:pt x="6080625" y="5454762"/>
                    <a:pt x="6123724" y="5411663"/>
                  </a:cubicBezTo>
                  <a:lnTo>
                    <a:pt x="6149118" y="5386269"/>
                  </a:lnTo>
                  <a:cubicBezTo>
                    <a:pt x="6192218" y="5343169"/>
                    <a:pt x="6216431" y="5284713"/>
                    <a:pt x="6216431" y="5223761"/>
                  </a:cubicBezTo>
                  <a:lnTo>
                    <a:pt x="6216431" y="255215"/>
                  </a:lnTo>
                  <a:cubicBezTo>
                    <a:pt x="6216431" y="194263"/>
                    <a:pt x="6192218" y="135807"/>
                    <a:pt x="6149118" y="92707"/>
                  </a:cubicBezTo>
                  <a:lnTo>
                    <a:pt x="6123724" y="67313"/>
                  </a:lnTo>
                  <a:cubicBezTo>
                    <a:pt x="6080625" y="24213"/>
                    <a:pt x="6022169" y="0"/>
                    <a:pt x="5961216" y="0"/>
                  </a:cubicBezTo>
                  <a:close/>
                </a:path>
              </a:pathLst>
            </a:custGeom>
            <a:solidFill>
              <a:srgbClr val="C1E8D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63500" y="63500"/>
              <a:ext cx="6089431" cy="5351976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247"/>
                </a:lnSpc>
              </a:pPr>
              <a:r>
                <a:rPr lang="en-US" sz="2799">
                  <a:solidFill>
                    <a:srgbClr val="2D2D2D"/>
                  </a:solidFill>
                  <a:latin typeface="Maely"/>
                  <a:ea typeface="Maely"/>
                  <a:cs typeface="Maely"/>
                  <a:sym typeface="Maely"/>
                </a:rPr>
                <a:t>La salud mental es indispensable para tener buen funcionamiento y mejores relaciones con nuestro ambiente,ya</a:t>
              </a:r>
            </a:p>
            <a:p>
              <a:pPr algn="ctr">
                <a:lnSpc>
                  <a:spcPts val="3247"/>
                </a:lnSpc>
              </a:pPr>
              <a:r>
                <a:rPr lang="en-US" sz="2799">
                  <a:solidFill>
                    <a:srgbClr val="2D2D2D"/>
                  </a:solidFill>
                  <a:latin typeface="Maely"/>
                  <a:ea typeface="Maely"/>
                  <a:cs typeface="Maely"/>
                  <a:sym typeface="Maely"/>
                </a:rPr>
                <a:t>sean familiares, amigos etc</a:t>
              </a:r>
            </a:p>
            <a:p>
              <a:pPr algn="ctr">
                <a:lnSpc>
                  <a:spcPts val="3247"/>
                </a:lnSpc>
              </a:pPr>
              <a:r>
                <a:rPr lang="en-US" sz="2799">
                  <a:solidFill>
                    <a:srgbClr val="2D2D2D"/>
                  </a:solidFill>
                  <a:latin typeface="Maely"/>
                  <a:ea typeface="Maely"/>
                  <a:cs typeface="Maely"/>
                  <a:sym typeface="Maely"/>
                </a:rPr>
                <a:t>Es lograr un equilibrio en nuestra forma de pensar, actuar, hablar y sentir</a:t>
              </a:r>
            </a:p>
            <a:p>
              <a:pPr algn="ctr">
                <a:lnSpc>
                  <a:spcPts val="3247"/>
                </a:lnSpc>
              </a:pPr>
              <a:r>
                <a:rPr lang="en-US" sz="2799">
                  <a:solidFill>
                    <a:srgbClr val="2D2D2D"/>
                  </a:solidFill>
                  <a:latin typeface="Maely"/>
                  <a:ea typeface="Maely"/>
                  <a:cs typeface="Maely"/>
                  <a:sym typeface="Maely"/>
                </a:rPr>
                <a:t>También nos ayuda a saber expresarnos de manera correcta</a:t>
              </a:r>
            </a:p>
            <a:p>
              <a:pPr algn="ctr">
                <a:lnSpc>
                  <a:spcPts val="3247"/>
                </a:lnSpc>
              </a:pPr>
              <a:r>
                <a:rPr lang="en-US" sz="2799">
                  <a:solidFill>
                    <a:srgbClr val="2D2D2D"/>
                  </a:solidFill>
                  <a:latin typeface="Maely"/>
                  <a:ea typeface="Maely"/>
                  <a:cs typeface="Maely"/>
                  <a:sym typeface="Maely"/>
                </a:rPr>
                <a:t>Para tener una buena salud mental necesitamos de habilidades que nos ayuden a actuar de forma asertiva</a:t>
              </a:r>
            </a:p>
            <a:p>
              <a:pPr algn="ctr">
                <a:lnSpc>
                  <a:spcPts val="3247"/>
                </a:lnSpc>
              </a:pPr>
              <a:r>
                <a:rPr lang="en-US" sz="2799">
                  <a:solidFill>
                    <a:srgbClr val="2D2D2D"/>
                  </a:solidFill>
                  <a:latin typeface="Maely"/>
                  <a:ea typeface="Maely"/>
                  <a:cs typeface="Maely"/>
                  <a:sym typeface="Maely"/>
                </a:rPr>
                <a:t>Además debemos de saber y aceptar cuáles son nuestras emociones</a:t>
              </a:r>
            </a:p>
            <a:p>
              <a:pPr algn="ctr">
                <a:lnSpc>
                  <a:spcPts val="3247"/>
                </a:lnSpc>
              </a:pPr>
              <a:r>
                <a:rPr lang="en-US" sz="2799">
                  <a:solidFill>
                    <a:srgbClr val="2D2D2D"/>
                  </a:solidFill>
                  <a:latin typeface="Maely"/>
                  <a:ea typeface="Maely"/>
                  <a:cs typeface="Maely"/>
                  <a:sym typeface="Maely"/>
                </a:rPr>
                <a:t>El índice de suicidios en adolescentes a aumentado mucho en los últimos años, esto se debe a la presión por parte de la sociedad y de los estereotipos a ser mejores y poder encajar en la sociedad</a:t>
              </a:r>
            </a:p>
            <a:p>
              <a:pPr marL="0" lvl="0" indent="0" algn="ctr">
                <a:lnSpc>
                  <a:spcPts val="3247"/>
                </a:lnSpc>
                <a:spcBef>
                  <a:spcPct val="0"/>
                </a:spcBef>
              </a:pPr>
              <a:endParaRPr lang="en-US" sz="2799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421911" y="1531598"/>
            <a:ext cx="7395057" cy="2642364"/>
            <a:chOff x="0" y="0"/>
            <a:chExt cx="3198535" cy="11428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98535" cy="1142884"/>
            </a:xfrm>
            <a:custGeom>
              <a:avLst/>
              <a:gdLst/>
              <a:ahLst/>
              <a:cxnLst/>
              <a:rect l="l" t="t" r="r" b="b"/>
              <a:pathLst>
                <a:path w="3198535" h="1142884">
                  <a:moveTo>
                    <a:pt x="2933824" y="0"/>
                  </a:moveTo>
                  <a:lnTo>
                    <a:pt x="264710" y="0"/>
                  </a:lnTo>
                  <a:cubicBezTo>
                    <a:pt x="197678" y="0"/>
                    <a:pt x="133392" y="26628"/>
                    <a:pt x="85993" y="74027"/>
                  </a:cubicBezTo>
                  <a:lnTo>
                    <a:pt x="74027" y="85993"/>
                  </a:lnTo>
                  <a:cubicBezTo>
                    <a:pt x="26628" y="133392"/>
                    <a:pt x="0" y="197678"/>
                    <a:pt x="0" y="264710"/>
                  </a:cubicBezTo>
                  <a:lnTo>
                    <a:pt x="0" y="878173"/>
                  </a:lnTo>
                  <a:cubicBezTo>
                    <a:pt x="0" y="945206"/>
                    <a:pt x="26628" y="1009492"/>
                    <a:pt x="74027" y="1056891"/>
                  </a:cubicBezTo>
                  <a:lnTo>
                    <a:pt x="85993" y="1068857"/>
                  </a:lnTo>
                  <a:cubicBezTo>
                    <a:pt x="133392" y="1116256"/>
                    <a:pt x="197678" y="1142884"/>
                    <a:pt x="264710" y="1142884"/>
                  </a:cubicBezTo>
                  <a:lnTo>
                    <a:pt x="2933824" y="1142884"/>
                  </a:lnTo>
                  <a:cubicBezTo>
                    <a:pt x="3000856" y="1142884"/>
                    <a:pt x="3065143" y="1116256"/>
                    <a:pt x="3112542" y="1068857"/>
                  </a:cubicBezTo>
                  <a:lnTo>
                    <a:pt x="3124507" y="1056891"/>
                  </a:lnTo>
                  <a:cubicBezTo>
                    <a:pt x="3171906" y="1009492"/>
                    <a:pt x="3198535" y="945206"/>
                    <a:pt x="3198535" y="878173"/>
                  </a:cubicBezTo>
                  <a:lnTo>
                    <a:pt x="3198535" y="264710"/>
                  </a:lnTo>
                  <a:cubicBezTo>
                    <a:pt x="3198535" y="197678"/>
                    <a:pt x="3171906" y="133392"/>
                    <a:pt x="3124507" y="85993"/>
                  </a:cubicBezTo>
                  <a:lnTo>
                    <a:pt x="3112542" y="74027"/>
                  </a:lnTo>
                  <a:cubicBezTo>
                    <a:pt x="3065143" y="26628"/>
                    <a:pt x="3000856" y="0"/>
                    <a:pt x="2933824" y="0"/>
                  </a:cubicBezTo>
                  <a:close/>
                </a:path>
              </a:pathLst>
            </a:custGeom>
            <a:solidFill>
              <a:srgbClr val="B1C9E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63500" y="63500"/>
              <a:ext cx="3071535" cy="1015884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3015"/>
                </a:lnSpc>
              </a:pPr>
              <a:r>
                <a:rPr lang="en-US" sz="2599">
                  <a:solidFill>
                    <a:srgbClr val="2D2D2D"/>
                  </a:solidFill>
                  <a:latin typeface="Maely"/>
                  <a:ea typeface="Maely"/>
                  <a:cs typeface="Maely"/>
                  <a:sym typeface="Maely"/>
                </a:rPr>
                <a:t>La depresión es una enfermedad que provoca una sensación de tristeza constante, la cual interfiere en la vida diaria de quien la padece. </a:t>
              </a:r>
            </a:p>
            <a:p>
              <a:pPr algn="ctr">
                <a:lnSpc>
                  <a:spcPts val="3015"/>
                </a:lnSpc>
              </a:pPr>
              <a:r>
                <a:rPr lang="en-US" sz="2599">
                  <a:solidFill>
                    <a:srgbClr val="2D2D2D"/>
                  </a:solidFill>
                  <a:latin typeface="Maely"/>
                  <a:ea typeface="Maely"/>
                  <a:cs typeface="Maely"/>
                  <a:sym typeface="Maely"/>
                </a:rPr>
                <a:t>Algunos síntomas de la depresión son:</a:t>
              </a:r>
            </a:p>
            <a:p>
              <a:pPr marL="0" lvl="0" indent="0" algn="ctr">
                <a:lnSpc>
                  <a:spcPts val="3015"/>
                </a:lnSpc>
                <a:spcBef>
                  <a:spcPct val="0"/>
                </a:spcBef>
              </a:pPr>
              <a:endParaRPr lang="en-US" sz="2599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-1454525" y="-1385555"/>
            <a:ext cx="4257727" cy="4114800"/>
          </a:xfrm>
          <a:custGeom>
            <a:avLst/>
            <a:gdLst/>
            <a:ahLst/>
            <a:cxnLst/>
            <a:rect l="l" t="t" r="r" b="b"/>
            <a:pathLst>
              <a:path w="4257727" h="4114800">
                <a:moveTo>
                  <a:pt x="0" y="0"/>
                </a:moveTo>
                <a:lnTo>
                  <a:pt x="4257727" y="0"/>
                </a:lnTo>
                <a:lnTo>
                  <a:pt x="42577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854405" y="-1385555"/>
            <a:ext cx="4257727" cy="4114800"/>
          </a:xfrm>
          <a:custGeom>
            <a:avLst/>
            <a:gdLst/>
            <a:ahLst/>
            <a:cxnLst/>
            <a:rect l="l" t="t" r="r" b="b"/>
            <a:pathLst>
              <a:path w="4257727" h="4114800">
                <a:moveTo>
                  <a:pt x="0" y="0"/>
                </a:moveTo>
                <a:lnTo>
                  <a:pt x="4257727" y="0"/>
                </a:lnTo>
                <a:lnTo>
                  <a:pt x="42577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1235875" y="7431422"/>
            <a:ext cx="3363978" cy="4114800"/>
          </a:xfrm>
          <a:custGeom>
            <a:avLst/>
            <a:gdLst/>
            <a:ahLst/>
            <a:cxnLst/>
            <a:rect l="l" t="t" r="r" b="b"/>
            <a:pathLst>
              <a:path w="3363978" h="4114800">
                <a:moveTo>
                  <a:pt x="0" y="0"/>
                </a:moveTo>
                <a:lnTo>
                  <a:pt x="3363978" y="0"/>
                </a:lnTo>
                <a:lnTo>
                  <a:pt x="33639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083822" y="7431422"/>
            <a:ext cx="3363978" cy="4114800"/>
          </a:xfrm>
          <a:custGeom>
            <a:avLst/>
            <a:gdLst/>
            <a:ahLst/>
            <a:cxnLst/>
            <a:rect l="l" t="t" r="r" b="b"/>
            <a:pathLst>
              <a:path w="3363978" h="4114800">
                <a:moveTo>
                  <a:pt x="0" y="0"/>
                </a:moveTo>
                <a:lnTo>
                  <a:pt x="3363978" y="0"/>
                </a:lnTo>
                <a:lnTo>
                  <a:pt x="33639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485802" y="4492747"/>
            <a:ext cx="7071211" cy="4568760"/>
          </a:xfrm>
          <a:custGeom>
            <a:avLst/>
            <a:gdLst/>
            <a:ahLst/>
            <a:cxnLst/>
            <a:rect l="l" t="t" r="r" b="b"/>
            <a:pathLst>
              <a:path w="7071211" h="4568760">
                <a:moveTo>
                  <a:pt x="0" y="0"/>
                </a:moveTo>
                <a:lnTo>
                  <a:pt x="7071211" y="0"/>
                </a:lnTo>
                <a:lnTo>
                  <a:pt x="7071211" y="4568760"/>
                </a:lnTo>
                <a:lnTo>
                  <a:pt x="0" y="45687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11306" y="152400"/>
            <a:ext cx="10805758" cy="1060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spc="-440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SEÑALES DE ALERTA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485802" y="4778461"/>
            <a:ext cx="7520832" cy="3930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388" lvl="1" indent="-345194" algn="ctr">
              <a:lnSpc>
                <a:spcPts val="4476"/>
              </a:lnSpc>
              <a:buFont typeface="Arial"/>
              <a:buChar char="•"/>
            </a:pPr>
            <a:r>
              <a:rPr lang="en-US" sz="3197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Dificultad para dormir </a:t>
            </a:r>
          </a:p>
          <a:p>
            <a:pPr marL="690388" lvl="1" indent="-345194" algn="ctr">
              <a:lnSpc>
                <a:spcPts val="4476"/>
              </a:lnSpc>
              <a:buFont typeface="Arial"/>
              <a:buChar char="•"/>
            </a:pPr>
            <a:r>
              <a:rPr lang="en-US" sz="3197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Cansancio.</a:t>
            </a:r>
          </a:p>
          <a:p>
            <a:pPr marL="690388" lvl="1" indent="-345194" algn="ctr">
              <a:lnSpc>
                <a:spcPts val="4476"/>
              </a:lnSpc>
              <a:buFont typeface="Arial"/>
              <a:buChar char="•"/>
            </a:pPr>
            <a:r>
              <a:rPr lang="en-US" sz="3197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Baja Autoestima </a:t>
            </a:r>
          </a:p>
          <a:p>
            <a:pPr marL="690388" lvl="1" indent="-345194" algn="ctr">
              <a:lnSpc>
                <a:spcPts val="4476"/>
              </a:lnSpc>
              <a:buFont typeface="Arial"/>
              <a:buChar char="•"/>
            </a:pPr>
            <a:r>
              <a:rPr lang="en-US" sz="3197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Sentimientos de Esperanza </a:t>
            </a:r>
          </a:p>
          <a:p>
            <a:pPr marL="690388" lvl="1" indent="-345194" algn="ctr">
              <a:lnSpc>
                <a:spcPts val="4476"/>
              </a:lnSpc>
              <a:buFont typeface="Arial"/>
              <a:buChar char="•"/>
            </a:pPr>
            <a:r>
              <a:rPr lang="en-US" sz="3197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Pensamientos de Muerte</a:t>
            </a:r>
          </a:p>
          <a:p>
            <a:pPr marL="690388" lvl="1" indent="-345194" algn="ctr">
              <a:lnSpc>
                <a:spcPts val="4476"/>
              </a:lnSpc>
              <a:buFont typeface="Arial"/>
              <a:buChar char="•"/>
            </a:pPr>
            <a:r>
              <a:rPr lang="en-US" sz="3197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Pérdida de interés </a:t>
            </a:r>
          </a:p>
          <a:p>
            <a:pPr marL="690388" lvl="1" indent="-345194" algn="ctr">
              <a:lnSpc>
                <a:spcPts val="4476"/>
              </a:lnSpc>
              <a:buFont typeface="Arial"/>
              <a:buChar char="•"/>
            </a:pPr>
            <a:r>
              <a:rPr lang="en-US" sz="3197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Estado de ánimo irritable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140714"/>
            <a:ext cx="4435163" cy="5146286"/>
          </a:xfrm>
          <a:custGeom>
            <a:avLst/>
            <a:gdLst/>
            <a:ahLst/>
            <a:cxnLst/>
            <a:rect l="l" t="t" r="r" b="b"/>
            <a:pathLst>
              <a:path w="4435163" h="5146286">
                <a:moveTo>
                  <a:pt x="0" y="0"/>
                </a:moveTo>
                <a:lnTo>
                  <a:pt x="4435163" y="0"/>
                </a:lnTo>
                <a:lnTo>
                  <a:pt x="4435163" y="5146286"/>
                </a:lnTo>
                <a:lnTo>
                  <a:pt x="0" y="51462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221559" y="6818911"/>
            <a:ext cx="4033167" cy="3490522"/>
          </a:xfrm>
          <a:custGeom>
            <a:avLst/>
            <a:gdLst/>
            <a:ahLst/>
            <a:cxnLst/>
            <a:rect l="l" t="t" r="r" b="b"/>
            <a:pathLst>
              <a:path w="4033167" h="3490522">
                <a:moveTo>
                  <a:pt x="0" y="0"/>
                </a:moveTo>
                <a:lnTo>
                  <a:pt x="4033167" y="0"/>
                </a:lnTo>
                <a:lnTo>
                  <a:pt x="4033167" y="3490522"/>
                </a:lnTo>
                <a:lnTo>
                  <a:pt x="0" y="34905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74532" y="2813888"/>
            <a:ext cx="10494718" cy="4522888"/>
            <a:chOff x="0" y="0"/>
            <a:chExt cx="2764041" cy="11912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64041" cy="1191213"/>
            </a:xfrm>
            <a:custGeom>
              <a:avLst/>
              <a:gdLst/>
              <a:ahLst/>
              <a:cxnLst/>
              <a:rect l="l" t="t" r="r" b="b"/>
              <a:pathLst>
                <a:path w="2764041" h="1191213">
                  <a:moveTo>
                    <a:pt x="37623" y="0"/>
                  </a:moveTo>
                  <a:lnTo>
                    <a:pt x="2726418" y="0"/>
                  </a:lnTo>
                  <a:cubicBezTo>
                    <a:pt x="2736396" y="0"/>
                    <a:pt x="2745966" y="3964"/>
                    <a:pt x="2753021" y="11019"/>
                  </a:cubicBezTo>
                  <a:cubicBezTo>
                    <a:pt x="2760077" y="18075"/>
                    <a:pt x="2764041" y="27644"/>
                    <a:pt x="2764041" y="37623"/>
                  </a:cubicBezTo>
                  <a:lnTo>
                    <a:pt x="2764041" y="1153591"/>
                  </a:lnTo>
                  <a:cubicBezTo>
                    <a:pt x="2764041" y="1174369"/>
                    <a:pt x="2747197" y="1191213"/>
                    <a:pt x="2726418" y="1191213"/>
                  </a:cubicBezTo>
                  <a:lnTo>
                    <a:pt x="37623" y="1191213"/>
                  </a:lnTo>
                  <a:cubicBezTo>
                    <a:pt x="27644" y="1191213"/>
                    <a:pt x="18075" y="1187249"/>
                    <a:pt x="11019" y="1180194"/>
                  </a:cubicBezTo>
                  <a:cubicBezTo>
                    <a:pt x="3964" y="1173138"/>
                    <a:pt x="0" y="1163569"/>
                    <a:pt x="0" y="1153591"/>
                  </a:cubicBezTo>
                  <a:lnTo>
                    <a:pt x="0" y="37623"/>
                  </a:lnTo>
                  <a:cubicBezTo>
                    <a:pt x="0" y="27644"/>
                    <a:pt x="3964" y="18075"/>
                    <a:pt x="11019" y="11019"/>
                  </a:cubicBezTo>
                  <a:cubicBezTo>
                    <a:pt x="18075" y="3964"/>
                    <a:pt x="27644" y="0"/>
                    <a:pt x="37623" y="0"/>
                  </a:cubicBezTo>
                  <a:close/>
                </a:path>
              </a:pathLst>
            </a:custGeom>
            <a:solidFill>
              <a:srgbClr val="FEF4E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764041" cy="12293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631705">
            <a:off x="12104162" y="-82107"/>
            <a:ext cx="4210659" cy="6737055"/>
          </a:xfrm>
          <a:custGeom>
            <a:avLst/>
            <a:gdLst/>
            <a:ahLst/>
            <a:cxnLst/>
            <a:rect l="l" t="t" r="r" b="b"/>
            <a:pathLst>
              <a:path w="4210659" h="6737055">
                <a:moveTo>
                  <a:pt x="0" y="0"/>
                </a:moveTo>
                <a:lnTo>
                  <a:pt x="4210659" y="0"/>
                </a:lnTo>
                <a:lnTo>
                  <a:pt x="4210659" y="6737054"/>
                </a:lnTo>
                <a:lnTo>
                  <a:pt x="0" y="673705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83307">
            <a:off x="10689397" y="5689165"/>
            <a:ext cx="4288940" cy="4288940"/>
          </a:xfrm>
          <a:custGeom>
            <a:avLst/>
            <a:gdLst/>
            <a:ahLst/>
            <a:cxnLst/>
            <a:rect l="l" t="t" r="r" b="b"/>
            <a:pathLst>
              <a:path w="4288940" h="4288940">
                <a:moveTo>
                  <a:pt x="0" y="0"/>
                </a:moveTo>
                <a:lnTo>
                  <a:pt x="4288940" y="0"/>
                </a:lnTo>
                <a:lnTo>
                  <a:pt x="4288940" y="4288940"/>
                </a:lnTo>
                <a:lnTo>
                  <a:pt x="0" y="42889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8700" y="3110267"/>
            <a:ext cx="9939028" cy="3872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3"/>
              </a:lnSpc>
            </a:pPr>
            <a:r>
              <a:rPr lang="en-US" sz="296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La violencia no se considera un problema en la salud, pero dependiendo de la manera en la que se ejecute con una persona si puede tener daños en la salud</a:t>
            </a:r>
          </a:p>
          <a:p>
            <a:pPr algn="l">
              <a:lnSpc>
                <a:spcPts val="3433"/>
              </a:lnSpc>
            </a:pPr>
            <a:r>
              <a:rPr lang="en-US" sz="296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Las victimas de violencia sufren daños psicológicos y algunas afectaciones que pueden evitar que tengan una vida</a:t>
            </a:r>
          </a:p>
          <a:p>
            <a:pPr algn="l">
              <a:lnSpc>
                <a:spcPts val="3433"/>
              </a:lnSpc>
            </a:pPr>
            <a:r>
              <a:rPr lang="en-US" sz="296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normal</a:t>
            </a:r>
          </a:p>
          <a:p>
            <a:pPr algn="l">
              <a:lnSpc>
                <a:spcPts val="3433"/>
              </a:lnSpc>
            </a:pPr>
            <a:r>
              <a:rPr lang="en-US" sz="2960">
                <a:solidFill>
                  <a:srgbClr val="2D2D2D"/>
                </a:solidFill>
                <a:latin typeface="Maely"/>
                <a:ea typeface="Maely"/>
                <a:cs typeface="Maely"/>
                <a:sym typeface="Maely"/>
              </a:rPr>
              <a:t>Las causas de violencia pueden variar mucho, ya sea por familiares, por problemas relacionados con el dinero u otros factores</a:t>
            </a:r>
          </a:p>
          <a:p>
            <a:pPr algn="l">
              <a:lnSpc>
                <a:spcPts val="3433"/>
              </a:lnSpc>
            </a:pPr>
            <a:endParaRPr lang="en-US" sz="2960">
              <a:solidFill>
                <a:srgbClr val="2D2D2D"/>
              </a:solidFill>
              <a:latin typeface="Maely"/>
              <a:ea typeface="Maely"/>
              <a:cs typeface="Maely"/>
              <a:sym typeface="Maely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831849"/>
            <a:ext cx="10140549" cy="138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470"/>
              </a:lnSpc>
            </a:pPr>
            <a:r>
              <a:rPr lang="en-US" sz="10470" spc="-575">
                <a:solidFill>
                  <a:srgbClr val="2D2D2D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LA VIOLENCIA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Copia de Salud integral</dc:title>
  <cp:lastModifiedBy>Kid2 Inei</cp:lastModifiedBy>
  <cp:revision>5</cp:revision>
  <dcterms:created xsi:type="dcterms:W3CDTF">2006-08-16T00:00:00Z</dcterms:created>
  <dcterms:modified xsi:type="dcterms:W3CDTF">2024-09-22T00:25:43Z</dcterms:modified>
  <dc:identifier>DAGRJ7tP3ig</dc:identifier>
</cp:coreProperties>
</file>