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Anton" pitchFamily="2" charset="77"/>
      <p:regular r:id="rId10"/>
    </p:embeddedFont>
    <p:embeddedFont>
      <p:font typeface="Brittany" pitchFamily="2" charset="0"/>
      <p:regular r:id="rId11"/>
    </p:embeddedFont>
    <p:embeddedFont>
      <p:font typeface="Inter" panose="020B0502030000000004" pitchFamily="34" charset="0"/>
      <p:regular r:id="rId12"/>
    </p:embeddedFont>
    <p:embeddedFont>
      <p:font typeface="Inter Bold" panose="020B0802030000000004" pitchFamily="34" charset="0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94629" autoAdjust="0"/>
  </p:normalViewPr>
  <p:slideViewPr>
    <p:cSldViewPr>
      <p:cViewPr varScale="1">
        <p:scale>
          <a:sx n="72" d="100"/>
          <a:sy n="72" d="100"/>
        </p:scale>
        <p:origin x="256" y="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4350" y="-76022"/>
            <a:ext cx="17259300" cy="588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15"/>
              </a:lnSpc>
            </a:pPr>
            <a:r>
              <a:rPr lang="en-US" sz="34296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MAISON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78422" y="4325753"/>
            <a:ext cx="16331156" cy="5961247"/>
            <a:chOff x="0" y="0"/>
            <a:chExt cx="21774875" cy="794832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25665" b="25665"/>
            <a:stretch>
              <a:fillRect/>
            </a:stretch>
          </p:blipFill>
          <p:spPr>
            <a:xfrm>
              <a:off x="0" y="0"/>
              <a:ext cx="21774875" cy="7948329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3730929" y="1254930"/>
            <a:ext cx="10826141" cy="6366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36"/>
              </a:lnSpc>
            </a:pPr>
            <a:r>
              <a:rPr lang="en-US" sz="18240">
                <a:solidFill>
                  <a:srgbClr val="FF3D00"/>
                </a:solidFill>
                <a:latin typeface="Brittany"/>
                <a:ea typeface="Brittany"/>
                <a:cs typeface="Brittany"/>
                <a:sym typeface="Brittany"/>
              </a:rPr>
              <a:t>Hermès</a:t>
            </a:r>
          </a:p>
          <a:p>
            <a:pPr marL="0" lvl="0" indent="0" algn="ctr">
              <a:lnSpc>
                <a:spcPts val="25536"/>
              </a:lnSpc>
              <a:spcBef>
                <a:spcPct val="0"/>
              </a:spcBef>
            </a:pPr>
            <a:endParaRPr lang="en-US" sz="18240">
              <a:solidFill>
                <a:srgbClr val="FF3D00"/>
              </a:solidFill>
              <a:latin typeface="Brittany"/>
              <a:ea typeface="Brittany"/>
              <a:cs typeface="Brittany"/>
              <a:sym typeface="Brittan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11179" y="9051607"/>
            <a:ext cx="586564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Presentation by - Isabel &amp; Yuliana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4350" y="223064"/>
            <a:ext cx="17259300" cy="426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830"/>
              </a:lnSpc>
            </a:pPr>
            <a:r>
              <a:rPr lang="en-US" sz="24878">
                <a:solidFill>
                  <a:srgbClr val="FF3D00"/>
                </a:solidFill>
                <a:latin typeface="Anton"/>
                <a:ea typeface="Anton"/>
                <a:cs typeface="Anton"/>
                <a:sym typeface="Anton"/>
              </a:rPr>
              <a:t>GEOGRAFICO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762402" y="4431816"/>
            <a:ext cx="10496898" cy="4882355"/>
            <a:chOff x="0" y="0"/>
            <a:chExt cx="13995864" cy="650980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8587" b="8587"/>
            <a:stretch>
              <a:fillRect/>
            </a:stretch>
          </p:blipFill>
          <p:spPr>
            <a:xfrm>
              <a:off x="0" y="0"/>
              <a:ext cx="13995864" cy="6509807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-5522004">
            <a:off x="10836966" y="-1303871"/>
            <a:ext cx="4463682" cy="7624911"/>
          </a:xfrm>
          <a:custGeom>
            <a:avLst/>
            <a:gdLst/>
            <a:ahLst/>
            <a:cxnLst/>
            <a:rect l="l" t="t" r="r" b="b"/>
            <a:pathLst>
              <a:path w="4463682" h="7624911">
                <a:moveTo>
                  <a:pt x="0" y="0"/>
                </a:moveTo>
                <a:lnTo>
                  <a:pt x="4463682" y="0"/>
                </a:lnTo>
                <a:lnTo>
                  <a:pt x="4463682" y="7624912"/>
                </a:lnTo>
                <a:lnTo>
                  <a:pt x="0" y="7624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515570"/>
            <a:ext cx="4874028" cy="502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18" lvl="1" indent="-194309" algn="just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Esta ubicada en 45 países del mundo y con un alrededor de 300 tiendas que reúnen todas las facetas de un espíritu elegante y, al mismo tiempo, artesanal e innovador, contemporáneo y atemporal.</a:t>
            </a:r>
          </a:p>
          <a:p>
            <a:pPr algn="just">
              <a:lnSpc>
                <a:spcPts val="2519"/>
              </a:lnSpc>
            </a:pPr>
            <a:endParaRPr lang="en-US" sz="1799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388618" lvl="1" indent="-194309" algn="just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Al combinar de forma sutil la identidad de la firma con la cultura local, cada dirección vibra con una atmósfera propia que favorece la experiencia a medida de los clientes.</a:t>
            </a:r>
          </a:p>
          <a:p>
            <a:pPr algn="just">
              <a:lnSpc>
                <a:spcPts val="2519"/>
              </a:lnSpc>
            </a:pPr>
            <a:endParaRPr lang="en-US" sz="1799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388618" lvl="1" indent="-194309" algn="just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De la misma manera, no existen dos escaparates iguales, lo que refleja la singularidad de todas las tiendas Hermès.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68372" y="1533216"/>
            <a:ext cx="4449298" cy="1750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278"/>
              </a:lnSpc>
            </a:pPr>
            <a:r>
              <a:rPr lang="en-US" sz="10199" u="none" strike="noStrike">
                <a:solidFill>
                  <a:srgbClr val="000000"/>
                </a:solidFill>
                <a:latin typeface="Brittany"/>
                <a:ea typeface="Brittany"/>
                <a:cs typeface="Brittany"/>
                <a:sym typeface="Brittany"/>
              </a:rPr>
              <a:t>Intro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4350" y="6738433"/>
            <a:ext cx="17259300" cy="3342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333"/>
              </a:lnSpc>
            </a:pPr>
            <a:r>
              <a:rPr lang="en-US" sz="19523">
                <a:solidFill>
                  <a:srgbClr val="FF3D00"/>
                </a:solidFill>
                <a:latin typeface="Anton"/>
                <a:ea typeface="Anton"/>
                <a:cs typeface="Anton"/>
                <a:sym typeface="Anton"/>
              </a:rPr>
              <a:t>TIENDAS 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-181361" y="7903711"/>
            <a:ext cx="18650722" cy="0"/>
          </a:xfrm>
          <a:prstGeom prst="line">
            <a:avLst/>
          </a:prstGeom>
          <a:ln w="38100" cap="flat">
            <a:solidFill>
              <a:srgbClr val="FF3D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0" y="0"/>
            <a:ext cx="18288000" cy="7884661"/>
            <a:chOff x="0" y="0"/>
            <a:chExt cx="24384000" cy="1051288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1065" b="1065"/>
            <a:stretch>
              <a:fillRect/>
            </a:stretch>
          </p:blipFill>
          <p:spPr>
            <a:xfrm>
              <a:off x="0" y="0"/>
              <a:ext cx="8128000" cy="105128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11342" r="11342"/>
            <a:stretch>
              <a:fillRect/>
            </a:stretch>
          </p:blipFill>
          <p:spPr>
            <a:xfrm>
              <a:off x="8128000" y="0"/>
              <a:ext cx="8128000" cy="1051288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8255" r="28255"/>
            <a:stretch>
              <a:fillRect/>
            </a:stretch>
          </p:blipFill>
          <p:spPr>
            <a:xfrm>
              <a:off x="16256000" y="0"/>
              <a:ext cx="8128000" cy="10512882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 rot="-539999">
            <a:off x="1834589" y="6673669"/>
            <a:ext cx="4426203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E6E8DA"/>
                </a:solidFill>
                <a:latin typeface="Brittany"/>
                <a:ea typeface="Brittany"/>
                <a:cs typeface="Brittany"/>
                <a:sym typeface="Brittany"/>
              </a:rPr>
              <a:t>Tokyo,Japon</a:t>
            </a:r>
          </a:p>
        </p:txBody>
      </p:sp>
      <p:sp>
        <p:nvSpPr>
          <p:cNvPr id="9" name="TextBox 9"/>
          <p:cNvSpPr txBox="1"/>
          <p:nvPr/>
        </p:nvSpPr>
        <p:spPr>
          <a:xfrm rot="-539999">
            <a:off x="5840103" y="682839"/>
            <a:ext cx="4971095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E6E8DA"/>
                </a:solidFill>
                <a:latin typeface="Brittany"/>
                <a:ea typeface="Brittany"/>
                <a:cs typeface="Brittany"/>
                <a:sym typeface="Brittany"/>
              </a:rPr>
              <a:t>Ámsterdam, Países Bajos</a:t>
            </a:r>
          </a:p>
        </p:txBody>
      </p:sp>
      <p:sp>
        <p:nvSpPr>
          <p:cNvPr id="10" name="TextBox 10"/>
          <p:cNvSpPr txBox="1"/>
          <p:nvPr/>
        </p:nvSpPr>
        <p:spPr>
          <a:xfrm rot="-539999">
            <a:off x="12209153" y="4484482"/>
            <a:ext cx="5868843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E6E8DA"/>
                </a:solidFill>
                <a:latin typeface="Brittany"/>
                <a:ea typeface="Brittany"/>
                <a:cs typeface="Brittany"/>
                <a:sym typeface="Brittany"/>
              </a:rPr>
              <a:t>Barcelona, Espana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988173" y="-339478"/>
            <a:ext cx="20264346" cy="5807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423"/>
              </a:lnSpc>
            </a:pPr>
            <a:r>
              <a:rPr lang="en-US" sz="33874">
                <a:solidFill>
                  <a:srgbClr val="E6E8DA"/>
                </a:solidFill>
                <a:latin typeface="Anton"/>
                <a:ea typeface="Anton"/>
                <a:cs typeface="Anton"/>
                <a:sym typeface="Anton"/>
              </a:rPr>
              <a:t>ESCAPARATE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3773472"/>
            <a:ext cx="18288000" cy="6745097"/>
            <a:chOff x="0" y="0"/>
            <a:chExt cx="24384000" cy="899346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53" r="52850"/>
            <a:stretch>
              <a:fillRect/>
            </a:stretch>
          </p:blipFill>
          <p:spPr>
            <a:xfrm>
              <a:off x="0" y="0"/>
              <a:ext cx="8128000" cy="899346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47184" r="5819"/>
            <a:stretch>
              <a:fillRect/>
            </a:stretch>
          </p:blipFill>
          <p:spPr>
            <a:xfrm>
              <a:off x="8128000" y="0"/>
              <a:ext cx="8128000" cy="899346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24120" b="4788"/>
            <a:stretch>
              <a:fillRect/>
            </a:stretch>
          </p:blipFill>
          <p:spPr>
            <a:xfrm>
              <a:off x="16256000" y="0"/>
              <a:ext cx="8128000" cy="8993463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 rot="-119999">
            <a:off x="2987490" y="1186805"/>
            <a:ext cx="9940703" cy="241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723"/>
              </a:lnSpc>
            </a:pPr>
            <a:r>
              <a:rPr lang="en-US" sz="14088">
                <a:solidFill>
                  <a:srgbClr val="FF3D00"/>
                </a:solidFill>
                <a:latin typeface="Brittany"/>
                <a:ea typeface="Brittany"/>
                <a:cs typeface="Brittany"/>
                <a:sym typeface="Brittany"/>
              </a:rPr>
              <a:t>Escaparates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674033"/>
            <a:ext cx="8115300" cy="4500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7326"/>
              </a:lnSpc>
            </a:pPr>
            <a:r>
              <a:rPr lang="en-US" sz="17154">
                <a:solidFill>
                  <a:srgbClr val="E6E8DA"/>
                </a:solidFill>
                <a:latin typeface="Anton"/>
                <a:ea typeface="Anton"/>
                <a:cs typeface="Anton"/>
                <a:sym typeface="Anton"/>
              </a:rPr>
              <a:t>DEMOGRÁFICO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7831" b="7831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833571" y="6810891"/>
            <a:ext cx="503063" cy="287465"/>
            <a:chOff x="0" y="0"/>
            <a:chExt cx="670751" cy="383286"/>
          </a:xfrm>
        </p:grpSpPr>
        <p:grpSp>
          <p:nvGrpSpPr>
            <p:cNvPr id="6" name="Group 6"/>
            <p:cNvGrpSpPr/>
            <p:nvPr/>
          </p:nvGrpSpPr>
          <p:grpSpPr>
            <a:xfrm rot="-5399999">
              <a:off x="-23955" y="23955"/>
              <a:ext cx="383286" cy="335376"/>
              <a:chOff x="0" y="0"/>
              <a:chExt cx="812800" cy="7112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FF3D0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127000" y="31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399999">
              <a:off x="311420" y="23955"/>
              <a:ext cx="383286" cy="335376"/>
              <a:chOff x="0" y="0"/>
              <a:chExt cx="812800" cy="7112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FF3D0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27000" y="31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 flipV="1">
            <a:off x="6561465" y="5124450"/>
            <a:ext cx="1049756" cy="1049756"/>
          </a:xfrm>
          <a:custGeom>
            <a:avLst/>
            <a:gdLst/>
            <a:ahLst/>
            <a:cxnLst/>
            <a:rect l="l" t="t" r="r" b="b"/>
            <a:pathLst>
              <a:path w="1049756" h="1049756">
                <a:moveTo>
                  <a:pt x="0" y="1049756"/>
                </a:moveTo>
                <a:lnTo>
                  <a:pt x="1049756" y="1049756"/>
                </a:lnTo>
                <a:lnTo>
                  <a:pt x="1049756" y="0"/>
                </a:lnTo>
                <a:lnTo>
                  <a:pt x="0" y="0"/>
                </a:lnTo>
                <a:lnTo>
                  <a:pt x="0" y="104975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7550223"/>
            <a:ext cx="6884469" cy="206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79"/>
              </a:lnSpc>
            </a:pPr>
            <a:r>
              <a:rPr lang="en-US" sz="1699">
                <a:solidFill>
                  <a:srgbClr val="E6E8DA"/>
                </a:solidFill>
                <a:latin typeface="Inter"/>
                <a:ea typeface="Inter"/>
                <a:cs typeface="Inter"/>
                <a:sym typeface="Inter"/>
              </a:rPr>
              <a:t>Los consumidores de Hermès son predominantemente adultos de alto poder adquisitivo, mayoritariamente mujeres. Están altamente concentrados en grandes ciudades globales de Europa, América del Norte y Asia. Los compradores son cosmopolitas, educados y buscan lujo y exclusividad en su consumo, características que Hermès satisface con su herencia artesanal y productos de alta calidad.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6763266"/>
            <a:ext cx="1804871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b="1">
                <a:solidFill>
                  <a:srgbClr val="E6E8DA"/>
                </a:solidFill>
                <a:latin typeface="Inter Bold"/>
                <a:ea typeface="Inter Bold"/>
                <a:cs typeface="Inter Bold"/>
                <a:sym typeface="Inter Bold"/>
              </a:rPr>
              <a:t>HABLA DE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8263398" cy="5143500"/>
            <a:chOff x="0" y="0"/>
            <a:chExt cx="11017864" cy="6858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4467" b="14467"/>
            <a:stretch>
              <a:fillRect/>
            </a:stretch>
          </p:blipFill>
          <p:spPr>
            <a:xfrm>
              <a:off x="0" y="0"/>
              <a:ext cx="11017864" cy="6858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7934961" y="418619"/>
            <a:ext cx="11414727" cy="569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16"/>
              </a:lnSpc>
            </a:pPr>
            <a:r>
              <a:rPr lang="en-US" sz="16297">
                <a:solidFill>
                  <a:srgbClr val="FF3D00"/>
                </a:solidFill>
                <a:latin typeface="Anton"/>
                <a:ea typeface="Anton"/>
                <a:cs typeface="Anton"/>
                <a:sym typeface="Anton"/>
              </a:rPr>
              <a:t>PSICOGRÁFICO</a:t>
            </a:r>
          </a:p>
          <a:p>
            <a:pPr marL="0" lvl="0" indent="0" algn="l">
              <a:lnSpc>
                <a:spcPts val="22816"/>
              </a:lnSpc>
            </a:pPr>
            <a:endParaRPr lang="en-US" sz="16297">
              <a:solidFill>
                <a:srgbClr val="FF3D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263398" y="2476500"/>
            <a:ext cx="10299179" cy="3086100"/>
            <a:chOff x="0" y="0"/>
            <a:chExt cx="2712541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12541" cy="812800"/>
            </a:xfrm>
            <a:custGeom>
              <a:avLst/>
              <a:gdLst/>
              <a:ahLst/>
              <a:cxnLst/>
              <a:rect l="l" t="t" r="r" b="b"/>
              <a:pathLst>
                <a:path w="2712541" h="812800">
                  <a:moveTo>
                    <a:pt x="0" y="0"/>
                  </a:moveTo>
                  <a:lnTo>
                    <a:pt x="2712541" y="0"/>
                  </a:lnTo>
                  <a:lnTo>
                    <a:pt x="271254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6E8D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712541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63988" y="3456899"/>
            <a:ext cx="503063" cy="287465"/>
            <a:chOff x="0" y="0"/>
            <a:chExt cx="670751" cy="383286"/>
          </a:xfrm>
        </p:grpSpPr>
        <p:grpSp>
          <p:nvGrpSpPr>
            <p:cNvPr id="9" name="Group 9"/>
            <p:cNvGrpSpPr/>
            <p:nvPr/>
          </p:nvGrpSpPr>
          <p:grpSpPr>
            <a:xfrm rot="-5399999">
              <a:off x="-23955" y="23955"/>
              <a:ext cx="383286" cy="335376"/>
              <a:chOff x="0" y="0"/>
              <a:chExt cx="812800" cy="7112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FF3D0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27000" y="31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399999">
              <a:off x="311420" y="23955"/>
              <a:ext cx="383286" cy="335376"/>
              <a:chOff x="0" y="0"/>
              <a:chExt cx="812800" cy="7112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FF3D0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127000" y="31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9615332" y="5562600"/>
            <a:ext cx="503063" cy="287465"/>
            <a:chOff x="0" y="0"/>
            <a:chExt cx="670751" cy="383286"/>
          </a:xfrm>
        </p:grpSpPr>
        <p:grpSp>
          <p:nvGrpSpPr>
            <p:cNvPr id="16" name="Group 16"/>
            <p:cNvGrpSpPr/>
            <p:nvPr/>
          </p:nvGrpSpPr>
          <p:grpSpPr>
            <a:xfrm rot="-5399999">
              <a:off x="-23955" y="23955"/>
              <a:ext cx="383286" cy="335376"/>
              <a:chOff x="0" y="0"/>
              <a:chExt cx="812800" cy="7112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FF3D0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27000" y="31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-5399999">
              <a:off x="311420" y="23955"/>
              <a:ext cx="383286" cy="335376"/>
              <a:chOff x="0" y="0"/>
              <a:chExt cx="812800" cy="7112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FF3D00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27000" y="31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22" name="AutoShape 22"/>
          <p:cNvSpPr/>
          <p:nvPr/>
        </p:nvSpPr>
        <p:spPr>
          <a:xfrm>
            <a:off x="3157222" y="2495550"/>
            <a:ext cx="17259300" cy="0"/>
          </a:xfrm>
          <a:prstGeom prst="line">
            <a:avLst/>
          </a:prstGeom>
          <a:ln w="38100" cap="flat">
            <a:solidFill>
              <a:srgbClr val="FF3D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3" name="Group 23"/>
          <p:cNvGrpSpPr/>
          <p:nvPr/>
        </p:nvGrpSpPr>
        <p:grpSpPr>
          <a:xfrm>
            <a:off x="0" y="0"/>
            <a:ext cx="8263398" cy="5143500"/>
            <a:chOff x="0" y="0"/>
            <a:chExt cx="11017864" cy="6858000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"/>
            <a:srcRect t="26658" b="26658"/>
            <a:stretch>
              <a:fillRect/>
            </a:stretch>
          </p:blipFill>
          <p:spPr>
            <a:xfrm>
              <a:off x="0" y="0"/>
              <a:ext cx="11017864" cy="6858000"/>
            </a:xfrm>
            <a:prstGeom prst="rect">
              <a:avLst/>
            </a:prstGeom>
          </p:spPr>
        </p:pic>
      </p:grpSp>
      <p:sp>
        <p:nvSpPr>
          <p:cNvPr id="25" name="TextBox 25"/>
          <p:cNvSpPr txBox="1"/>
          <p:nvPr/>
        </p:nvSpPr>
        <p:spPr>
          <a:xfrm>
            <a:off x="10356219" y="5479637"/>
            <a:ext cx="556654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3D00"/>
                </a:solidFill>
                <a:latin typeface="Inter Bold"/>
                <a:ea typeface="Inter Bold"/>
                <a:cs typeface="Inter Bold"/>
                <a:sym typeface="Inter Bold"/>
              </a:rPr>
              <a:t>ESTILO DE VIDA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63988" y="3902710"/>
            <a:ext cx="7595312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Valoran la exclusividad y el lujo. La autenticidad y la calidad artesanal son fundamentales para ellos. Buscan productos que no solo sean de alta gama, sino también únicos y diferenciados del lujo masivo.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615332" y="6072080"/>
            <a:ext cx="7595312" cy="117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Tienden a llevar un estilo de vida ostentoso, donde las marcas de lujo juegan un papel importante para reflejar estatus y éxito. Son personas con alto poder adquisitivo que valoran experiencias sofisticadas y productos escasos y difíciles de obtener.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356219" y="3373937"/>
            <a:ext cx="5623204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3D00"/>
                </a:solidFill>
                <a:latin typeface="Inter Bold"/>
                <a:ea typeface="Inter Bold"/>
                <a:cs typeface="Inter Bold"/>
                <a:sym typeface="Inter Bold"/>
              </a:rPr>
              <a:t>VALORES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9615332" y="7840758"/>
            <a:ext cx="503063" cy="287465"/>
            <a:chOff x="0" y="0"/>
            <a:chExt cx="670751" cy="383286"/>
          </a:xfrm>
        </p:grpSpPr>
        <p:grpSp>
          <p:nvGrpSpPr>
            <p:cNvPr id="30" name="Group 30"/>
            <p:cNvGrpSpPr/>
            <p:nvPr/>
          </p:nvGrpSpPr>
          <p:grpSpPr>
            <a:xfrm rot="-5399999">
              <a:off x="-23955" y="23955"/>
              <a:ext cx="383286" cy="335376"/>
              <a:chOff x="0" y="0"/>
              <a:chExt cx="812800" cy="7112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FF3D00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127000" y="31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-5399999">
              <a:off x="311420" y="23955"/>
              <a:ext cx="383286" cy="335376"/>
              <a:chOff x="0" y="0"/>
              <a:chExt cx="812800" cy="7112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FF3D00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127000" y="31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36" name="TextBox 36"/>
          <p:cNvSpPr txBox="1"/>
          <p:nvPr/>
        </p:nvSpPr>
        <p:spPr>
          <a:xfrm>
            <a:off x="10384547" y="7757795"/>
            <a:ext cx="556654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3D00"/>
                </a:solidFill>
                <a:latin typeface="Inter Bold"/>
                <a:ea typeface="Inter Bold"/>
                <a:cs typeface="Inter Bold"/>
                <a:sym typeface="Inter Bold"/>
              </a:rPr>
              <a:t>ACTITUDES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615332" y="8464410"/>
            <a:ext cx="7595312" cy="117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Prefieren invertir en piezas icónicas que mantienen o incluso incrementan su valor con el tiempo, como los bolsos Birkin o Kelly. Consideran a Hermès no solo una compra, sino una inversión en estatus social y prestigio personal.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537571"/>
            <a:ext cx="10971930" cy="6749429"/>
            <a:chOff x="0" y="0"/>
            <a:chExt cx="14629240" cy="89992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4" b="52850"/>
            <a:stretch>
              <a:fillRect/>
            </a:stretch>
          </p:blipFill>
          <p:spPr>
            <a:xfrm>
              <a:off x="0" y="0"/>
              <a:ext cx="14629240" cy="899923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971930" y="3537571"/>
            <a:ext cx="7316070" cy="3608501"/>
            <a:chOff x="0" y="0"/>
            <a:chExt cx="9754760" cy="481133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62392" b="206"/>
            <a:stretch>
              <a:fillRect/>
            </a:stretch>
          </p:blipFill>
          <p:spPr>
            <a:xfrm>
              <a:off x="0" y="0"/>
              <a:ext cx="9754760" cy="481133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6937927" y="0"/>
            <a:ext cx="1350073" cy="1350073"/>
            <a:chOff x="0" y="0"/>
            <a:chExt cx="361541" cy="3615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41" cy="361541"/>
            </a:xfrm>
            <a:custGeom>
              <a:avLst/>
              <a:gdLst/>
              <a:ahLst/>
              <a:cxnLst/>
              <a:rect l="l" t="t" r="r" b="b"/>
              <a:pathLst>
                <a:path w="361541" h="361541">
                  <a:moveTo>
                    <a:pt x="0" y="0"/>
                  </a:moveTo>
                  <a:lnTo>
                    <a:pt x="361541" y="0"/>
                  </a:lnTo>
                  <a:lnTo>
                    <a:pt x="361541" y="361541"/>
                  </a:lnTo>
                  <a:lnTo>
                    <a:pt x="0" y="361541"/>
                  </a:lnTo>
                  <a:close/>
                </a:path>
              </a:pathLst>
            </a:custGeom>
            <a:solidFill>
              <a:srgbClr val="FF3D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61541" cy="409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937927" y="7146072"/>
            <a:ext cx="1350073" cy="3140928"/>
            <a:chOff x="0" y="0"/>
            <a:chExt cx="361541" cy="8411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1541" cy="841119"/>
            </a:xfrm>
            <a:custGeom>
              <a:avLst/>
              <a:gdLst/>
              <a:ahLst/>
              <a:cxnLst/>
              <a:rect l="l" t="t" r="r" b="b"/>
              <a:pathLst>
                <a:path w="361541" h="841119">
                  <a:moveTo>
                    <a:pt x="0" y="0"/>
                  </a:moveTo>
                  <a:lnTo>
                    <a:pt x="361541" y="0"/>
                  </a:lnTo>
                  <a:lnTo>
                    <a:pt x="361541" y="841119"/>
                  </a:lnTo>
                  <a:lnTo>
                    <a:pt x="0" y="841119"/>
                  </a:lnTo>
                  <a:close/>
                </a:path>
              </a:pathLst>
            </a:custGeom>
            <a:solidFill>
              <a:srgbClr val="FF3D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361541" cy="888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 flipV="1">
            <a:off x="17259300" y="300318"/>
            <a:ext cx="728382" cy="728382"/>
          </a:xfrm>
          <a:custGeom>
            <a:avLst/>
            <a:gdLst/>
            <a:ahLst/>
            <a:cxnLst/>
            <a:rect l="l" t="t" r="r" b="b"/>
            <a:pathLst>
              <a:path w="728382" h="728382">
                <a:moveTo>
                  <a:pt x="728382" y="728382"/>
                </a:moveTo>
                <a:lnTo>
                  <a:pt x="0" y="728382"/>
                </a:lnTo>
                <a:lnTo>
                  <a:pt x="0" y="0"/>
                </a:lnTo>
                <a:lnTo>
                  <a:pt x="728382" y="0"/>
                </a:lnTo>
                <a:lnTo>
                  <a:pt x="728382" y="72838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75347" y="43808"/>
            <a:ext cx="15891764" cy="404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044"/>
              </a:lnSpc>
              <a:spcBef>
                <a:spcPct val="0"/>
              </a:spcBef>
            </a:pPr>
            <a:r>
              <a:rPr lang="en-US" sz="23603">
                <a:solidFill>
                  <a:srgbClr val="E6E8DA"/>
                </a:solidFill>
                <a:latin typeface="Anton"/>
                <a:ea typeface="Anton"/>
                <a:cs typeface="Anton"/>
                <a:sym typeface="Anton"/>
              </a:rPr>
              <a:t>CONDUCTUAL</a:t>
            </a:r>
          </a:p>
        </p:txBody>
      </p:sp>
      <p:sp>
        <p:nvSpPr>
          <p:cNvPr id="14" name="TextBox 14"/>
          <p:cNvSpPr txBox="1"/>
          <p:nvPr/>
        </p:nvSpPr>
        <p:spPr>
          <a:xfrm rot="-119999">
            <a:off x="1372912" y="1646401"/>
            <a:ext cx="9940703" cy="2153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7763"/>
              </a:lnSpc>
            </a:pPr>
            <a:r>
              <a:rPr lang="en-US" sz="12688" u="none" strike="noStrike">
                <a:solidFill>
                  <a:srgbClr val="FF3D00"/>
                </a:solidFill>
                <a:latin typeface="Brittany"/>
                <a:ea typeface="Brittany"/>
                <a:cs typeface="Brittany"/>
                <a:sym typeface="Brittany"/>
              </a:rPr>
              <a:t>Project 02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76124" y="7343666"/>
            <a:ext cx="5157610" cy="271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E6E8DA"/>
                </a:solidFill>
                <a:latin typeface="Inter"/>
                <a:ea typeface="Inter"/>
                <a:cs typeface="Inter"/>
                <a:sym typeface="Inter"/>
              </a:rPr>
              <a:t>Los consumidores de Hermès muestran un comportamiento altamente motivado por la exclusividad, el estatus y la calidad artesanal. Compran con poca frecuencia pero invierten grandes sumas en productos que ven como piezas únicas o incluso como inversiones. La lealtad a la marca es alta debido a la experiencia de compra personalizada y la percepción de valor duradero. El comportamiento de compra está impulsado por la paciencia para acceder a productos exclusivos y el deseo de proyectar éxito personal y prestigio social.</a:t>
            </a:r>
          </a:p>
          <a:p>
            <a:pPr marL="0" lvl="0" indent="0" algn="just">
              <a:lnSpc>
                <a:spcPts val="1960"/>
              </a:lnSpc>
              <a:spcBef>
                <a:spcPct val="0"/>
              </a:spcBef>
            </a:pPr>
            <a:endParaRPr lang="en-US" sz="1400">
              <a:solidFill>
                <a:srgbClr val="E6E8DA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4350" y="2274195"/>
            <a:ext cx="17259300" cy="516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73"/>
              </a:lnSpc>
            </a:pPr>
            <a:r>
              <a:rPr lang="en-US" sz="30195">
                <a:solidFill>
                  <a:srgbClr val="FF3D00"/>
                </a:solidFill>
                <a:latin typeface="Anton"/>
                <a:ea typeface="Anton"/>
                <a:cs typeface="Anton"/>
                <a:sym typeface="Anton"/>
              </a:rPr>
              <a:t>MUCHAS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514350" y="5558106"/>
            <a:ext cx="17259300" cy="3086100"/>
            <a:chOff x="0" y="0"/>
            <a:chExt cx="4545659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45659" cy="812800"/>
            </a:xfrm>
            <a:custGeom>
              <a:avLst/>
              <a:gdLst/>
              <a:ahLst/>
              <a:cxnLst/>
              <a:rect l="l" t="t" r="r" b="b"/>
              <a:pathLst>
                <a:path w="4545659" h="812800">
                  <a:moveTo>
                    <a:pt x="0" y="0"/>
                  </a:moveTo>
                  <a:lnTo>
                    <a:pt x="4545659" y="0"/>
                  </a:lnTo>
                  <a:lnTo>
                    <a:pt x="454565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6E8D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45659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514350" y="5558106"/>
            <a:ext cx="17259300" cy="0"/>
          </a:xfrm>
          <a:prstGeom prst="line">
            <a:avLst/>
          </a:prstGeom>
          <a:ln w="38100" cap="flat">
            <a:solidFill>
              <a:srgbClr val="FF3D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8974835" y="880681"/>
            <a:ext cx="338330" cy="296039"/>
            <a:chOff x="0" y="0"/>
            <a:chExt cx="812800" cy="711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3D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974835" y="1176719"/>
            <a:ext cx="338330" cy="296039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3D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468779" y="3961875"/>
            <a:ext cx="9350443" cy="2108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223"/>
              </a:lnSpc>
            </a:pPr>
            <a:r>
              <a:rPr lang="en-US" sz="12302">
                <a:solidFill>
                  <a:srgbClr val="000000"/>
                </a:solidFill>
                <a:latin typeface="Brittany"/>
                <a:ea typeface="Brittany"/>
                <a:cs typeface="Brittany"/>
                <a:sym typeface="Brittany"/>
              </a:rPr>
              <a:t>Gracias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</Words>
  <Application>Microsoft Macintosh PowerPoint</Application>
  <PresentationFormat>Personalizado</PresentationFormat>
  <Paragraphs>31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Anton</vt:lpstr>
      <vt:lpstr>Calibri</vt:lpstr>
      <vt:lpstr>Inter Bold</vt:lpstr>
      <vt:lpstr>Brittany</vt:lpstr>
      <vt:lpstr>Arial</vt:lpstr>
      <vt:lpstr>Inter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Orange Modern Minimalist Creative Portfolio Presentation</dc:title>
  <cp:lastModifiedBy>Yuliana LR</cp:lastModifiedBy>
  <cp:revision>1</cp:revision>
  <dcterms:created xsi:type="dcterms:W3CDTF">2006-08-16T00:00:00Z</dcterms:created>
  <dcterms:modified xsi:type="dcterms:W3CDTF">2024-09-20T17:39:56Z</dcterms:modified>
  <dc:identifier>DAGRRfNlmwM</dc:identifier>
</cp:coreProperties>
</file>