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Anton" charset="1" panose="00000500000000000000"/>
      <p:regular r:id="rId14"/>
    </p:embeddedFont>
    <p:embeddedFont>
      <p:font typeface="Brittany" charset="1" panose="00000000000000000000"/>
      <p:regular r:id="rId15"/>
    </p:embeddedFont>
    <p:embeddedFont>
      <p:font typeface="Inter" charset="1" panose="020B0502030000000004"/>
      <p:regular r:id="rId16"/>
    </p:embeddedFont>
    <p:embeddedFont>
      <p:font typeface="Inter Bold" charset="1" panose="020B08020300000000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-76022"/>
            <a:ext cx="17259300" cy="588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15"/>
              </a:lnSpc>
            </a:pPr>
            <a:r>
              <a:rPr lang="en-US" sz="3429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MAISON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78422" y="4325753"/>
            <a:ext cx="16331156" cy="5961247"/>
            <a:chOff x="0" y="0"/>
            <a:chExt cx="21774875" cy="794832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25665" r="0" b="25665"/>
            <a:stretch>
              <a:fillRect/>
            </a:stretch>
          </p:blipFill>
          <p:spPr>
            <a:xfrm flipH="false" flipV="false">
              <a:off x="0" y="0"/>
              <a:ext cx="21774875" cy="7948329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3730929" y="1254930"/>
            <a:ext cx="10826141" cy="6366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36"/>
              </a:lnSpc>
            </a:pPr>
            <a:r>
              <a:rPr lang="en-US" sz="18240">
                <a:solidFill>
                  <a:srgbClr val="FF3D00"/>
                </a:solidFill>
                <a:latin typeface="Brittany"/>
                <a:ea typeface="Brittany"/>
                <a:cs typeface="Brittany"/>
                <a:sym typeface="Brittany"/>
              </a:rPr>
              <a:t>Hermès</a:t>
            </a:r>
          </a:p>
          <a:p>
            <a:pPr algn="ctr" marL="0" indent="0" lvl="0">
              <a:lnSpc>
                <a:spcPts val="25536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6211179" y="9051607"/>
            <a:ext cx="5865642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Presentation by - Isabel &amp; Yuliana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8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223064"/>
            <a:ext cx="17259300" cy="4263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830"/>
              </a:lnSpc>
            </a:pPr>
            <a:r>
              <a:rPr lang="en-US" sz="24878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GEOGRAFICO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762402" y="4431816"/>
            <a:ext cx="10496898" cy="4882355"/>
            <a:chOff x="0" y="0"/>
            <a:chExt cx="13995864" cy="650980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8587" r="0" b="8587"/>
            <a:stretch>
              <a:fillRect/>
            </a:stretch>
          </p:blipFill>
          <p:spPr>
            <a:xfrm flipH="false" flipV="false">
              <a:off x="0" y="0"/>
              <a:ext cx="13995864" cy="6509807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-5522004">
            <a:off x="10836966" y="-1303871"/>
            <a:ext cx="4463682" cy="7624911"/>
          </a:xfrm>
          <a:custGeom>
            <a:avLst/>
            <a:gdLst/>
            <a:ahLst/>
            <a:cxnLst/>
            <a:rect r="r" b="b" t="t" l="l"/>
            <a:pathLst>
              <a:path h="7624911" w="4463682">
                <a:moveTo>
                  <a:pt x="0" y="0"/>
                </a:moveTo>
                <a:lnTo>
                  <a:pt x="4463682" y="0"/>
                </a:lnTo>
                <a:lnTo>
                  <a:pt x="4463682" y="7624912"/>
                </a:lnTo>
                <a:lnTo>
                  <a:pt x="0" y="762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4515570"/>
            <a:ext cx="4874028" cy="502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8618" indent="-194309" lvl="1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Esta ubicada en 45 países del mundo y con un alrededor de 300 tiendas que reúnen todas las facetas de un espíritu elegante y, al mismo tiempo, artesanal e innovador, contemporáneo y atemporal.</a:t>
            </a:r>
          </a:p>
          <a:p>
            <a:pPr algn="just">
              <a:lnSpc>
                <a:spcPts val="2519"/>
              </a:lnSpc>
            </a:pPr>
          </a:p>
          <a:p>
            <a:pPr algn="just" marL="388618" indent="-194309" lvl="1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Al combinar de forma sutil la identidad de la firma con la cultura local, cada dirección vibra con una atmósfera propia que favorece la experiencia a medida de los clientes.</a:t>
            </a:r>
          </a:p>
          <a:p>
            <a:pPr algn="just">
              <a:lnSpc>
                <a:spcPts val="2519"/>
              </a:lnSpc>
            </a:pPr>
          </a:p>
          <a:p>
            <a:pPr algn="just" marL="388618" indent="-194309" lvl="1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 la misma manera, no existen dos escaparates iguales, lo que refleja la singularidad de todas las tiendas Hermès.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68372" y="1533216"/>
            <a:ext cx="4449298" cy="1750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278"/>
              </a:lnSpc>
            </a:pPr>
            <a:r>
              <a:rPr lang="en-US" sz="10199" strike="noStrike" u="none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Intro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8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6738433"/>
            <a:ext cx="17259300" cy="3342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333"/>
              </a:lnSpc>
            </a:pPr>
            <a:r>
              <a:rPr lang="en-US" sz="19523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TIENDAS 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-181361" y="7903711"/>
            <a:ext cx="18650722" cy="0"/>
          </a:xfrm>
          <a:prstGeom prst="line">
            <a:avLst/>
          </a:prstGeom>
          <a:ln cap="flat" w="38100">
            <a:solidFill>
              <a:srgbClr val="FF3D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7884661"/>
            <a:chOff x="0" y="0"/>
            <a:chExt cx="24384000" cy="1051288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0" t="1065" r="0" b="1065"/>
            <a:stretch>
              <a:fillRect/>
            </a:stretch>
          </p:blipFill>
          <p:spPr>
            <a:xfrm flipH="false" flipV="false">
              <a:off x="0" y="0"/>
              <a:ext cx="8128000" cy="10512882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11342" t="0" r="11342" b="0"/>
            <a:stretch>
              <a:fillRect/>
            </a:stretch>
          </p:blipFill>
          <p:spPr>
            <a:xfrm flipH="false" flipV="false">
              <a:off x="8128000" y="0"/>
              <a:ext cx="8128000" cy="10512882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28255" t="0" r="28255" b="0"/>
            <a:stretch>
              <a:fillRect/>
            </a:stretch>
          </p:blipFill>
          <p:spPr>
            <a:xfrm flipH="false" flipV="false">
              <a:off x="16256000" y="0"/>
              <a:ext cx="8128000" cy="10512882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-539999">
            <a:off x="1834589" y="6673669"/>
            <a:ext cx="4426203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6E8DA"/>
                </a:solidFill>
                <a:latin typeface="Brittany"/>
                <a:ea typeface="Brittany"/>
                <a:cs typeface="Brittany"/>
                <a:sym typeface="Brittany"/>
              </a:rPr>
              <a:t>Tokyo,Japon</a:t>
            </a:r>
          </a:p>
        </p:txBody>
      </p:sp>
      <p:sp>
        <p:nvSpPr>
          <p:cNvPr name="TextBox 9" id="9"/>
          <p:cNvSpPr txBox="true"/>
          <p:nvPr/>
        </p:nvSpPr>
        <p:spPr>
          <a:xfrm rot="-539999">
            <a:off x="5840103" y="682839"/>
            <a:ext cx="4971095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6E8DA"/>
                </a:solidFill>
                <a:latin typeface="Brittany"/>
                <a:ea typeface="Brittany"/>
                <a:cs typeface="Brittany"/>
                <a:sym typeface="Brittany"/>
              </a:rPr>
              <a:t>Ámsterdam, Países Bajos</a:t>
            </a:r>
          </a:p>
        </p:txBody>
      </p:sp>
      <p:sp>
        <p:nvSpPr>
          <p:cNvPr name="TextBox 10" id="10"/>
          <p:cNvSpPr txBox="true"/>
          <p:nvPr/>
        </p:nvSpPr>
        <p:spPr>
          <a:xfrm rot="-539999">
            <a:off x="12209153" y="4484482"/>
            <a:ext cx="5868843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6E8DA"/>
                </a:solidFill>
                <a:latin typeface="Brittany"/>
                <a:ea typeface="Brittany"/>
                <a:cs typeface="Brittany"/>
                <a:sym typeface="Brittany"/>
              </a:rPr>
              <a:t>Barcelona, Espana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988173" y="-339478"/>
            <a:ext cx="20264346" cy="5807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423"/>
              </a:lnSpc>
            </a:pPr>
            <a:r>
              <a:rPr lang="en-US" sz="33874">
                <a:solidFill>
                  <a:srgbClr val="E6E8DA"/>
                </a:solidFill>
                <a:latin typeface="Anton"/>
                <a:ea typeface="Anton"/>
                <a:cs typeface="Anton"/>
                <a:sym typeface="Anton"/>
              </a:rPr>
              <a:t>ESCAPARATE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3773472"/>
            <a:ext cx="18288000" cy="6745097"/>
            <a:chOff x="0" y="0"/>
            <a:chExt cx="24384000" cy="899346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153" t="0" r="52850" b="0"/>
            <a:stretch>
              <a:fillRect/>
            </a:stretch>
          </p:blipFill>
          <p:spPr>
            <a:xfrm flipH="false" flipV="false">
              <a:off x="0" y="0"/>
              <a:ext cx="8128000" cy="899346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47184" t="0" r="5819" b="0"/>
            <a:stretch>
              <a:fillRect/>
            </a:stretch>
          </p:blipFill>
          <p:spPr>
            <a:xfrm flipH="false" flipV="false">
              <a:off x="8128000" y="0"/>
              <a:ext cx="8128000" cy="899346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0" t="24120" r="0" b="4788"/>
            <a:stretch>
              <a:fillRect/>
            </a:stretch>
          </p:blipFill>
          <p:spPr>
            <a:xfrm flipH="false" flipV="false">
              <a:off x="16256000" y="0"/>
              <a:ext cx="8128000" cy="8993463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-119999">
            <a:off x="2987490" y="1186805"/>
            <a:ext cx="9940703" cy="241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723"/>
              </a:lnSpc>
            </a:pPr>
            <a:r>
              <a:rPr lang="en-US" sz="14088">
                <a:solidFill>
                  <a:srgbClr val="FF3D00"/>
                </a:solidFill>
                <a:latin typeface="Brittany"/>
                <a:ea typeface="Brittany"/>
                <a:cs typeface="Brittany"/>
                <a:sym typeface="Brittany"/>
              </a:rPr>
              <a:t>Escaparates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674033"/>
            <a:ext cx="8115300" cy="4500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326"/>
              </a:lnSpc>
            </a:pPr>
            <a:r>
              <a:rPr lang="en-US" sz="17154">
                <a:solidFill>
                  <a:srgbClr val="E6E8DA"/>
                </a:solidFill>
                <a:latin typeface="Anton"/>
                <a:ea typeface="Anton"/>
                <a:cs typeface="Anton"/>
                <a:sym typeface="Anton"/>
              </a:rPr>
              <a:t>DEMOGRÁFICO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7831" r="0" b="7831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2833571" y="6810891"/>
            <a:ext cx="503063" cy="287465"/>
            <a:chOff x="0" y="0"/>
            <a:chExt cx="670751" cy="383286"/>
          </a:xfrm>
        </p:grpSpPr>
        <p:grpSp>
          <p:nvGrpSpPr>
            <p:cNvPr name="Group 6" id="6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</p:grpSp>
      <p:sp>
        <p:nvSpPr>
          <p:cNvPr name="Freeform 12" id="12"/>
          <p:cNvSpPr/>
          <p:nvPr/>
        </p:nvSpPr>
        <p:spPr>
          <a:xfrm flipH="false" flipV="true" rot="0">
            <a:off x="6561465" y="5124450"/>
            <a:ext cx="1049756" cy="1049756"/>
          </a:xfrm>
          <a:custGeom>
            <a:avLst/>
            <a:gdLst/>
            <a:ahLst/>
            <a:cxnLst/>
            <a:rect r="r" b="b" t="t" l="l"/>
            <a:pathLst>
              <a:path h="1049756" w="1049756">
                <a:moveTo>
                  <a:pt x="0" y="1049756"/>
                </a:moveTo>
                <a:lnTo>
                  <a:pt x="1049756" y="1049756"/>
                </a:lnTo>
                <a:lnTo>
                  <a:pt x="1049756" y="0"/>
                </a:lnTo>
                <a:lnTo>
                  <a:pt x="0" y="0"/>
                </a:lnTo>
                <a:lnTo>
                  <a:pt x="0" y="104975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7550223"/>
            <a:ext cx="6884469" cy="206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79"/>
              </a:lnSpc>
            </a:pPr>
            <a:r>
              <a:rPr lang="en-US" sz="1699">
                <a:solidFill>
                  <a:srgbClr val="E6E8DA"/>
                </a:solidFill>
                <a:latin typeface="Inter"/>
                <a:ea typeface="Inter"/>
                <a:cs typeface="Inter"/>
                <a:sym typeface="Inter"/>
              </a:rPr>
              <a:t>Los consumidores de Hermès son predominantemente adultos de alto poder adquisitivo, mayoritariamente mujeres. Están altamente concentrados en grandes ciudades globales de Europa, América del Norte y Asia. Los compradores son cosmopolitas, educados y buscan lujo y exclusividad en su consumo, características que Hermès satisface con su herencia artesanal y productos de alta calidad.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763266"/>
            <a:ext cx="1804871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b="true" sz="2400">
                <a:solidFill>
                  <a:srgbClr val="E6E8DA"/>
                </a:solidFill>
                <a:latin typeface="Inter Bold"/>
                <a:ea typeface="Inter Bold"/>
                <a:cs typeface="Inter Bold"/>
                <a:sym typeface="Inter Bold"/>
              </a:rPr>
              <a:t>HABLA DE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8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3500"/>
            <a:ext cx="8263398" cy="5143500"/>
            <a:chOff x="0" y="0"/>
            <a:chExt cx="11017864" cy="6858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4467" r="0" b="14467"/>
            <a:stretch>
              <a:fillRect/>
            </a:stretch>
          </p:blipFill>
          <p:spPr>
            <a:xfrm flipH="false" flipV="false">
              <a:off x="0" y="0"/>
              <a:ext cx="11017864" cy="6858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7934961" y="418619"/>
            <a:ext cx="11414727" cy="5691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816"/>
              </a:lnSpc>
            </a:pPr>
            <a:r>
              <a:rPr lang="en-US" sz="16297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PSICOGRÁFICO</a:t>
            </a:r>
          </a:p>
          <a:p>
            <a:pPr algn="l" marL="0" indent="0" lvl="0">
              <a:lnSpc>
                <a:spcPts val="22816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8263398" y="2476500"/>
            <a:ext cx="10299179" cy="3086100"/>
            <a:chOff x="0" y="0"/>
            <a:chExt cx="2712541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12541" cy="812800"/>
            </a:xfrm>
            <a:custGeom>
              <a:avLst/>
              <a:gdLst/>
              <a:ahLst/>
              <a:cxnLst/>
              <a:rect r="r" b="b" t="t" l="l"/>
              <a:pathLst>
                <a:path h="812800" w="2712541">
                  <a:moveTo>
                    <a:pt x="0" y="0"/>
                  </a:moveTo>
                  <a:lnTo>
                    <a:pt x="2712541" y="0"/>
                  </a:lnTo>
                  <a:lnTo>
                    <a:pt x="271254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E8D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712541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663988" y="3456899"/>
            <a:ext cx="503063" cy="287465"/>
            <a:chOff x="0" y="0"/>
            <a:chExt cx="670751" cy="383286"/>
          </a:xfrm>
        </p:grpSpPr>
        <p:grpSp>
          <p:nvGrpSpPr>
            <p:cNvPr name="Group 9" id="9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</p:grpSp>
      <p:grpSp>
        <p:nvGrpSpPr>
          <p:cNvPr name="Group 15" id="15"/>
          <p:cNvGrpSpPr/>
          <p:nvPr/>
        </p:nvGrpSpPr>
        <p:grpSpPr>
          <a:xfrm rot="0">
            <a:off x="9615332" y="5562600"/>
            <a:ext cx="503063" cy="287465"/>
            <a:chOff x="0" y="0"/>
            <a:chExt cx="670751" cy="383286"/>
          </a:xfrm>
        </p:grpSpPr>
        <p:grpSp>
          <p:nvGrpSpPr>
            <p:cNvPr name="Group 16" id="16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</p:grpSp>
      <p:sp>
        <p:nvSpPr>
          <p:cNvPr name="AutoShape 22" id="22"/>
          <p:cNvSpPr/>
          <p:nvPr/>
        </p:nvSpPr>
        <p:spPr>
          <a:xfrm>
            <a:off x="3157222" y="2495550"/>
            <a:ext cx="17259300" cy="0"/>
          </a:xfrm>
          <a:prstGeom prst="line">
            <a:avLst/>
          </a:prstGeom>
          <a:ln cap="flat" w="38100">
            <a:solidFill>
              <a:srgbClr val="FF3D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0" y="0"/>
            <a:ext cx="8263398" cy="5143500"/>
            <a:chOff x="0" y="0"/>
            <a:chExt cx="11017864" cy="6858000"/>
          </a:xfrm>
        </p:grpSpPr>
        <p:pic>
          <p:nvPicPr>
            <p:cNvPr name="Picture 24" id="24"/>
            <p:cNvPicPr>
              <a:picLocks noChangeAspect="true"/>
            </p:cNvPicPr>
            <p:nvPr/>
          </p:nvPicPr>
          <p:blipFill>
            <a:blip r:embed="rId3"/>
            <a:srcRect l="0" t="26658" r="0" b="26658"/>
            <a:stretch>
              <a:fillRect/>
            </a:stretch>
          </p:blipFill>
          <p:spPr>
            <a:xfrm flipH="false" flipV="false">
              <a:off x="0" y="0"/>
              <a:ext cx="11017864" cy="6858000"/>
            </a:xfrm>
            <a:prstGeom prst="rect">
              <a:avLst/>
            </a:prstGeom>
          </p:spPr>
        </p:pic>
      </p:grpSp>
      <p:sp>
        <p:nvSpPr>
          <p:cNvPr name="TextBox 25" id="25"/>
          <p:cNvSpPr txBox="true"/>
          <p:nvPr/>
        </p:nvSpPr>
        <p:spPr>
          <a:xfrm rot="0">
            <a:off x="10356219" y="5479637"/>
            <a:ext cx="5566549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3D00"/>
                </a:solidFill>
                <a:latin typeface="Inter Bold"/>
                <a:ea typeface="Inter Bold"/>
                <a:cs typeface="Inter Bold"/>
                <a:sym typeface="Inter Bold"/>
              </a:rPr>
              <a:t>ESTILO DE VIDA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663988" y="3902710"/>
            <a:ext cx="75953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Valoran la exclusividad y el lujo. La autenticidad y la calidad artesanal son fundamentales para ellos. Buscan productos que no solo sean de alta gama, sino también únicos y diferenciados del lujo masivo.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615332" y="6072080"/>
            <a:ext cx="759531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Tienden a llevar un estilo de vida ostentoso, donde las marcas de lujo juegan un papel importante para reflejar estatus y éxito. Son personas con alto poder adquisitivo que valoran experiencias sofisticadas y productos escasos y difíciles de obtener.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356219" y="3373937"/>
            <a:ext cx="562320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3D00"/>
                </a:solidFill>
                <a:latin typeface="Inter Bold"/>
                <a:ea typeface="Inter Bold"/>
                <a:cs typeface="Inter Bold"/>
                <a:sym typeface="Inter Bold"/>
              </a:rPr>
              <a:t>VALORES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9615332" y="7840758"/>
            <a:ext cx="503063" cy="287465"/>
            <a:chOff x="0" y="0"/>
            <a:chExt cx="670751" cy="383286"/>
          </a:xfrm>
        </p:grpSpPr>
        <p:grpSp>
          <p:nvGrpSpPr>
            <p:cNvPr name="Group 30" id="30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</p:grpSp>
      <p:sp>
        <p:nvSpPr>
          <p:cNvPr name="TextBox 36" id="36"/>
          <p:cNvSpPr txBox="true"/>
          <p:nvPr/>
        </p:nvSpPr>
        <p:spPr>
          <a:xfrm rot="0">
            <a:off x="10384547" y="7757795"/>
            <a:ext cx="5566549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3D00"/>
                </a:solidFill>
                <a:latin typeface="Inter Bold"/>
                <a:ea typeface="Inter Bold"/>
                <a:cs typeface="Inter Bold"/>
                <a:sym typeface="Inter Bold"/>
              </a:rPr>
              <a:t>ACTITUDES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615332" y="8464410"/>
            <a:ext cx="759531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Prefieren invertir en piezas icónicas que mantienen o incluso incrementan su valor con el tiempo, como los bolsos Birkin o Kelly. Consideran a Hermès no solo una compra, sino una inversión en estatus social y prestigio personal.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537571"/>
            <a:ext cx="10971930" cy="6749429"/>
            <a:chOff x="0" y="0"/>
            <a:chExt cx="14629240" cy="899923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14" r="0" b="52850"/>
            <a:stretch>
              <a:fillRect/>
            </a:stretch>
          </p:blipFill>
          <p:spPr>
            <a:xfrm flipH="false" flipV="false">
              <a:off x="0" y="0"/>
              <a:ext cx="14629240" cy="899923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971930" y="3537571"/>
            <a:ext cx="7316070" cy="3608501"/>
            <a:chOff x="0" y="0"/>
            <a:chExt cx="9754760" cy="481133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62392" r="0" b="206"/>
            <a:stretch>
              <a:fillRect/>
            </a:stretch>
          </p:blipFill>
          <p:spPr>
            <a:xfrm flipH="false" flipV="false">
              <a:off x="0" y="0"/>
              <a:ext cx="9754760" cy="4811334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6937927" y="0"/>
            <a:ext cx="1350073" cy="1350073"/>
            <a:chOff x="0" y="0"/>
            <a:chExt cx="361541" cy="3615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541" cy="361541"/>
            </a:xfrm>
            <a:custGeom>
              <a:avLst/>
              <a:gdLst/>
              <a:ahLst/>
              <a:cxnLst/>
              <a:rect r="r" b="b" t="t" l="l"/>
              <a:pathLst>
                <a:path h="361541" w="361541">
                  <a:moveTo>
                    <a:pt x="0" y="0"/>
                  </a:moveTo>
                  <a:lnTo>
                    <a:pt x="361541" y="0"/>
                  </a:lnTo>
                  <a:lnTo>
                    <a:pt x="361541" y="361541"/>
                  </a:lnTo>
                  <a:lnTo>
                    <a:pt x="0" y="361541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61541" cy="409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937927" y="7146072"/>
            <a:ext cx="1350073" cy="3140928"/>
            <a:chOff x="0" y="0"/>
            <a:chExt cx="361541" cy="8411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541" cy="841119"/>
            </a:xfrm>
            <a:custGeom>
              <a:avLst/>
              <a:gdLst/>
              <a:ahLst/>
              <a:cxnLst/>
              <a:rect r="r" b="b" t="t" l="l"/>
              <a:pathLst>
                <a:path h="841119" w="361541">
                  <a:moveTo>
                    <a:pt x="0" y="0"/>
                  </a:moveTo>
                  <a:lnTo>
                    <a:pt x="361541" y="0"/>
                  </a:lnTo>
                  <a:lnTo>
                    <a:pt x="361541" y="841119"/>
                  </a:lnTo>
                  <a:lnTo>
                    <a:pt x="0" y="841119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361541" cy="888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true" flipV="true" rot="0">
            <a:off x="17259300" y="300318"/>
            <a:ext cx="728382" cy="728382"/>
          </a:xfrm>
          <a:custGeom>
            <a:avLst/>
            <a:gdLst/>
            <a:ahLst/>
            <a:cxnLst/>
            <a:rect r="r" b="b" t="t" l="l"/>
            <a:pathLst>
              <a:path h="728382" w="728382">
                <a:moveTo>
                  <a:pt x="728382" y="728382"/>
                </a:moveTo>
                <a:lnTo>
                  <a:pt x="0" y="728382"/>
                </a:lnTo>
                <a:lnTo>
                  <a:pt x="0" y="0"/>
                </a:lnTo>
                <a:lnTo>
                  <a:pt x="728382" y="0"/>
                </a:lnTo>
                <a:lnTo>
                  <a:pt x="728382" y="7283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75347" y="43808"/>
            <a:ext cx="15891764" cy="4048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44"/>
              </a:lnSpc>
              <a:spcBef>
                <a:spcPct val="0"/>
              </a:spcBef>
            </a:pPr>
            <a:r>
              <a:rPr lang="en-US" sz="23603">
                <a:solidFill>
                  <a:srgbClr val="E6E8DA"/>
                </a:solidFill>
                <a:latin typeface="Anton"/>
                <a:ea typeface="Anton"/>
                <a:cs typeface="Anton"/>
                <a:sym typeface="Anton"/>
              </a:rPr>
              <a:t>CONDUCTUAL</a:t>
            </a:r>
          </a:p>
        </p:txBody>
      </p:sp>
      <p:sp>
        <p:nvSpPr>
          <p:cNvPr name="TextBox 14" id="14"/>
          <p:cNvSpPr txBox="true"/>
          <p:nvPr/>
        </p:nvSpPr>
        <p:spPr>
          <a:xfrm rot="-119999">
            <a:off x="1372912" y="1646401"/>
            <a:ext cx="9940703" cy="2153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763"/>
              </a:lnSpc>
            </a:pPr>
            <a:r>
              <a:rPr lang="en-US" sz="12688" strike="noStrike" u="none">
                <a:solidFill>
                  <a:srgbClr val="FF3D00"/>
                </a:solidFill>
                <a:latin typeface="Brittany"/>
                <a:ea typeface="Brittany"/>
                <a:cs typeface="Brittany"/>
                <a:sym typeface="Brittany"/>
              </a:rPr>
              <a:t>Project 02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376124" y="7343666"/>
            <a:ext cx="5157610" cy="271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E6E8DA"/>
                </a:solidFill>
                <a:latin typeface="Inter"/>
                <a:ea typeface="Inter"/>
                <a:cs typeface="Inter"/>
                <a:sym typeface="Inter"/>
              </a:rPr>
              <a:t>Los consumidores de Hermès muestran un comportamiento altamente motivado por la exclusividad, el estatus y la calidad artesanal. Compran con poca frecuencia pero invierten grandes sumas en productos que ven como piezas únicas o incluso como inversiones. La lealtad a la marca es alta debido a la experiencia de compra personalizada y la percepción de valor duradero. El comportamiento de compra está impulsado por la paciencia para acceder a productos exclusivos y el deseo de proyectar éxito personal y prestigio social.</a:t>
            </a:r>
          </a:p>
          <a:p>
            <a:pPr algn="just" marL="0" indent="0" lvl="0">
              <a:lnSpc>
                <a:spcPts val="19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E6E8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2274195"/>
            <a:ext cx="17259300" cy="5167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273"/>
              </a:lnSpc>
            </a:pPr>
            <a:r>
              <a:rPr lang="en-US" sz="30195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MUCHAS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14350" y="5558106"/>
            <a:ext cx="17259300" cy="3086100"/>
            <a:chOff x="0" y="0"/>
            <a:chExt cx="4545659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45659" cy="812800"/>
            </a:xfrm>
            <a:custGeom>
              <a:avLst/>
              <a:gdLst/>
              <a:ahLst/>
              <a:cxnLst/>
              <a:rect r="r" b="b" t="t" l="l"/>
              <a:pathLst>
                <a:path h="812800" w="4545659">
                  <a:moveTo>
                    <a:pt x="0" y="0"/>
                  </a:moveTo>
                  <a:lnTo>
                    <a:pt x="4545659" y="0"/>
                  </a:lnTo>
                  <a:lnTo>
                    <a:pt x="45456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E8D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545659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514350" y="5558106"/>
            <a:ext cx="17259300" cy="0"/>
          </a:xfrm>
          <a:prstGeom prst="line">
            <a:avLst/>
          </a:prstGeom>
          <a:ln cap="flat" w="38100">
            <a:solidFill>
              <a:srgbClr val="FF3D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974835" y="880681"/>
            <a:ext cx="338330" cy="296039"/>
            <a:chOff x="0" y="0"/>
            <a:chExt cx="812800" cy="711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974835" y="1176719"/>
            <a:ext cx="338330" cy="296039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4468779" y="3961875"/>
            <a:ext cx="9350443" cy="2108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223"/>
              </a:lnSpc>
            </a:pPr>
            <a:r>
              <a:rPr lang="en-US" sz="12302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Gracias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DAGRRfNlmwM</dc:identifier>
  <dcterms:modified xsi:type="dcterms:W3CDTF">2011-08-01T06:04:30Z</dcterms:modified>
  <cp:revision>1</cp:revision>
  <dc:title>Black and Orange Modern Minimalist Creative Portfolio Presentation</dc:title>
</cp:coreProperties>
</file>