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Open Sauce Semi-Bold" charset="1" panose="00000700000000000000"/>
      <p:regular r:id="rId19"/>
    </p:embeddedFont>
    <p:embeddedFont>
      <p:font typeface="Open Sauce Light" charset="1" panose="00000400000000000000"/>
      <p:regular r:id="rId20"/>
    </p:embeddedFont>
    <p:embeddedFont>
      <p:font typeface="Open Sauce Bold" charset="1" panose="00000800000000000000"/>
      <p:regular r:id="rId21"/>
    </p:embeddedFont>
    <p:embeddedFont>
      <p:font typeface="Open Sauce" charset="1" panose="00000500000000000000"/>
      <p:regular r:id="rId22"/>
    </p:embeddedFont>
    <p:embeddedFont>
      <p:font typeface="Open Sans Bold" charset="1" panose="020B0806030504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28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7786" r="0" b="7786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2852">
                <a:alpha val="82745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481642" y="4180852"/>
            <a:ext cx="7324716" cy="2381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412"/>
              </a:lnSpc>
            </a:pPr>
            <a:r>
              <a:rPr lang="en-US" sz="13865" spc="3813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C#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800373" y="8277816"/>
            <a:ext cx="6687255" cy="753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6"/>
              </a:lnSpc>
            </a:pPr>
            <a:r>
              <a:rPr lang="en-US" sz="2204" spc="606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MANUEL RIVERA</a:t>
            </a:r>
          </a:p>
          <a:p>
            <a:pPr algn="ctr">
              <a:lnSpc>
                <a:spcPts val="3086"/>
              </a:lnSpc>
            </a:pPr>
            <a:r>
              <a:rPr lang="en-US" sz="2204" spc="606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3 SEMESTRE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240829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285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66968" y="808413"/>
            <a:ext cx="453438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687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HERRAMIENTAS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663653" y="9017635"/>
            <a:ext cx="7595647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spc="385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C#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66968" y="2014489"/>
            <a:ext cx="7593627" cy="7620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8453" indent="-309227" lvl="1">
              <a:lnSpc>
                <a:spcPts val="4354"/>
              </a:lnSpc>
              <a:buFont typeface="Arial"/>
              <a:buChar char="•"/>
            </a:pPr>
            <a:r>
              <a:rPr lang="en-US" sz="2864">
                <a:solidFill>
                  <a:srgbClr val="09285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.NET:</a:t>
            </a:r>
          </a:p>
          <a:p>
            <a:pPr algn="l" marL="488916" indent="-244458" lvl="1">
              <a:lnSpc>
                <a:spcPts val="3442"/>
              </a:lnSpc>
              <a:buFont typeface="Arial"/>
              <a:buChar char="•"/>
            </a:pPr>
            <a:r>
              <a:rPr lang="en-US" sz="2264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Plataf</a:t>
            </a:r>
            <a:r>
              <a:rPr lang="en-US" sz="2264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orma que incluye el Common Language Runtime (CLR) y una amplia biblioteca de clases.</a:t>
            </a:r>
          </a:p>
          <a:p>
            <a:pPr algn="l" marL="661632" indent="-330816" lvl="1">
              <a:lnSpc>
                <a:spcPts val="4658"/>
              </a:lnSpc>
              <a:buFont typeface="Arial"/>
              <a:buChar char="•"/>
            </a:pPr>
            <a:r>
              <a:rPr lang="en-US" sz="3064">
                <a:solidFill>
                  <a:srgbClr val="09285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Visual Studio:</a:t>
            </a:r>
          </a:p>
          <a:p>
            <a:pPr algn="l" marL="488916" indent="-244458" lvl="1">
              <a:lnSpc>
                <a:spcPts val="3442"/>
              </a:lnSpc>
              <a:buFont typeface="Arial"/>
              <a:buChar char="•"/>
            </a:pPr>
            <a:r>
              <a:rPr lang="en-US" sz="2264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Entorno de desarrollo integrado (IDE) oficial para C#, con depuración avanzada, refactorización, y más.</a:t>
            </a:r>
          </a:p>
          <a:p>
            <a:pPr algn="l" marL="661632" indent="-330816" lvl="1">
              <a:lnSpc>
                <a:spcPts val="4658"/>
              </a:lnSpc>
              <a:buFont typeface="Arial"/>
              <a:buChar char="•"/>
            </a:pPr>
            <a:r>
              <a:rPr lang="en-US" sz="3064">
                <a:solidFill>
                  <a:srgbClr val="09285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NuGet:</a:t>
            </a:r>
          </a:p>
          <a:p>
            <a:pPr algn="l" marL="488916" indent="-244458" lvl="1">
              <a:lnSpc>
                <a:spcPts val="3442"/>
              </a:lnSpc>
              <a:buFont typeface="Arial"/>
              <a:buChar char="•"/>
            </a:pPr>
            <a:r>
              <a:rPr lang="en-US" sz="2264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Sistema de gestión de paquetes para integrar fácilmente bibliotecas de terceros.</a:t>
            </a:r>
          </a:p>
          <a:p>
            <a:pPr algn="l" marL="661632" indent="-330816" lvl="1">
              <a:lnSpc>
                <a:spcPts val="4658"/>
              </a:lnSpc>
              <a:buFont typeface="Arial"/>
              <a:buChar char="•"/>
            </a:pPr>
            <a:r>
              <a:rPr lang="en-US" sz="3064">
                <a:solidFill>
                  <a:srgbClr val="09285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Rider:</a:t>
            </a:r>
          </a:p>
          <a:p>
            <a:pPr algn="l" marL="488916" indent="-244458" lvl="1">
              <a:lnSpc>
                <a:spcPts val="3442"/>
              </a:lnSpc>
              <a:buFont typeface="Arial"/>
              <a:buChar char="•"/>
            </a:pPr>
            <a:r>
              <a:rPr lang="en-US" sz="2264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IDE alternativo de JetBrains.</a:t>
            </a:r>
          </a:p>
          <a:p>
            <a:pPr algn="l" marL="661632" indent="-330816" lvl="1">
              <a:lnSpc>
                <a:spcPts val="4658"/>
              </a:lnSpc>
              <a:buFont typeface="Arial"/>
              <a:buChar char="•"/>
            </a:pPr>
            <a:r>
              <a:rPr lang="en-US" sz="3064">
                <a:solidFill>
                  <a:srgbClr val="09285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Azure:</a:t>
            </a:r>
          </a:p>
          <a:p>
            <a:pPr algn="l" marL="488916" indent="-244458" lvl="1">
              <a:lnSpc>
                <a:spcPts val="3442"/>
              </a:lnSpc>
              <a:buFont typeface="Arial"/>
              <a:buChar char="•"/>
            </a:pPr>
            <a:r>
              <a:rPr lang="en-US" sz="2264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Servicios en la nube integrados con .NET para escalabilidad y gestión de aplicaciones.</a:t>
            </a:r>
          </a:p>
          <a:p>
            <a:pPr algn="l">
              <a:lnSpc>
                <a:spcPts val="3442"/>
              </a:lnSpc>
            </a:pP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63498" y="363498"/>
            <a:ext cx="7982423" cy="472113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77920" y="5126653"/>
            <a:ext cx="7809361" cy="47824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0928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81642" y="4371352"/>
            <a:ext cx="7324716" cy="1458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 spc="1146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EJEMPLOS DE CODIGO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5493" y="1484651"/>
            <a:ext cx="5261364" cy="3386625"/>
          </a:xfrm>
          <a:custGeom>
            <a:avLst/>
            <a:gdLst/>
            <a:ahLst/>
            <a:cxnLst/>
            <a:rect r="r" b="b" t="t" l="l"/>
            <a:pathLst>
              <a:path h="3386625" w="5261364">
                <a:moveTo>
                  <a:pt x="0" y="0"/>
                </a:moveTo>
                <a:lnTo>
                  <a:pt x="5261364" y="0"/>
                </a:lnTo>
                <a:lnTo>
                  <a:pt x="5261364" y="3386625"/>
                </a:lnTo>
                <a:lnTo>
                  <a:pt x="0" y="3386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847937" y="1484651"/>
            <a:ext cx="8132081" cy="3386625"/>
          </a:xfrm>
          <a:custGeom>
            <a:avLst/>
            <a:gdLst/>
            <a:ahLst/>
            <a:cxnLst/>
            <a:rect r="r" b="b" t="t" l="l"/>
            <a:pathLst>
              <a:path h="3386625" w="8132081">
                <a:moveTo>
                  <a:pt x="0" y="0"/>
                </a:moveTo>
                <a:lnTo>
                  <a:pt x="8132081" y="0"/>
                </a:lnTo>
                <a:lnTo>
                  <a:pt x="8132081" y="3386625"/>
                </a:lnTo>
                <a:lnTo>
                  <a:pt x="0" y="3386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55493" y="5540342"/>
            <a:ext cx="7561376" cy="2071221"/>
          </a:xfrm>
          <a:custGeom>
            <a:avLst/>
            <a:gdLst/>
            <a:ahLst/>
            <a:cxnLst/>
            <a:rect r="r" b="b" t="t" l="l"/>
            <a:pathLst>
              <a:path h="2071221" w="7561376">
                <a:moveTo>
                  <a:pt x="0" y="0"/>
                </a:moveTo>
                <a:lnTo>
                  <a:pt x="7561376" y="0"/>
                </a:lnTo>
                <a:lnTo>
                  <a:pt x="7561376" y="2071221"/>
                </a:lnTo>
                <a:lnTo>
                  <a:pt x="0" y="20712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84434" y="5540342"/>
            <a:ext cx="6054339" cy="2071221"/>
          </a:xfrm>
          <a:custGeom>
            <a:avLst/>
            <a:gdLst/>
            <a:ahLst/>
            <a:cxnLst/>
            <a:rect r="r" b="b" t="t" l="l"/>
            <a:pathLst>
              <a:path h="2071221" w="6054339">
                <a:moveTo>
                  <a:pt x="0" y="0"/>
                </a:moveTo>
                <a:lnTo>
                  <a:pt x="6054338" y="0"/>
                </a:lnTo>
                <a:lnTo>
                  <a:pt x="6054338" y="2071221"/>
                </a:lnTo>
                <a:lnTo>
                  <a:pt x="0" y="20712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808413"/>
            <a:ext cx="651558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687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5/ EJERCICIO PRÁCTICO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63653" y="9017635"/>
            <a:ext cx="7595647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spc="385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C#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4804601"/>
            <a:ext cx="15142745" cy="62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0928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HOLA MUNDO               ESTRUCTURA DE UNA CLASE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5496" y="7649663"/>
            <a:ext cx="15142745" cy="62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0928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EJEMPLO DE UN BUCLE           USO DE UN METODO ASINCRONICO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28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7786" r="0" b="7786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2852">
                <a:alpha val="82745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6575125" y="4864174"/>
            <a:ext cx="5137750" cy="50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2"/>
              </a:lnSpc>
            </a:pPr>
            <a:r>
              <a:rPr lang="en-US" sz="2923" spc="803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MUCHAS GRACIAS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800373" y="8277816"/>
            <a:ext cx="6687255" cy="753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6"/>
              </a:lnSpc>
            </a:pPr>
            <a:r>
              <a:rPr lang="en-US" sz="2204" spc="606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MANUEL RIVERA</a:t>
            </a:r>
          </a:p>
          <a:p>
            <a:pPr algn="ctr">
              <a:lnSpc>
                <a:spcPts val="3086"/>
              </a:lnSpc>
            </a:pPr>
            <a:r>
              <a:rPr lang="en-US" sz="2204" spc="606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3 SEMETRE 2024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28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143500"/>
            <a:ext cx="8317387" cy="5143500"/>
            <a:chOff x="0" y="0"/>
            <a:chExt cx="11089849" cy="6858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3415" r="0" b="3415"/>
            <a:stretch>
              <a:fillRect/>
            </a:stretch>
          </p:blipFill>
          <p:spPr>
            <a:xfrm flipH="false" flipV="false">
              <a:off x="0" y="0"/>
              <a:ext cx="11089849" cy="68580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8317387" y="-113711"/>
            <a:ext cx="10099642" cy="10627543"/>
            <a:chOff x="0" y="0"/>
            <a:chExt cx="2659988" cy="27990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59988" cy="2799024"/>
            </a:xfrm>
            <a:custGeom>
              <a:avLst/>
              <a:gdLst/>
              <a:ahLst/>
              <a:cxnLst/>
              <a:rect r="r" b="b" t="t" l="l"/>
              <a:pathLst>
                <a:path h="2799024" w="2659988">
                  <a:moveTo>
                    <a:pt x="0" y="0"/>
                  </a:moveTo>
                  <a:lnTo>
                    <a:pt x="2659988" y="0"/>
                  </a:lnTo>
                  <a:lnTo>
                    <a:pt x="2659988" y="2799024"/>
                  </a:lnTo>
                  <a:lnTo>
                    <a:pt x="0" y="27990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2659988" cy="2827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6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808413"/>
            <a:ext cx="3290043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687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INDICE DE CONTENIDOS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663653" y="9017635"/>
            <a:ext cx="7595647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spc="385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C#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062686" y="1990171"/>
            <a:ext cx="8609044" cy="6230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9325" indent="-429662" lvl="1">
              <a:lnSpc>
                <a:spcPts val="5572"/>
              </a:lnSpc>
              <a:buAutoNum type="arabicPeriod" startAt="1"/>
            </a:pPr>
            <a:r>
              <a:rPr lang="en-US" sz="3980" spc="1094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HISTORIA Y EVOLUCIN </a:t>
            </a:r>
          </a:p>
          <a:p>
            <a:pPr algn="l" marL="859325" indent="-429662" lvl="1">
              <a:lnSpc>
                <a:spcPts val="5572"/>
              </a:lnSpc>
              <a:buAutoNum type="arabicPeriod" startAt="1"/>
            </a:pPr>
            <a:r>
              <a:rPr lang="en-US" sz="3980" spc="1094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CARACYERISTICAS</a:t>
            </a:r>
          </a:p>
          <a:p>
            <a:pPr algn="l" marL="859325" indent="-429662" lvl="1">
              <a:lnSpc>
                <a:spcPts val="5572"/>
              </a:lnSpc>
              <a:buAutoNum type="arabicPeriod" startAt="1"/>
            </a:pPr>
            <a:r>
              <a:rPr lang="en-US" sz="3980" spc="1094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USOS Y APLICACIONES</a:t>
            </a:r>
          </a:p>
          <a:p>
            <a:pPr algn="l" marL="859325" indent="-429662" lvl="1">
              <a:lnSpc>
                <a:spcPts val="5572"/>
              </a:lnSpc>
              <a:buAutoNum type="arabicPeriod" startAt="1"/>
            </a:pPr>
            <a:r>
              <a:rPr lang="en-US" sz="3980" spc="1094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ECOSISTEMAS</a:t>
            </a:r>
          </a:p>
          <a:p>
            <a:pPr algn="l" marL="859325" indent="-429662" lvl="1">
              <a:lnSpc>
                <a:spcPts val="5572"/>
              </a:lnSpc>
              <a:buAutoNum type="arabicPeriod" startAt="1"/>
            </a:pPr>
            <a:r>
              <a:rPr lang="en-US" sz="3980" spc="1094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EJEMPLOS DE CODIGO</a:t>
            </a:r>
          </a:p>
          <a:p>
            <a:pPr algn="l">
              <a:lnSpc>
                <a:spcPts val="5572"/>
              </a:lnSpc>
            </a:pPr>
            <a:r>
              <a:rPr lang="en-US" sz="3980" spc="1094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0928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81642" y="4371352"/>
            <a:ext cx="7324716" cy="1458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 spc="1146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HISTORIA Y EVOLUCION DE C#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12192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0388" t="0" r="20388" b="0"/>
            <a:stretch>
              <a:fillRect/>
            </a:stretch>
          </p:blipFill>
          <p:spPr>
            <a:xfrm flipH="false" flipV="false"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9144000" y="0"/>
            <a:ext cx="9144000" cy="10287000"/>
            <a:chOff x="0" y="0"/>
            <a:chExt cx="2408296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2852">
                <a:alpha val="66667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9817894" y="1151213"/>
            <a:ext cx="7796212" cy="3692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spc="962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HISTORIA Y EVOLUCION</a:t>
            </a:r>
          </a:p>
          <a:p>
            <a:pPr algn="l">
              <a:lnSpc>
                <a:spcPts val="4899"/>
              </a:lnSpc>
            </a:pPr>
          </a:p>
          <a:p>
            <a:pPr algn="l">
              <a:lnSpc>
                <a:spcPts val="4899"/>
              </a:lnSpc>
            </a:pPr>
          </a:p>
          <a:p>
            <a:pPr algn="l">
              <a:lnSpc>
                <a:spcPts val="4899"/>
              </a:lnSpc>
            </a:pPr>
          </a:p>
          <a:p>
            <a:pPr algn="l">
              <a:lnSpc>
                <a:spcPts val="4899"/>
              </a:lnSpc>
            </a:pPr>
          </a:p>
          <a:p>
            <a:pPr algn="ctr">
              <a:lnSpc>
                <a:spcPts val="4899"/>
              </a:lnSpc>
            </a:pPr>
            <a:r>
              <a:rPr lang="en-US" sz="3499" spc="962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  C#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1855" y="233846"/>
            <a:ext cx="8840254" cy="9724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5"/>
              </a:lnSpc>
            </a:pPr>
            <a:r>
              <a:rPr lang="en-US" sz="3036">
                <a:solidFill>
                  <a:srgbClr val="09285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Creación y lanzamiento:</a:t>
            </a:r>
          </a:p>
          <a:p>
            <a:pPr algn="l" marL="569179" indent="-284590" lvl="1">
              <a:lnSpc>
                <a:spcPts val="4007"/>
              </a:lnSpc>
              <a:buFont typeface="Arial"/>
              <a:buChar char="•"/>
            </a:pPr>
            <a:r>
              <a:rPr lang="en-US" sz="2636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1999: Desarrollo inicial por Anders Hejlsberg y su equipo en Microsoft.</a:t>
            </a:r>
          </a:p>
          <a:p>
            <a:pPr algn="l" marL="569179" indent="-284590" lvl="1">
              <a:lnSpc>
                <a:spcPts val="4007"/>
              </a:lnSpc>
              <a:buFont typeface="Arial"/>
              <a:buChar char="•"/>
            </a:pPr>
            <a:r>
              <a:rPr lang="en-US" sz="2636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2000: Primera versión pública como parte de la plataforma .NET en PDC (Professional Developers Conference).</a:t>
            </a:r>
          </a:p>
          <a:p>
            <a:pPr algn="l" marL="569179" indent="-284590" lvl="1">
              <a:lnSpc>
                <a:spcPts val="4007"/>
              </a:lnSpc>
              <a:buFont typeface="Arial"/>
              <a:buChar char="•"/>
            </a:pPr>
            <a:r>
              <a:rPr lang="en-US" sz="2636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2002: Lanzamiento oficial con .NET Framework 1.0.</a:t>
            </a:r>
          </a:p>
          <a:p>
            <a:pPr algn="l">
              <a:lnSpc>
                <a:spcPts val="4615"/>
              </a:lnSpc>
            </a:pPr>
            <a:r>
              <a:rPr lang="en-US" sz="3036">
                <a:solidFill>
                  <a:srgbClr val="09285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Evolución:</a:t>
            </a:r>
          </a:p>
          <a:p>
            <a:pPr algn="l" marL="569179" indent="-284590" lvl="1">
              <a:lnSpc>
                <a:spcPts val="4007"/>
              </a:lnSpc>
              <a:buFont typeface="Arial"/>
              <a:buChar char="•"/>
            </a:pPr>
            <a:r>
              <a:rPr lang="en-US" sz="2636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C# 2.0 (2005): Introducción de características como Generics, Anonymous Methods, y Nullable Types.</a:t>
            </a:r>
          </a:p>
          <a:p>
            <a:pPr algn="l" marL="569179" indent="-284590" lvl="1">
              <a:lnSpc>
                <a:spcPts val="4007"/>
              </a:lnSpc>
              <a:buFont typeface="Arial"/>
              <a:buChar char="•"/>
            </a:pPr>
            <a:r>
              <a:rPr lang="en-US" sz="2636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C# 3.0 (2007): LINQ (Language Integrated Query), Lambda Expressions y Extension Methods.</a:t>
            </a:r>
          </a:p>
          <a:p>
            <a:pPr algn="l" marL="569179" indent="-284590" lvl="1">
              <a:lnSpc>
                <a:spcPts val="4007"/>
              </a:lnSpc>
              <a:buFont typeface="Arial"/>
              <a:buChar char="•"/>
            </a:pPr>
            <a:r>
              <a:rPr lang="en-US" sz="2636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C# 5.0 (2012): Introducción de la programación asíncrona con las palabras clave async/await.</a:t>
            </a:r>
          </a:p>
          <a:p>
            <a:pPr algn="l" marL="569179" indent="-284590" lvl="1">
              <a:lnSpc>
                <a:spcPts val="4007"/>
              </a:lnSpc>
              <a:buFont typeface="Arial"/>
              <a:buChar char="•"/>
            </a:pPr>
            <a:r>
              <a:rPr lang="en-US" sz="2636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C# 8.0 (2019): Nullable reference types, Async Streams, y más.</a:t>
            </a:r>
          </a:p>
          <a:p>
            <a:pPr algn="l" marL="569179" indent="-284590" lvl="1">
              <a:lnSpc>
                <a:spcPts val="4007"/>
              </a:lnSpc>
              <a:buFont typeface="Arial"/>
              <a:buChar char="•"/>
            </a:pPr>
            <a:r>
              <a:rPr lang="en-US" sz="2636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C# 10.0 (2021): Global usings, file-scoped namespaces, y mejoras en la inferencia de tipos.</a:t>
            </a:r>
            <a:r>
              <a:rPr lang="en-US" sz="2636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,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0928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81642" y="4371352"/>
            <a:ext cx="7324716" cy="719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 spc="1146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CARACTERISTICAS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54205" t="0" r="16016" b="0"/>
            <a:stretch>
              <a:fillRect/>
            </a:stretch>
          </p:blipFill>
          <p:spPr>
            <a:xfrm flipH="false" flipV="false"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9144000" cy="11757581"/>
            <a:chOff x="0" y="0"/>
            <a:chExt cx="2408296" cy="30966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8296" cy="3096647"/>
            </a:xfrm>
            <a:custGeom>
              <a:avLst/>
              <a:gdLst/>
              <a:ahLst/>
              <a:cxnLst/>
              <a:rect r="r" b="b" t="t" l="l"/>
              <a:pathLst>
                <a:path h="3096647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3096647"/>
                  </a:lnTo>
                  <a:lnTo>
                    <a:pt x="0" y="3096647"/>
                  </a:lnTo>
                  <a:close/>
                </a:path>
              </a:pathLst>
            </a:custGeom>
            <a:solidFill>
              <a:srgbClr val="092852">
                <a:alpha val="66667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408296" cy="3134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66968" y="808413"/>
            <a:ext cx="453438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687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CARACTERISTICAS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230337" y="1903612"/>
            <a:ext cx="4683327" cy="1713234"/>
            <a:chOff x="0" y="0"/>
            <a:chExt cx="6244435" cy="2284312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6244435" cy="2284312"/>
              <a:chOff x="0" y="0"/>
              <a:chExt cx="2303335" cy="842596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3336" cy="842596"/>
              </a:xfrm>
              <a:custGeom>
                <a:avLst/>
                <a:gdLst/>
                <a:ahLst/>
                <a:cxnLst/>
                <a:rect r="r" b="b" t="t" l="l"/>
                <a:pathLst>
                  <a:path h="842596" w="2303336">
                    <a:moveTo>
                      <a:pt x="2178875" y="842596"/>
                    </a:moveTo>
                    <a:lnTo>
                      <a:pt x="124460" y="842596"/>
                    </a:lnTo>
                    <a:cubicBezTo>
                      <a:pt x="55880" y="842596"/>
                      <a:pt x="0" y="786716"/>
                      <a:pt x="0" y="7181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78876" y="0"/>
                    </a:lnTo>
                    <a:cubicBezTo>
                      <a:pt x="2247455" y="0"/>
                      <a:pt x="2303336" y="55880"/>
                      <a:pt x="2303336" y="124460"/>
                    </a:cubicBezTo>
                    <a:lnTo>
                      <a:pt x="2303336" y="718136"/>
                    </a:lnTo>
                    <a:cubicBezTo>
                      <a:pt x="2303336" y="786716"/>
                      <a:pt x="2247455" y="842596"/>
                      <a:pt x="2178876" y="842596"/>
                    </a:cubicBezTo>
                    <a:close/>
                  </a:path>
                </a:pathLst>
              </a:custGeom>
              <a:solidFill>
                <a:srgbClr val="FFFFFF">
                  <a:alpha val="75686"/>
                </a:srgbClr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434532" y="715648"/>
              <a:ext cx="5375372" cy="7584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spc="467">
                  <a:solidFill>
                    <a:srgbClr val="092852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SINTAXIS SENCILLA Y MODERNA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230337" y="3693046"/>
            <a:ext cx="4683327" cy="1713234"/>
            <a:chOff x="0" y="0"/>
            <a:chExt cx="6244435" cy="2284312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6244435" cy="2284312"/>
              <a:chOff x="0" y="0"/>
              <a:chExt cx="2303335" cy="84259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3336" cy="842596"/>
              </a:xfrm>
              <a:custGeom>
                <a:avLst/>
                <a:gdLst/>
                <a:ahLst/>
                <a:cxnLst/>
                <a:rect r="r" b="b" t="t" l="l"/>
                <a:pathLst>
                  <a:path h="842596" w="2303336">
                    <a:moveTo>
                      <a:pt x="2178875" y="842596"/>
                    </a:moveTo>
                    <a:lnTo>
                      <a:pt x="124460" y="842596"/>
                    </a:lnTo>
                    <a:cubicBezTo>
                      <a:pt x="55880" y="842596"/>
                      <a:pt x="0" y="786716"/>
                      <a:pt x="0" y="7181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78876" y="0"/>
                    </a:lnTo>
                    <a:cubicBezTo>
                      <a:pt x="2247455" y="0"/>
                      <a:pt x="2303336" y="55880"/>
                      <a:pt x="2303336" y="124460"/>
                    </a:cubicBezTo>
                    <a:lnTo>
                      <a:pt x="2303336" y="718136"/>
                    </a:lnTo>
                    <a:cubicBezTo>
                      <a:pt x="2303336" y="786716"/>
                      <a:pt x="2247455" y="842596"/>
                      <a:pt x="2178876" y="842596"/>
                    </a:cubicBezTo>
                    <a:close/>
                  </a:path>
                </a:pathLst>
              </a:custGeom>
              <a:solidFill>
                <a:srgbClr val="FFFFFF">
                  <a:alpha val="75686"/>
                </a:srgbClr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434532" y="715648"/>
              <a:ext cx="5375372" cy="7584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spc="467">
                  <a:solidFill>
                    <a:srgbClr val="092852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LENGUAJE ORIENTADO A OBJETOS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2230337" y="5482480"/>
            <a:ext cx="4683327" cy="1531081"/>
            <a:chOff x="0" y="0"/>
            <a:chExt cx="6244435" cy="2041441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6244435" cy="2041441"/>
              <a:chOff x="0" y="0"/>
              <a:chExt cx="2303335" cy="75301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303336" cy="753010"/>
              </a:xfrm>
              <a:custGeom>
                <a:avLst/>
                <a:gdLst/>
                <a:ahLst/>
                <a:cxnLst/>
                <a:rect r="r" b="b" t="t" l="l"/>
                <a:pathLst>
                  <a:path h="753010" w="2303336">
                    <a:moveTo>
                      <a:pt x="2178875" y="753010"/>
                    </a:moveTo>
                    <a:lnTo>
                      <a:pt x="124460" y="753010"/>
                    </a:lnTo>
                    <a:cubicBezTo>
                      <a:pt x="55880" y="753010"/>
                      <a:pt x="0" y="697130"/>
                      <a:pt x="0" y="62855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78876" y="0"/>
                    </a:lnTo>
                    <a:cubicBezTo>
                      <a:pt x="2247455" y="0"/>
                      <a:pt x="2303336" y="55880"/>
                      <a:pt x="2303336" y="124460"/>
                    </a:cubicBezTo>
                    <a:lnTo>
                      <a:pt x="2303336" y="628550"/>
                    </a:lnTo>
                    <a:cubicBezTo>
                      <a:pt x="2303336" y="697130"/>
                      <a:pt x="2247455" y="753010"/>
                      <a:pt x="2178876" y="753010"/>
                    </a:cubicBezTo>
                    <a:close/>
                  </a:path>
                </a:pathLst>
              </a:custGeom>
              <a:solidFill>
                <a:srgbClr val="FFFFFF">
                  <a:alpha val="75686"/>
                </a:srgbClr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0">
              <a:off x="434532" y="715648"/>
              <a:ext cx="5375372" cy="7584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spc="467">
                  <a:solidFill>
                    <a:srgbClr val="092852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TIPOS DE DATOS SEGUROS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663653" y="9017635"/>
            <a:ext cx="7595647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spc="385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C#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43311" y="1173538"/>
            <a:ext cx="7200995" cy="7742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4"/>
              </a:lnSpc>
            </a:pPr>
          </a:p>
          <a:p>
            <a:pPr algn="l" marL="463636" indent="-231818" lvl="1">
              <a:lnSpc>
                <a:spcPts val="3264"/>
              </a:lnSpc>
              <a:buFont typeface="Arial"/>
              <a:buChar char="•"/>
            </a:pPr>
            <a:r>
              <a:rPr lang="en-US" sz="2147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Combina la simplicidad de C con la orientación a objetos de C++ y Java.</a:t>
            </a:r>
          </a:p>
          <a:p>
            <a:pPr algn="l">
              <a:lnSpc>
                <a:spcPts val="3264"/>
              </a:lnSpc>
            </a:pPr>
          </a:p>
          <a:p>
            <a:pPr algn="l" marL="463636" indent="-231818" lvl="1">
              <a:lnSpc>
                <a:spcPts val="3264"/>
              </a:lnSpc>
              <a:buFont typeface="Arial"/>
              <a:buChar char="•"/>
            </a:pPr>
            <a:r>
              <a:rPr lang="en-US" sz="2147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Soporta conceptos como clases, herencia, polimorfismo, y encapsulamiento.</a:t>
            </a:r>
          </a:p>
          <a:p>
            <a:pPr algn="l">
              <a:lnSpc>
                <a:spcPts val="3264"/>
              </a:lnSpc>
            </a:pPr>
          </a:p>
          <a:p>
            <a:pPr algn="l" marL="463636" indent="-231818" lvl="1">
              <a:lnSpc>
                <a:spcPts val="3264"/>
              </a:lnSpc>
              <a:buFont typeface="Arial"/>
              <a:buChar char="•"/>
            </a:pPr>
            <a:r>
              <a:rPr lang="en-US" sz="2147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Prevención de errores comunes como el desbordamiento de memoria.</a:t>
            </a:r>
          </a:p>
          <a:p>
            <a:pPr algn="l">
              <a:lnSpc>
                <a:spcPts val="3264"/>
              </a:lnSpc>
            </a:pPr>
          </a:p>
          <a:p>
            <a:pPr algn="l" marL="463636" indent="-231818" lvl="1">
              <a:lnSpc>
                <a:spcPts val="3264"/>
              </a:lnSpc>
              <a:buFont typeface="Arial"/>
              <a:buChar char="•"/>
            </a:pPr>
            <a:r>
              <a:rPr lang="en-US" sz="2147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Se integra fácilmente con otras tecnologías y lenguajes, especialmente dentro del ecosistema .NET.</a:t>
            </a:r>
          </a:p>
          <a:p>
            <a:pPr algn="l">
              <a:lnSpc>
                <a:spcPts val="3264"/>
              </a:lnSpc>
            </a:pPr>
          </a:p>
          <a:p>
            <a:pPr algn="l" marL="463636" indent="-231818" lvl="1">
              <a:lnSpc>
                <a:spcPts val="3264"/>
              </a:lnSpc>
              <a:buFont typeface="Arial"/>
              <a:buChar char="•"/>
            </a:pPr>
            <a:r>
              <a:rPr lang="en-US" sz="2147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Garbage Collection automático.</a:t>
            </a:r>
          </a:p>
          <a:p>
            <a:pPr algn="l" marL="463636" indent="-231818" lvl="1">
              <a:lnSpc>
                <a:spcPts val="3264"/>
              </a:lnSpc>
              <a:buFont typeface="Arial"/>
              <a:buChar char="•"/>
            </a:pPr>
          </a:p>
          <a:p>
            <a:pPr algn="l" marL="463636" indent="-231818" lvl="1">
              <a:lnSpc>
                <a:spcPts val="3264"/>
              </a:lnSpc>
              <a:buFont typeface="Arial"/>
              <a:buChar char="•"/>
            </a:pPr>
            <a:r>
              <a:rPr lang="en-US" sz="2147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.NET Framework, que incluye funcionalidades para I/O, gráficos, redes, y más.</a:t>
            </a:r>
          </a:p>
          <a:p>
            <a:pPr algn="l">
              <a:lnSpc>
                <a:spcPts val="3264"/>
              </a:lnSpc>
            </a:pPr>
          </a:p>
        </p:txBody>
      </p:sp>
      <p:grpSp>
        <p:nvGrpSpPr>
          <p:cNvPr name="Group 22" id="22"/>
          <p:cNvGrpSpPr/>
          <p:nvPr/>
        </p:nvGrpSpPr>
        <p:grpSpPr>
          <a:xfrm rot="0">
            <a:off x="2230337" y="7097157"/>
            <a:ext cx="4683327" cy="1235806"/>
            <a:chOff x="0" y="0"/>
            <a:chExt cx="6244435" cy="1647741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6244435" cy="1647741"/>
              <a:chOff x="0" y="0"/>
              <a:chExt cx="2303335" cy="6604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303336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2303336">
                    <a:moveTo>
                      <a:pt x="217887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78876" y="0"/>
                    </a:lnTo>
                    <a:cubicBezTo>
                      <a:pt x="2247455" y="0"/>
                      <a:pt x="2303336" y="55880"/>
                      <a:pt x="2303336" y="124460"/>
                    </a:cubicBezTo>
                    <a:lnTo>
                      <a:pt x="2303336" y="535940"/>
                    </a:lnTo>
                    <a:cubicBezTo>
                      <a:pt x="2303336" y="604520"/>
                      <a:pt x="2247455" y="660400"/>
                      <a:pt x="2178876" y="660400"/>
                    </a:cubicBezTo>
                    <a:close/>
                  </a:path>
                </a:pathLst>
              </a:custGeom>
              <a:solidFill>
                <a:srgbClr val="FFFFFF">
                  <a:alpha val="75686"/>
                </a:srgbClr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434532" y="715648"/>
              <a:ext cx="5375372" cy="364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spc="467">
                  <a:solidFill>
                    <a:srgbClr val="092852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INTEROPERABILIDAD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230337" y="110755"/>
            <a:ext cx="4683327" cy="1713234"/>
            <a:chOff x="0" y="0"/>
            <a:chExt cx="6244435" cy="2284312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6244435" cy="2284312"/>
              <a:chOff x="0" y="0"/>
              <a:chExt cx="2303335" cy="842596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2303336" cy="842596"/>
              </a:xfrm>
              <a:custGeom>
                <a:avLst/>
                <a:gdLst/>
                <a:ahLst/>
                <a:cxnLst/>
                <a:rect r="r" b="b" t="t" l="l"/>
                <a:pathLst>
                  <a:path h="842596" w="2303336">
                    <a:moveTo>
                      <a:pt x="2178875" y="842596"/>
                    </a:moveTo>
                    <a:lnTo>
                      <a:pt x="124460" y="842596"/>
                    </a:lnTo>
                    <a:cubicBezTo>
                      <a:pt x="55880" y="842596"/>
                      <a:pt x="0" y="786716"/>
                      <a:pt x="0" y="7181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78876" y="0"/>
                    </a:lnTo>
                    <a:cubicBezTo>
                      <a:pt x="2247455" y="0"/>
                      <a:pt x="2303336" y="55880"/>
                      <a:pt x="2303336" y="124460"/>
                    </a:cubicBezTo>
                    <a:lnTo>
                      <a:pt x="2303336" y="718136"/>
                    </a:lnTo>
                    <a:cubicBezTo>
                      <a:pt x="2303336" y="786716"/>
                      <a:pt x="2247455" y="842596"/>
                      <a:pt x="2178876" y="842596"/>
                    </a:cubicBezTo>
                    <a:close/>
                  </a:path>
                </a:pathLst>
              </a:custGeom>
              <a:solidFill>
                <a:srgbClr val="FFFFFF">
                  <a:alpha val="75686"/>
                </a:srgbClr>
              </a:solidFill>
            </p:spPr>
          </p:sp>
        </p:grpSp>
        <p:sp>
          <p:nvSpPr>
            <p:cNvPr name="TextBox 29" id="29"/>
            <p:cNvSpPr txBox="true"/>
            <p:nvPr/>
          </p:nvSpPr>
          <p:spPr>
            <a:xfrm rot="0">
              <a:off x="434532" y="715648"/>
              <a:ext cx="5375372" cy="7584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spc="467">
                  <a:solidFill>
                    <a:srgbClr val="092852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AUTOMATIZACIÓN DE GESTIÓN DE MEMORIA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2230337" y="8494888"/>
            <a:ext cx="4683327" cy="1531081"/>
            <a:chOff x="0" y="0"/>
            <a:chExt cx="6244435" cy="2041441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0"/>
              <a:ext cx="6244435" cy="2041441"/>
              <a:chOff x="0" y="0"/>
              <a:chExt cx="2303335" cy="818191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2303336" cy="818192"/>
              </a:xfrm>
              <a:custGeom>
                <a:avLst/>
                <a:gdLst/>
                <a:ahLst/>
                <a:cxnLst/>
                <a:rect r="r" b="b" t="t" l="l"/>
                <a:pathLst>
                  <a:path h="818192" w="2303336">
                    <a:moveTo>
                      <a:pt x="2178875" y="818191"/>
                    </a:moveTo>
                    <a:lnTo>
                      <a:pt x="124460" y="818191"/>
                    </a:lnTo>
                    <a:cubicBezTo>
                      <a:pt x="55880" y="818191"/>
                      <a:pt x="0" y="762312"/>
                      <a:pt x="0" y="69373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78876" y="0"/>
                    </a:lnTo>
                    <a:cubicBezTo>
                      <a:pt x="2247455" y="0"/>
                      <a:pt x="2303336" y="55880"/>
                      <a:pt x="2303336" y="124460"/>
                    </a:cubicBezTo>
                    <a:lnTo>
                      <a:pt x="2303336" y="693732"/>
                    </a:lnTo>
                    <a:cubicBezTo>
                      <a:pt x="2303336" y="762312"/>
                      <a:pt x="2247455" y="818192"/>
                      <a:pt x="2178876" y="818192"/>
                    </a:cubicBezTo>
                    <a:close/>
                  </a:path>
                </a:pathLst>
              </a:custGeom>
              <a:solidFill>
                <a:srgbClr val="FFFFFF">
                  <a:alpha val="75686"/>
                </a:srgbClr>
              </a:solid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434532" y="715648"/>
              <a:ext cx="5375372" cy="7584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spc="467">
                  <a:solidFill>
                    <a:srgbClr val="092852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BIBLIOTECA DE CLASES ROBUSTA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0928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81642" y="4371352"/>
            <a:ext cx="7324716" cy="1458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 spc="1146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USOS Y APLICACIONES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5373278"/>
            <a:ext cx="9144000" cy="4913722"/>
            <a:chOff x="0" y="0"/>
            <a:chExt cx="12192000" cy="655162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9671" r="0" b="9671"/>
            <a:stretch>
              <a:fillRect/>
            </a:stretch>
          </p:blipFill>
          <p:spPr>
            <a:xfrm flipH="false" flipV="false">
              <a:off x="0" y="0"/>
              <a:ext cx="12192000" cy="6551629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9144000" y="0"/>
            <a:ext cx="9144000" cy="5373278"/>
            <a:chOff x="0" y="0"/>
            <a:chExt cx="2408296" cy="14151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8296" cy="1415184"/>
            </a:xfrm>
            <a:custGeom>
              <a:avLst/>
              <a:gdLst/>
              <a:ahLst/>
              <a:cxnLst/>
              <a:rect r="r" b="b" t="t" l="l"/>
              <a:pathLst>
                <a:path h="1415184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1415184"/>
                  </a:lnTo>
                  <a:lnTo>
                    <a:pt x="0" y="1415184"/>
                  </a:lnTo>
                  <a:close/>
                </a:path>
              </a:pathLst>
            </a:custGeom>
            <a:solidFill>
              <a:srgbClr val="09285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408296" cy="1462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808413"/>
            <a:ext cx="4534382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687">
                <a:solidFill>
                  <a:srgbClr val="092852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USOS Y APLICACIONES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77469" y="1575389"/>
            <a:ext cx="585413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687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USOS COMUNES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591270" y="9017635"/>
            <a:ext cx="5668030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spc="385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C#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7353" y="2014489"/>
            <a:ext cx="8654271" cy="6823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1973" indent="-310987" lvl="1">
              <a:lnSpc>
                <a:spcPts val="4378"/>
              </a:lnSpc>
              <a:buFont typeface="Arial"/>
              <a:buChar char="•"/>
            </a:pPr>
            <a:r>
              <a:rPr lang="en-US" sz="2880">
                <a:solidFill>
                  <a:srgbClr val="09285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Desarrollo de aplicaciones de escritorio:</a:t>
            </a:r>
          </a:p>
          <a:p>
            <a:pPr algn="l" marL="557205" indent="-278602" lvl="1">
              <a:lnSpc>
                <a:spcPts val="3922"/>
              </a:lnSpc>
              <a:buFont typeface="Arial"/>
              <a:buChar char="•"/>
            </a:pPr>
            <a:r>
              <a:rPr lang="en-US" sz="2580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Utilizando Windows Forms y WPF.</a:t>
            </a:r>
          </a:p>
          <a:p>
            <a:pPr algn="l" marL="643563" indent="-321781" lvl="1">
              <a:lnSpc>
                <a:spcPts val="4530"/>
              </a:lnSpc>
              <a:buFont typeface="Arial"/>
              <a:buChar char="•"/>
            </a:pPr>
            <a:r>
              <a:rPr lang="en-US" sz="2980">
                <a:solidFill>
                  <a:srgbClr val="09285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Desarrollo web:</a:t>
            </a:r>
          </a:p>
          <a:p>
            <a:pPr algn="l" marL="557205" indent="-278602" lvl="1">
              <a:lnSpc>
                <a:spcPts val="3922"/>
              </a:lnSpc>
              <a:buFont typeface="Arial"/>
              <a:buChar char="•"/>
            </a:pPr>
            <a:r>
              <a:rPr lang="en-US" sz="2580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Con ASP.NET para crear aplicaciones web dinámicas.</a:t>
            </a:r>
          </a:p>
          <a:p>
            <a:pPr algn="l" marL="643563" indent="-321781" lvl="1">
              <a:lnSpc>
                <a:spcPts val="4530"/>
              </a:lnSpc>
              <a:buFont typeface="Arial"/>
              <a:buChar char="•"/>
            </a:pPr>
            <a:r>
              <a:rPr lang="en-US" sz="2980">
                <a:solidFill>
                  <a:srgbClr val="09285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Aplicaciones móviles:</a:t>
            </a:r>
          </a:p>
          <a:p>
            <a:pPr algn="l" marL="557205" indent="-278602" lvl="1">
              <a:lnSpc>
                <a:spcPts val="3922"/>
              </a:lnSpc>
              <a:buFont typeface="Arial"/>
              <a:buChar char="•"/>
            </a:pPr>
            <a:r>
              <a:rPr lang="en-US" sz="2580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Con Xamarin para desarrollo de aplicaciones multiplataforma.</a:t>
            </a:r>
          </a:p>
          <a:p>
            <a:pPr algn="l" marL="665152" indent="-332576" lvl="1">
              <a:lnSpc>
                <a:spcPts val="4682"/>
              </a:lnSpc>
              <a:buFont typeface="Arial"/>
              <a:buChar char="•"/>
            </a:pPr>
            <a:r>
              <a:rPr lang="en-US" sz="3080">
                <a:solidFill>
                  <a:srgbClr val="09285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Juegos:</a:t>
            </a:r>
          </a:p>
          <a:p>
            <a:pPr algn="l" marL="557205" indent="-278602" lvl="1">
              <a:lnSpc>
                <a:spcPts val="3922"/>
              </a:lnSpc>
              <a:buFont typeface="Arial"/>
              <a:buChar char="•"/>
            </a:pPr>
            <a:r>
              <a:rPr lang="en-US" sz="2580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Utilizando Unity para crear videojuegos 2D y 3D.</a:t>
            </a:r>
          </a:p>
          <a:p>
            <a:pPr algn="l" marL="665152" indent="-332576" lvl="1">
              <a:lnSpc>
                <a:spcPts val="4682"/>
              </a:lnSpc>
              <a:buFont typeface="Arial"/>
              <a:buChar char="•"/>
            </a:pPr>
            <a:r>
              <a:rPr lang="en-US" sz="3080">
                <a:solidFill>
                  <a:srgbClr val="09285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Servicios en la nube:</a:t>
            </a:r>
          </a:p>
          <a:p>
            <a:pPr algn="l" marL="557205" indent="-278602" lvl="1">
              <a:lnSpc>
                <a:spcPts val="3922"/>
              </a:lnSpc>
              <a:buFont typeface="Arial"/>
              <a:buChar char="•"/>
            </a:pPr>
            <a:r>
              <a:rPr lang="en-US" sz="2580">
                <a:solidFill>
                  <a:srgbClr val="092852"/>
                </a:solidFill>
                <a:latin typeface="Open Sauce"/>
                <a:ea typeface="Open Sauce"/>
                <a:cs typeface="Open Sauce"/>
                <a:sym typeface="Open Sauce"/>
              </a:rPr>
              <a:t>Implementando servicios en Azure.</a:t>
            </a:r>
          </a:p>
          <a:p>
            <a:pPr algn="l">
              <a:lnSpc>
                <a:spcPts val="3922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0928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53741" y="4741027"/>
            <a:ext cx="8380518" cy="1458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 spc="1146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ECOSISTEMA Y HERRAMIENTAS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DAGOlhsJPqs</dc:identifier>
  <dcterms:modified xsi:type="dcterms:W3CDTF">2011-08-01T06:04:30Z</dcterms:modified>
  <cp:revision>1</cp:revision>
  <dc:title>Presentación proyecto fin de grado profesional en color azul</dc:title>
</cp:coreProperties>
</file>