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96BB51-2E58-4D1D-B725-CCAC6F45E65A}"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6BEA73-D57E-4A79-AA92-2E96DE56D1DF}"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75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96BB51-2E58-4D1D-B725-CCAC6F45E65A}"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135474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96BB51-2E58-4D1D-B725-CCAC6F45E65A}"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189937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96BB51-2E58-4D1D-B725-CCAC6F45E65A}"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355184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896BB51-2E58-4D1D-B725-CCAC6F45E65A}" type="datetimeFigureOut">
              <a:rPr lang="es-ES" smtClean="0"/>
              <a:t>21/08/2024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6BEA73-D57E-4A79-AA92-2E96DE56D1DF}"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34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96BB51-2E58-4D1D-B725-CCAC6F45E65A}"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150105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96BB51-2E58-4D1D-B725-CCAC6F45E65A}" type="datetimeFigureOut">
              <a:rPr lang="es-ES" smtClean="0"/>
              <a:t>21/08/2024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299043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96BB51-2E58-4D1D-B725-CCAC6F45E65A}" type="datetimeFigureOut">
              <a:rPr lang="es-ES" smtClean="0"/>
              <a:t>21/08/2024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28693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96BB51-2E58-4D1D-B725-CCAC6F45E65A}" type="datetimeFigureOut">
              <a:rPr lang="es-ES" smtClean="0"/>
              <a:t>21/08/2024</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177088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96BB51-2E58-4D1D-B725-CCAC6F45E65A}" type="datetimeFigureOut">
              <a:rPr lang="es-ES" smtClean="0"/>
              <a:t>21/08/2024</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6BEA73-D57E-4A79-AA92-2E96DE56D1DF}" type="slidenum">
              <a:rPr lang="es-ES" smtClean="0"/>
              <a:t>‹Nº›</a:t>
            </a:fld>
            <a:endParaRPr lang="es-ES"/>
          </a:p>
        </p:txBody>
      </p:sp>
    </p:spTree>
    <p:extLst>
      <p:ext uri="{BB962C8B-B14F-4D97-AF65-F5344CB8AC3E}">
        <p14:creationId xmlns:p14="http://schemas.microsoft.com/office/powerpoint/2010/main" val="239095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896BB51-2E58-4D1D-B725-CCAC6F45E65A}" type="datetimeFigureOut">
              <a:rPr lang="es-ES" smtClean="0"/>
              <a:t>21/08/2024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6BEA73-D57E-4A79-AA92-2E96DE56D1DF}" type="slidenum">
              <a:rPr lang="es-ES" smtClean="0"/>
              <a:t>‹Nº›</a:t>
            </a:fld>
            <a:endParaRPr lang="es-ES"/>
          </a:p>
        </p:txBody>
      </p:sp>
    </p:spTree>
    <p:extLst>
      <p:ext uri="{BB962C8B-B14F-4D97-AF65-F5344CB8AC3E}">
        <p14:creationId xmlns:p14="http://schemas.microsoft.com/office/powerpoint/2010/main" val="236283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96BB51-2E58-4D1D-B725-CCAC6F45E65A}" type="datetimeFigureOut">
              <a:rPr lang="es-ES" smtClean="0"/>
              <a:t>21/08/2024</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6BEA73-D57E-4A79-AA92-2E96DE56D1DF}"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485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59408" y="5653356"/>
            <a:ext cx="8932592" cy="618656"/>
          </a:xfrm>
        </p:spPr>
        <p:txBody>
          <a:bodyPr/>
          <a:lstStyle/>
          <a:p>
            <a:r>
              <a:rPr lang="es-MX" dirty="0">
                <a:solidFill>
                  <a:schemeClr val="tx1"/>
                </a:solidFill>
              </a:rPr>
              <a:t>“NO HAY OBRA LITERARIA SI NO HAY LECTURA DE ELLA”</a:t>
            </a:r>
            <a:endParaRPr lang="es-ES" dirty="0">
              <a:solidFill>
                <a:schemeClr val="tx1"/>
              </a:solidFill>
            </a:endParaRPr>
          </a:p>
        </p:txBody>
      </p:sp>
      <p:sp>
        <p:nvSpPr>
          <p:cNvPr id="4" name="AutoShape 2" descr="Literatu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28775" y="424102"/>
            <a:ext cx="10214586" cy="4508507"/>
          </a:xfrm>
          <a:prstGeom prst="rect">
            <a:avLst/>
          </a:prstGeom>
        </p:spPr>
      </p:pic>
    </p:spTree>
    <p:extLst>
      <p:ext uri="{BB962C8B-B14F-4D97-AF65-F5344CB8AC3E}">
        <p14:creationId xmlns:p14="http://schemas.microsoft.com/office/powerpoint/2010/main" val="44440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
        <p:nvSpPr>
          <p:cNvPr id="3" name="Rectangle 1"/>
          <p:cNvSpPr>
            <a:spLocks noChangeArrowheads="1"/>
          </p:cNvSpPr>
          <p:nvPr/>
        </p:nvSpPr>
        <p:spPr bwMode="auto">
          <a:xfrm>
            <a:off x="785612" y="421624"/>
            <a:ext cx="4533364" cy="53218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41224" rIns="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a:ln>
                  <a:noFill/>
                </a:ln>
                <a:solidFill>
                  <a:srgbClr val="000000"/>
                </a:solidFill>
                <a:effectLst/>
                <a:latin typeface="roboto"/>
              </a:rPr>
              <a:t>Tipos de literatura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rgbClr val="000000"/>
                </a:solidFill>
                <a:effectLst/>
                <a:latin typeface="roboto"/>
              </a:rPr>
              <a:t>Literatura de no ficción</a:t>
            </a:r>
            <a:endParaRPr kumimoji="0" lang="es-ES"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Verdana" panose="020B0604030504040204" pitchFamily="34" charset="0"/>
              </a:rPr>
              <a:t>Este tipo de literatura también pertenece al género de la narrativa, solo que se sujeta a eventos reales o testimoniales. Normalmente suelen usarse en el desarrollo de la novela tradicional y también los cuentos. Los eventos que se incluyen en estos textos pueden ser verificables, lo cual da mayor credibilidad a la obra.</a:t>
            </a:r>
            <a:endParaRPr kumimoji="0" lang="es-ES"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dirty="0">
              <a:solidFill>
                <a:srgbClr val="000000"/>
              </a:solidFill>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rgbClr val="000000"/>
                </a:solidFill>
                <a:effectLst/>
                <a:latin typeface="roboto"/>
              </a:rPr>
              <a:t>Literatura fantástica</a:t>
            </a:r>
            <a:endParaRPr kumimoji="0" lang="es-ES"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Verdana" panose="020B0604030504040204" pitchFamily="34" charset="0"/>
              </a:rPr>
              <a:t>Suele presentar hechos y seres sobrenaturales que se pueden desarrollar en el mundo conocido o mundos inventados. En este tipo de textos, pertenecientes al género narrativo (aunque también pueden apreciarse en la poesía), el escritor funge como un dios creador de los eventos, seres y cosas.</a:t>
            </a:r>
            <a:endParaRPr kumimoji="0" lang="es-ES" sz="2000" b="0" i="0" u="none" strike="noStrike" cap="none" normalizeH="0" baseline="0" dirty="0">
              <a:ln>
                <a:noFill/>
              </a:ln>
              <a:solidFill>
                <a:schemeClr val="tx1"/>
              </a:solidFill>
              <a:effectLst/>
              <a:latin typeface="Arial" panose="020B0604020202020204" pitchFamily="34" charset="0"/>
            </a:endParaRPr>
          </a:p>
        </p:txBody>
      </p:sp>
      <p:sp>
        <p:nvSpPr>
          <p:cNvPr id="4" name="AutoShape 2" descr="El sentido de la Literatura I - La piedra de Sísi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El sentido de la Literatura I - La piedra de Sísi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752" y="160337"/>
            <a:ext cx="6512248" cy="3256124"/>
          </a:xfrm>
          <a:prstGeom prst="rect">
            <a:avLst/>
          </a:prstGeom>
        </p:spPr>
      </p:pic>
    </p:spTree>
    <p:extLst>
      <p:ext uri="{BB962C8B-B14F-4D97-AF65-F5344CB8AC3E}">
        <p14:creationId xmlns:p14="http://schemas.microsoft.com/office/powerpoint/2010/main" val="204866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
        <p:nvSpPr>
          <p:cNvPr id="3" name="Rectangle 1"/>
          <p:cNvSpPr>
            <a:spLocks noChangeArrowheads="1"/>
          </p:cNvSpPr>
          <p:nvPr/>
        </p:nvSpPr>
        <p:spPr bwMode="auto">
          <a:xfrm>
            <a:off x="4232016" y="477831"/>
            <a:ext cx="7547019" cy="51064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41224" rIns="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s-MX" b="1" dirty="0"/>
              <a:t>GÉNEROS LITERARIOS.</a:t>
            </a:r>
          </a:p>
          <a:p>
            <a:endParaRPr lang="es-MX" b="1" dirty="0"/>
          </a:p>
          <a:p>
            <a:r>
              <a:rPr lang="es-MX" b="1" dirty="0">
                <a:latin typeface="Maiandra GD" panose="020E0502030308020204" pitchFamily="34" charset="0"/>
              </a:rPr>
              <a:t>                                                                                   Género narrativo</a:t>
            </a:r>
            <a:endParaRPr lang="es-MX" dirty="0">
              <a:latin typeface="Maiandra GD" panose="020E0502030308020204" pitchFamily="34" charset="0"/>
            </a:endParaRPr>
          </a:p>
          <a:p>
            <a:r>
              <a:rPr lang="es-MX" dirty="0">
                <a:latin typeface="Maiandra GD" panose="020E0502030308020204" pitchFamily="34" charset="0"/>
              </a:rPr>
              <a:t>En la época de Aristóteles era conocido como género épico. En aquella época relataba hechos legendarios (inventados o reales) que combinaban con narración, diálogo y descripción.</a:t>
            </a:r>
          </a:p>
          <a:p>
            <a:r>
              <a:rPr lang="es-MX" dirty="0">
                <a:latin typeface="Maiandra GD" panose="020E0502030308020204" pitchFamily="34" charset="0"/>
              </a:rPr>
              <a:t>Actualmente, la narrativa se caracteriza por ser una categoría escrita en la que un narrador presenta </a:t>
            </a:r>
          </a:p>
          <a:p>
            <a:endParaRPr lang="es-MX" b="1" dirty="0">
              <a:latin typeface="Maiandra GD" panose="020E0502030308020204" pitchFamily="34" charset="0"/>
            </a:endParaRPr>
          </a:p>
          <a:p>
            <a:r>
              <a:rPr lang="es-MX" b="1" dirty="0">
                <a:latin typeface="Maiandra GD" panose="020E0502030308020204" pitchFamily="34" charset="0"/>
              </a:rPr>
              <a:t>                                                                                           Género lírico</a:t>
            </a:r>
            <a:endParaRPr lang="es-MX" dirty="0">
              <a:latin typeface="Maiandra GD" panose="020E0502030308020204" pitchFamily="34" charset="0"/>
            </a:endParaRPr>
          </a:p>
          <a:p>
            <a:r>
              <a:rPr lang="es-MX" dirty="0">
                <a:latin typeface="Maiandra GD" panose="020E0502030308020204" pitchFamily="34" charset="0"/>
              </a:rPr>
              <a:t>Este género es el propio del poema, una forma de expresión en lo que lo emocional toma relevancia de una manera simbólica. Suele tener más peso la forma de expresarse del autor que de los hechos en sí, apoyándose en distintos recursos literarios para embellecer el escrito.</a:t>
            </a:r>
          </a:p>
          <a:p>
            <a:r>
              <a:rPr lang="es-MX" dirty="0">
                <a:latin typeface="Maiandra GD" panose="020E0502030308020204" pitchFamily="34" charset="0"/>
              </a:rPr>
              <a:t>La forma de escritura habitual es el verso, aunque también puede utilizarse la prosa en algunos casos. Algunos de los subgéneros líricos son la canción, la oda, el himno, la elegía o la sátira.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84" y="2240924"/>
            <a:ext cx="3747047" cy="2248228"/>
          </a:xfrm>
          <a:prstGeom prst="rect">
            <a:avLst/>
          </a:prstGeom>
        </p:spPr>
      </p:pic>
    </p:spTree>
    <p:extLst>
      <p:ext uri="{BB962C8B-B14F-4D97-AF65-F5344CB8AC3E}">
        <p14:creationId xmlns:p14="http://schemas.microsoft.com/office/powerpoint/2010/main" val="242718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
        <p:nvSpPr>
          <p:cNvPr id="4" name="Rectangle 1"/>
          <p:cNvSpPr>
            <a:spLocks noChangeArrowheads="1"/>
          </p:cNvSpPr>
          <p:nvPr/>
        </p:nvSpPr>
        <p:spPr bwMode="auto">
          <a:xfrm>
            <a:off x="618186" y="-237763"/>
            <a:ext cx="6478073" cy="65221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41224" rIns="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sng" strike="noStrike" cap="none" normalizeH="0" baseline="0" dirty="0">
                <a:ln>
                  <a:noFill/>
                </a:ln>
                <a:solidFill>
                  <a:srgbClr val="000000"/>
                </a:solidFill>
                <a:effectLst/>
                <a:latin typeface="Corbel" panose="020B0503020204020204" pitchFamily="34" charset="0"/>
              </a:rPr>
              <a:t>Funciones de la literatura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estética</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Este aspecto se refiere a la belleza que puede desarrollar un autor en el texto. Esta cualidad suele ser el atractivo más importante de la obra.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social</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Se refiere a que los textos de literatura suelen servir de testimonio de los eventos históricos, ideales y personajes sobresalientes en las distintas épocas donde son creados.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cultural</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Esta función se refiere a que la literatura sirve de puente para comunicar los conocimientos, las costumbres y la cultura de los pueblos.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musical</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Aunque suene incongruente, la literatura posee una serie de elementos que al organizarse de forma adecuada generan musicalidad. Cuando esto se logra crea una sensación agradable en quien aprecia el texto.</a:t>
            </a:r>
            <a:endParaRPr kumimoji="0" lang="es-ES" sz="1400" b="0" i="0" u="none" strike="noStrike" cap="none" normalizeH="0" baseline="0" dirty="0">
              <a:ln>
                <a:noFill/>
              </a:ln>
              <a:solidFill>
                <a:schemeClr val="tx1"/>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Esta función no solo es propia de la poesía, sino que puede verse en cualquier género, lo que se necesita es un buen dominio del idioma y sus recursos por parte del escritor.</a:t>
            </a:r>
            <a:endParaRPr kumimoji="0" lang="es-ES" sz="2000" b="0" i="0" u="none" strike="noStrike" cap="none" normalizeH="0" baseline="0" dirty="0">
              <a:ln>
                <a:noFill/>
              </a:ln>
              <a:solidFill>
                <a:srgbClr val="000000"/>
              </a:solidFill>
              <a:effectLst/>
              <a:latin typeface="Corbel" panose="020B0503020204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885" y="759854"/>
            <a:ext cx="4024462" cy="4900410"/>
          </a:xfrm>
          <a:prstGeom prst="rect">
            <a:avLst/>
          </a:prstGeom>
        </p:spPr>
      </p:pic>
    </p:spTree>
    <p:extLst>
      <p:ext uri="{BB962C8B-B14F-4D97-AF65-F5344CB8AC3E}">
        <p14:creationId xmlns:p14="http://schemas.microsoft.com/office/powerpoint/2010/main" val="289973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631" y="1043189"/>
            <a:ext cx="8036417" cy="4520485"/>
          </a:xfrm>
          <a:prstGeom prst="rect">
            <a:avLst/>
          </a:prstGeom>
        </p:spPr>
      </p:pic>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
        <p:nvSpPr>
          <p:cNvPr id="4" name="Rectangle 1"/>
          <p:cNvSpPr>
            <a:spLocks noChangeArrowheads="1"/>
          </p:cNvSpPr>
          <p:nvPr/>
        </p:nvSpPr>
        <p:spPr bwMode="auto">
          <a:xfrm>
            <a:off x="566672" y="0"/>
            <a:ext cx="7018985" cy="64298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41224" rIns="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afectiva</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Esto se refiere a la emotividad que puede lograr un escritor al elaborar un texto. Todo dependerá de las cualidades que posea el autor, de lo bien que maneje la temática y el lenguaje.</a:t>
            </a:r>
          </a:p>
          <a:p>
            <a:pPr marL="0" marR="0" lvl="0" indent="0" algn="l" defTabSz="914400" rtl="0" eaLnBrk="0" fontAlgn="base" latinLnBrk="0" hangingPunct="0">
              <a:lnSpc>
                <a:spcPct val="100000"/>
              </a:lnSpc>
              <a:spcBef>
                <a:spcPct val="0"/>
              </a:spcBef>
              <a:spcAft>
                <a:spcPct val="0"/>
              </a:spcAft>
              <a:buClrTx/>
              <a:buSzTx/>
              <a:buFontTx/>
              <a:buNone/>
              <a:tabLst/>
            </a:pPr>
            <a:endParaRPr lang="es-MX" sz="1600" dirty="0">
              <a:solidFill>
                <a:srgbClr val="000000"/>
              </a:solidFill>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simbólica</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Este apartado se refiere al mensaje particular que un autor quiere transmitir basándose en el uso de símbolos para reforzarlo. Esta función se vincula directamente con la poética, por lo que las figuras literarias juegan un papel importante en ella.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evasiva</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Esto se refiere a que tanto el autor al escribir como el lector que interpreta o el que escucha la obra literaria al ser narrada pueden escaparse de la realidad que viven. Sí, las obras literarias sirven para evadir por instantes aquellas situaciones que se están viviendo.</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orbel" panose="020B0503020204020204" pitchFamily="34" charset="0"/>
              </a:rPr>
              <a:t>Función de compromiso</a:t>
            </a:r>
            <a:endParaRPr kumimoji="0" lang="es-ES" sz="2000" b="0" i="0" u="none" strike="noStrike" cap="none" normalizeH="0" baseline="0" dirty="0">
              <a:ln>
                <a:noFill/>
              </a:ln>
              <a:solidFill>
                <a:srgbClr val="000000"/>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Corbel" panose="020B0503020204020204" pitchFamily="34" charset="0"/>
              </a:rPr>
              <a:t>Esta función se refiere al papel que toma el autor al momento de escribir una obra y su responsabilidad ante sus lectores y la historia. Hay que comprender que cada obra literaria posee un mensaje que repercutirá en quienes la lean, tanto para bien como para mal. Aquí radica la importancia del compromiso que el escritor asume al crearla.</a:t>
            </a:r>
            <a:endParaRPr kumimoji="0" lang="es-ES" sz="2400" b="0" i="0" u="none" strike="noStrike" cap="none" normalizeH="0" baseline="0" dirty="0">
              <a:ln>
                <a:noFill/>
              </a:ln>
              <a:solidFill>
                <a:schemeClr val="tx1"/>
              </a:solidFill>
              <a:effectLst/>
              <a:latin typeface="Corbel" panose="020B0503020204020204" pitchFamily="34" charset="0"/>
            </a:endParaRPr>
          </a:p>
        </p:txBody>
      </p:sp>
    </p:spTree>
    <p:extLst>
      <p:ext uri="{BB962C8B-B14F-4D97-AF65-F5344CB8AC3E}">
        <p14:creationId xmlns:p14="http://schemas.microsoft.com/office/powerpoint/2010/main" val="156672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Tree>
    <p:extLst>
      <p:ext uri="{BB962C8B-B14F-4D97-AF65-F5344CB8AC3E}">
        <p14:creationId xmlns:p14="http://schemas.microsoft.com/office/powerpoint/2010/main" val="27341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5661" y="798020"/>
            <a:ext cx="8932592" cy="528504"/>
          </a:xfrm>
        </p:spPr>
        <p:txBody>
          <a:bodyPr>
            <a:normAutofit/>
          </a:bodyPr>
          <a:lstStyle/>
          <a:p>
            <a:r>
              <a:rPr lang="es-MX" i="1" dirty="0">
                <a:solidFill>
                  <a:schemeClr val="tx1"/>
                </a:solidFill>
                <a:latin typeface="+mn-lt"/>
              </a:rPr>
              <a:t>Litera</a:t>
            </a:r>
            <a:r>
              <a:rPr lang="es-MX" dirty="0">
                <a:solidFill>
                  <a:schemeClr val="tx1"/>
                </a:solidFill>
                <a:latin typeface="+mn-lt"/>
              </a:rPr>
              <a:t> –letra   (</a:t>
            </a:r>
            <a:r>
              <a:rPr lang="es-MX" cap="none" dirty="0">
                <a:solidFill>
                  <a:schemeClr val="tx1"/>
                </a:solidFill>
                <a:latin typeface="+mn-lt"/>
              </a:rPr>
              <a:t>vocablo latino</a:t>
            </a:r>
            <a:r>
              <a:rPr lang="es-MX" dirty="0">
                <a:solidFill>
                  <a:schemeClr val="tx1"/>
                </a:solidFill>
                <a:latin typeface="+mn-lt"/>
              </a:rPr>
              <a:t>)</a:t>
            </a:r>
          </a:p>
          <a:p>
            <a:endParaRPr lang="es-MX" dirty="0">
              <a:solidFill>
                <a:schemeClr val="tx1"/>
              </a:solidFill>
              <a:latin typeface="+mn-lt"/>
            </a:endParaRPr>
          </a:p>
          <a:p>
            <a:endParaRPr lang="es-ES" dirty="0">
              <a:solidFill>
                <a:schemeClr val="tx1"/>
              </a:solidFill>
              <a:latin typeface="+mn-lt"/>
            </a:endParaRPr>
          </a:p>
        </p:txBody>
      </p:sp>
      <p:sp>
        <p:nvSpPr>
          <p:cNvPr id="5" name="CuadroTexto 4"/>
          <p:cNvSpPr txBox="1"/>
          <p:nvPr/>
        </p:nvSpPr>
        <p:spPr>
          <a:xfrm>
            <a:off x="1885661" y="1468191"/>
            <a:ext cx="9357595" cy="2246769"/>
          </a:xfrm>
          <a:prstGeom prst="rect">
            <a:avLst/>
          </a:prstGeom>
          <a:noFill/>
        </p:spPr>
        <p:txBody>
          <a:bodyPr wrap="square" rtlCol="0">
            <a:spAutoFit/>
          </a:bodyPr>
          <a:lstStyle/>
          <a:p>
            <a:r>
              <a:rPr lang="es-MX" sz="2000" dirty="0"/>
              <a:t>Acepciones del término Literatura:</a:t>
            </a:r>
          </a:p>
          <a:p>
            <a:pPr marL="342900" indent="-342900">
              <a:buAutoNum type="alphaUcParenR"/>
            </a:pPr>
            <a:r>
              <a:rPr lang="es-MX" sz="2000" dirty="0"/>
              <a:t>Conjunto de obras o artículos escritos sobre determinada materia.</a:t>
            </a:r>
          </a:p>
          <a:p>
            <a:pPr marL="342900" indent="-342900">
              <a:buAutoNum type="alphaUcParenR"/>
            </a:pPr>
            <a:r>
              <a:rPr lang="es-MX" sz="2000" dirty="0"/>
              <a:t>En Occidente se maneja el termino Obra Literaria, es decir, conjunto de obras que sean producido en las distintas épocas y países.</a:t>
            </a:r>
          </a:p>
          <a:p>
            <a:pPr marL="342900" indent="-342900">
              <a:buAutoNum type="alphaUcParenR"/>
            </a:pPr>
            <a:r>
              <a:rPr lang="es-MX" sz="2000" dirty="0"/>
              <a:t>Arte Literario, se le incluye en las bellas artes, como la música y las artes plásticas.</a:t>
            </a:r>
          </a:p>
          <a:p>
            <a:pPr marL="342900" indent="-342900">
              <a:buAutoNum type="alphaUcParenR"/>
            </a:pPr>
            <a:r>
              <a:rPr lang="es-MX" sz="2000" dirty="0"/>
              <a:t>También se emplea para designar una disciplina académica (historia literaria,  crítica literaria, filosofía literaria, perspectiva literaria…)  </a:t>
            </a:r>
            <a:endParaRPr lang="es-ES" sz="2000" dirty="0"/>
          </a:p>
        </p:txBody>
      </p:sp>
    </p:spTree>
    <p:extLst>
      <p:ext uri="{BB962C8B-B14F-4D97-AF65-F5344CB8AC3E}">
        <p14:creationId xmlns:p14="http://schemas.microsoft.com/office/powerpoint/2010/main" val="425453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6" name="CuadroTexto 5"/>
          <p:cNvSpPr txBox="1"/>
          <p:nvPr/>
        </p:nvSpPr>
        <p:spPr>
          <a:xfrm>
            <a:off x="4617169" y="2142296"/>
            <a:ext cx="6369816" cy="1631216"/>
          </a:xfrm>
          <a:prstGeom prst="rect">
            <a:avLst/>
          </a:prstGeom>
          <a:noFill/>
        </p:spPr>
        <p:txBody>
          <a:bodyPr wrap="square" rtlCol="0">
            <a:spAutoFit/>
          </a:bodyPr>
          <a:lstStyle/>
          <a:p>
            <a:pPr algn="just"/>
            <a:r>
              <a:rPr lang="es-MX" dirty="0"/>
              <a:t>L</a:t>
            </a:r>
            <a:r>
              <a:rPr lang="es-MX" sz="2000" dirty="0"/>
              <a:t>a </a:t>
            </a:r>
            <a:r>
              <a:rPr lang="es-MX" sz="2000" b="1" dirty="0"/>
              <a:t>literatura</a:t>
            </a:r>
            <a:r>
              <a:rPr lang="es-MX" sz="2000" dirty="0"/>
              <a:t> es un conjunto de textos o relatos que utilizan la palabra para evocar reflexiones, sensaciones y/o emociones en los lectores. Tales textos pueden ser obras narrativas, descriptivas o reflexivas sobre un hecho real o ficticio.</a:t>
            </a:r>
            <a:endParaRPr lang="es-ES" sz="2000" dirty="0"/>
          </a:p>
        </p:txBody>
      </p:sp>
      <p:sp>
        <p:nvSpPr>
          <p:cNvPr id="2" name="CuadroTexto 1"/>
          <p:cNvSpPr txBox="1"/>
          <p:nvPr/>
        </p:nvSpPr>
        <p:spPr>
          <a:xfrm>
            <a:off x="1228812" y="4572001"/>
            <a:ext cx="6776714" cy="1015663"/>
          </a:xfrm>
          <a:prstGeom prst="rect">
            <a:avLst/>
          </a:prstGeom>
          <a:noFill/>
        </p:spPr>
        <p:txBody>
          <a:bodyPr wrap="square" rtlCol="0">
            <a:spAutoFit/>
          </a:bodyPr>
          <a:lstStyle/>
          <a:p>
            <a:r>
              <a:rPr lang="es-MX" sz="2000" dirty="0"/>
              <a:t>La Real Academia Española define la literatura como el «arte de la expresión verbal», por lo que se vincula tanto con la palabra escrita como la oral.</a:t>
            </a:r>
            <a:endParaRPr lang="es-ES" sz="20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39" y="940158"/>
            <a:ext cx="4416942" cy="2666671"/>
          </a:xfrm>
          <a:prstGeom prst="rect">
            <a:avLst/>
          </a:prstGeom>
        </p:spPr>
      </p:pic>
    </p:spTree>
    <p:extLst>
      <p:ext uri="{BB962C8B-B14F-4D97-AF65-F5344CB8AC3E}">
        <p14:creationId xmlns:p14="http://schemas.microsoft.com/office/powerpoint/2010/main" val="243833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rot="19827329">
            <a:off x="641655" y="1298482"/>
            <a:ext cx="3528405" cy="528504"/>
          </a:xfrm>
        </p:spPr>
        <p:txBody>
          <a:bodyPr>
            <a:noAutofit/>
          </a:bodyPr>
          <a:lstStyle/>
          <a:p>
            <a:pPr algn="ctr"/>
            <a:r>
              <a:rPr lang="es-MX" sz="3600" b="1" i="1" dirty="0">
                <a:solidFill>
                  <a:srgbClr val="C00000"/>
                </a:solidFill>
                <a:latin typeface="+mn-lt"/>
              </a:rPr>
              <a:t>Origen de la Literatura</a:t>
            </a:r>
            <a:endParaRPr lang="es-MX" sz="3600" b="1" dirty="0">
              <a:solidFill>
                <a:srgbClr val="C00000"/>
              </a:solidFill>
              <a:latin typeface="+mn-lt"/>
            </a:endParaRPr>
          </a:p>
          <a:p>
            <a:endParaRPr lang="es-MX" dirty="0">
              <a:solidFill>
                <a:srgbClr val="C00000"/>
              </a:solidFill>
              <a:latin typeface="+mn-lt"/>
            </a:endParaRPr>
          </a:p>
          <a:p>
            <a:endParaRPr lang="es-ES" dirty="0">
              <a:solidFill>
                <a:srgbClr val="C00000"/>
              </a:solidFill>
              <a:latin typeface="+mn-lt"/>
            </a:endParaRPr>
          </a:p>
        </p:txBody>
      </p:sp>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6" name="CuadroTexto 5"/>
          <p:cNvSpPr txBox="1"/>
          <p:nvPr/>
        </p:nvSpPr>
        <p:spPr>
          <a:xfrm>
            <a:off x="3748344" y="2144337"/>
            <a:ext cx="7817538" cy="3416320"/>
          </a:xfrm>
          <a:prstGeom prst="rect">
            <a:avLst/>
          </a:prstGeom>
          <a:noFill/>
        </p:spPr>
        <p:txBody>
          <a:bodyPr wrap="square" rtlCol="0">
            <a:spAutoFit/>
          </a:bodyPr>
          <a:lstStyle/>
          <a:p>
            <a:r>
              <a:rPr lang="es-MX" sz="2400" b="1" dirty="0"/>
              <a:t>Los textos con “elocuencia” o “poesía”</a:t>
            </a:r>
          </a:p>
          <a:p>
            <a:endParaRPr lang="es-MX" sz="2400" dirty="0"/>
          </a:p>
          <a:p>
            <a:r>
              <a:rPr lang="es-MX" sz="2400" dirty="0"/>
              <a:t>Tras la invención de la escritura en Mesopotamia en el tercer milenio antes de Cristo, tuvieron que pasar 4800 años para que surgiera el término literatura.</a:t>
            </a:r>
          </a:p>
          <a:p>
            <a:r>
              <a:rPr lang="es-MX" sz="2400" dirty="0"/>
              <a:t>En el siglo XVIII se le llamaba texto con “elocuencia” o “poesía” a la </a:t>
            </a:r>
            <a:r>
              <a:rPr lang="es-MX" sz="2400" i="1" dirty="0"/>
              <a:t>Epopeya de </a:t>
            </a:r>
            <a:r>
              <a:rPr lang="es-MX" sz="2400" i="1" dirty="0" err="1"/>
              <a:t>Gilgamesh</a:t>
            </a:r>
            <a:r>
              <a:rPr lang="es-MX" sz="2400" dirty="0"/>
              <a:t>, la cual se considera a la primera obra escrita. Lo mismo pasaba con la </a:t>
            </a:r>
            <a:r>
              <a:rPr lang="es-MX" sz="2400" i="1" dirty="0"/>
              <a:t>Ilíada</a:t>
            </a:r>
            <a:r>
              <a:rPr lang="es-MX" sz="2400" dirty="0"/>
              <a:t> griega o la </a:t>
            </a:r>
            <a:r>
              <a:rPr lang="es-MX" sz="2400" i="1" dirty="0"/>
              <a:t>Eneida</a:t>
            </a:r>
            <a:r>
              <a:rPr lang="es-MX" sz="2400" dirty="0"/>
              <a:t> romana, por nombrar solo algunos textos.</a:t>
            </a:r>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Tree>
    <p:extLst>
      <p:ext uri="{BB962C8B-B14F-4D97-AF65-F5344CB8AC3E}">
        <p14:creationId xmlns:p14="http://schemas.microsoft.com/office/powerpoint/2010/main" val="310178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rot="19827329">
            <a:off x="-259867" y="835569"/>
            <a:ext cx="3528405" cy="528504"/>
          </a:xfrm>
        </p:spPr>
        <p:txBody>
          <a:bodyPr>
            <a:noAutofit/>
          </a:bodyPr>
          <a:lstStyle/>
          <a:p>
            <a:pPr algn="ctr"/>
            <a:r>
              <a:rPr lang="es-MX" sz="3600" b="1" i="1" dirty="0">
                <a:solidFill>
                  <a:srgbClr val="C00000"/>
                </a:solidFill>
                <a:latin typeface="+mn-lt"/>
              </a:rPr>
              <a:t>Origen de la Literatura</a:t>
            </a:r>
            <a:endParaRPr lang="es-MX" sz="3600" b="1" dirty="0">
              <a:solidFill>
                <a:srgbClr val="C00000"/>
              </a:solidFill>
              <a:latin typeface="+mn-lt"/>
            </a:endParaRPr>
          </a:p>
          <a:p>
            <a:endParaRPr lang="es-MX" dirty="0">
              <a:solidFill>
                <a:srgbClr val="C00000"/>
              </a:solidFill>
              <a:latin typeface="+mn-lt"/>
            </a:endParaRPr>
          </a:p>
          <a:p>
            <a:endParaRPr lang="es-ES" dirty="0">
              <a:solidFill>
                <a:srgbClr val="C00000"/>
              </a:solidFill>
              <a:latin typeface="+mn-lt"/>
            </a:endParaRPr>
          </a:p>
        </p:txBody>
      </p:sp>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6" name="CuadroTexto 5"/>
          <p:cNvSpPr txBox="1"/>
          <p:nvPr/>
        </p:nvSpPr>
        <p:spPr>
          <a:xfrm>
            <a:off x="3323371" y="1468191"/>
            <a:ext cx="7765960" cy="4154984"/>
          </a:xfrm>
          <a:prstGeom prst="rect">
            <a:avLst/>
          </a:prstGeom>
          <a:noFill/>
        </p:spPr>
        <p:txBody>
          <a:bodyPr wrap="square" rtlCol="0">
            <a:spAutoFit/>
          </a:bodyPr>
          <a:lstStyle/>
          <a:p>
            <a:pPr algn="just"/>
            <a:r>
              <a:rPr lang="es-MX" sz="2400" b="1" dirty="0"/>
              <a:t>La aparición formal del término literatura</a:t>
            </a:r>
          </a:p>
          <a:p>
            <a:pPr algn="just"/>
            <a:endParaRPr lang="es-MX" sz="2400" dirty="0"/>
          </a:p>
          <a:p>
            <a:pPr algn="just"/>
            <a:r>
              <a:rPr lang="es-MX" sz="2400" dirty="0"/>
              <a:t>El término literatura empezó a usarse cuando inició el siglo XVIII y se empleó para agrupar a toda acción que se valiera de la escritura para manifestar una idea o pensamiento.</a:t>
            </a:r>
          </a:p>
          <a:p>
            <a:pPr algn="just"/>
            <a:r>
              <a:rPr lang="es-MX" sz="2400" dirty="0"/>
              <a:t>Por su parte, es en la obra </a:t>
            </a:r>
            <a:r>
              <a:rPr lang="es-MX" sz="2400" i="1" dirty="0" err="1"/>
              <a:t>Briefe</a:t>
            </a:r>
            <a:r>
              <a:rPr lang="es-MX" sz="2400" i="1" dirty="0"/>
              <a:t> die </a:t>
            </a:r>
            <a:r>
              <a:rPr lang="es-MX" sz="2400" i="1" dirty="0" err="1"/>
              <a:t>neueste</a:t>
            </a:r>
            <a:r>
              <a:rPr lang="es-MX" sz="2400" i="1" dirty="0"/>
              <a:t> </a:t>
            </a:r>
            <a:r>
              <a:rPr lang="es-MX" sz="2400" i="1" dirty="0" err="1"/>
              <a:t>Literatur</a:t>
            </a:r>
            <a:r>
              <a:rPr lang="es-MX" sz="2400" i="1" dirty="0"/>
              <a:t> </a:t>
            </a:r>
            <a:r>
              <a:rPr lang="es-MX" sz="2400" i="1" dirty="0" err="1"/>
              <a:t>betreffend</a:t>
            </a:r>
            <a:r>
              <a:rPr lang="es-MX" sz="2400" i="1" dirty="0"/>
              <a:t> </a:t>
            </a:r>
            <a:r>
              <a:rPr lang="es-MX" sz="2400" dirty="0"/>
              <a:t>escrita por </a:t>
            </a:r>
            <a:r>
              <a:rPr lang="es-MX" sz="2400" dirty="0" err="1"/>
              <a:t>Gotthold</a:t>
            </a:r>
            <a:r>
              <a:rPr lang="es-MX" sz="2400" dirty="0"/>
              <a:t> </a:t>
            </a:r>
            <a:r>
              <a:rPr lang="es-MX" sz="2400" dirty="0" err="1"/>
              <a:t>Ephaim</a:t>
            </a:r>
            <a:r>
              <a:rPr lang="es-MX" sz="2400" dirty="0"/>
              <a:t> </a:t>
            </a:r>
            <a:r>
              <a:rPr lang="es-MX" sz="2400" dirty="0" err="1"/>
              <a:t>Lessing</a:t>
            </a:r>
            <a:r>
              <a:rPr lang="es-MX" sz="2400" dirty="0"/>
              <a:t> donde se utilizó por vez primera la palabra “literatura” para albergar a las obras literarias. Reseñable que, en ese momento histórico, el término solo se aplicó a los textos que poseían cierta calidad literaria o “literalidad”.</a:t>
            </a:r>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Tree>
    <p:extLst>
      <p:ext uri="{BB962C8B-B14F-4D97-AF65-F5344CB8AC3E}">
        <p14:creationId xmlns:p14="http://schemas.microsoft.com/office/powerpoint/2010/main" val="108928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6" name="CuadroTexto 5"/>
          <p:cNvSpPr txBox="1"/>
          <p:nvPr/>
        </p:nvSpPr>
        <p:spPr>
          <a:xfrm>
            <a:off x="1095326" y="360607"/>
            <a:ext cx="10431266" cy="4893647"/>
          </a:xfrm>
          <a:prstGeom prst="rect">
            <a:avLst/>
          </a:prstGeom>
          <a:noFill/>
        </p:spPr>
        <p:txBody>
          <a:bodyPr wrap="square" rtlCol="0">
            <a:spAutoFit/>
          </a:bodyPr>
          <a:lstStyle/>
          <a:p>
            <a:r>
              <a:rPr lang="es-MX" sz="2400" b="1" dirty="0"/>
              <a:t>CARATERÍSTICAS DE LA LITERATURA</a:t>
            </a:r>
          </a:p>
          <a:p>
            <a:endParaRPr lang="es-MX" sz="2400" b="1" dirty="0"/>
          </a:p>
          <a:p>
            <a:r>
              <a:rPr lang="es-MX" sz="2400" b="1" dirty="0">
                <a:latin typeface="Aparajita" panose="020B0604020202020204" pitchFamily="34" charset="0"/>
                <a:cs typeface="Aparajita" panose="020B0604020202020204" pitchFamily="34" charset="0"/>
              </a:rPr>
              <a:t>Antigüedad</a:t>
            </a:r>
            <a:endParaRPr lang="es-MX" sz="2400" dirty="0">
              <a:latin typeface="Aparajita" panose="020B0604020202020204" pitchFamily="34" charset="0"/>
              <a:cs typeface="Aparajita" panose="020B0604020202020204" pitchFamily="34" charset="0"/>
            </a:endParaRPr>
          </a:p>
          <a:p>
            <a:r>
              <a:rPr lang="es-MX" sz="2400" dirty="0">
                <a:latin typeface="Aparajita" panose="020B0604020202020204" pitchFamily="34" charset="0"/>
                <a:cs typeface="Aparajita" panose="020B0604020202020204" pitchFamily="34" charset="0"/>
              </a:rPr>
              <a:t>Esto está asociado directamente a los orígenes propios de la literatura. Son muchas las teorías sobre cuáles fueron las primeras creaciones literarias. No obstante, la </a:t>
            </a:r>
            <a:r>
              <a:rPr lang="es-MX" sz="2400" i="1" dirty="0">
                <a:latin typeface="Aparajita" panose="020B0604020202020204" pitchFamily="34" charset="0"/>
                <a:cs typeface="Aparajita" panose="020B0604020202020204" pitchFamily="34" charset="0"/>
              </a:rPr>
              <a:t>Epopeya de </a:t>
            </a:r>
            <a:r>
              <a:rPr lang="es-MX" sz="2400" i="1" dirty="0" err="1">
                <a:latin typeface="Aparajita" panose="020B0604020202020204" pitchFamily="34" charset="0"/>
                <a:cs typeface="Aparajita" panose="020B0604020202020204" pitchFamily="34" charset="0"/>
              </a:rPr>
              <a:t>Gilgam</a:t>
            </a:r>
            <a:r>
              <a:rPr lang="es-MX" sz="2400" dirty="0" err="1">
                <a:latin typeface="Aparajita" panose="020B0604020202020204" pitchFamily="34" charset="0"/>
                <a:cs typeface="Aparajita" panose="020B0604020202020204" pitchFamily="34" charset="0"/>
              </a:rPr>
              <a:t>esh</a:t>
            </a:r>
            <a:r>
              <a:rPr lang="es-MX" sz="2400" dirty="0">
                <a:latin typeface="Aparajita" panose="020B0604020202020204" pitchFamily="34" charset="0"/>
                <a:cs typeface="Aparajita" panose="020B0604020202020204" pitchFamily="34" charset="0"/>
              </a:rPr>
              <a:t> se mantiene como la primera de todas. Está escrita sobre tablas de arcilla, es de origen sumerio y data aproximadamente del 2500 a. C.</a:t>
            </a:r>
          </a:p>
          <a:p>
            <a:endParaRPr lang="es-MX" sz="2400" b="1" dirty="0">
              <a:latin typeface="Aparajita" panose="020B0604020202020204" pitchFamily="34" charset="0"/>
              <a:cs typeface="Aparajita" panose="020B0604020202020204" pitchFamily="34" charset="0"/>
            </a:endParaRPr>
          </a:p>
          <a:p>
            <a:r>
              <a:rPr lang="es-MX" sz="2400" b="1" dirty="0">
                <a:latin typeface="Aparajita" panose="020B0604020202020204" pitchFamily="34" charset="0"/>
                <a:cs typeface="Aparajita" panose="020B0604020202020204" pitchFamily="34" charset="0"/>
              </a:rPr>
              <a:t>Originalidad</a:t>
            </a:r>
            <a:endParaRPr lang="es-MX" sz="2400" dirty="0">
              <a:latin typeface="Aparajita" panose="020B0604020202020204" pitchFamily="34" charset="0"/>
              <a:cs typeface="Aparajita" panose="020B0604020202020204" pitchFamily="34" charset="0"/>
            </a:endParaRPr>
          </a:p>
          <a:p>
            <a:r>
              <a:rPr lang="es-MX" sz="2400" dirty="0">
                <a:latin typeface="Aparajita" panose="020B0604020202020204" pitchFamily="34" charset="0"/>
                <a:cs typeface="Aparajita" panose="020B0604020202020204" pitchFamily="34" charset="0"/>
              </a:rPr>
              <a:t>Esta cualidad está ligada directamente a la imaginación y capacidades literarias del autor. Es normal ver cientos de obras escritas sobre un mismo tema, pero cada una va a evidenciar las</a:t>
            </a:r>
            <a:r>
              <a:rPr lang="es-MX" sz="2400">
                <a:latin typeface="Aparajita" panose="020B0604020202020204" pitchFamily="34" charset="0"/>
                <a:cs typeface="Aparajita" panose="020B0604020202020204" pitchFamily="34" charset="0"/>
              </a:rPr>
              <a:t> cualidades o </a:t>
            </a:r>
            <a:r>
              <a:rPr lang="es-MX" sz="2400" dirty="0">
                <a:latin typeface="Aparajita" panose="020B0604020202020204" pitchFamily="34" charset="0"/>
                <a:cs typeface="Aparajita" panose="020B0604020202020204" pitchFamily="34" charset="0"/>
              </a:rPr>
              <a:t>características de su creador. Por lo tanto, cada obra literaria es única y tiene un estilo que la identifica y relaciona directamente con el escritor.</a:t>
            </a:r>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Tree>
    <p:extLst>
      <p:ext uri="{BB962C8B-B14F-4D97-AF65-F5344CB8AC3E}">
        <p14:creationId xmlns:p14="http://schemas.microsoft.com/office/powerpoint/2010/main" val="160904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6" name="CuadroTexto 5"/>
          <p:cNvSpPr txBox="1"/>
          <p:nvPr/>
        </p:nvSpPr>
        <p:spPr>
          <a:xfrm>
            <a:off x="656823" y="360607"/>
            <a:ext cx="10869769" cy="5324535"/>
          </a:xfrm>
          <a:prstGeom prst="rect">
            <a:avLst/>
          </a:prstGeom>
          <a:noFill/>
        </p:spPr>
        <p:txBody>
          <a:bodyPr wrap="square" rtlCol="0">
            <a:spAutoFit/>
          </a:bodyPr>
          <a:lstStyle/>
          <a:p>
            <a:r>
              <a:rPr lang="es-MX" sz="2000" b="1" dirty="0"/>
              <a:t>Géneros</a:t>
            </a:r>
            <a:endParaRPr lang="es-MX" sz="2000" dirty="0"/>
          </a:p>
          <a:p>
            <a:r>
              <a:rPr lang="es-MX" sz="2000" dirty="0"/>
              <a:t>La diversidad de textos existentes dio paso a que posteriormente fuesen organizados en géneros. Existe una amplia variedad de estos, sin embargo, de entre todos destacan la lírica, la narrativa y la dramaturgia, ya explicados en los párrafos anteriores.</a:t>
            </a:r>
          </a:p>
          <a:p>
            <a:endParaRPr lang="es-MX" sz="2000" b="1" dirty="0"/>
          </a:p>
          <a:p>
            <a:r>
              <a:rPr lang="es-MX" sz="2000" b="1" dirty="0"/>
              <a:t>Figuras literarias</a:t>
            </a:r>
            <a:endParaRPr lang="es-MX" sz="2000" dirty="0"/>
          </a:p>
          <a:p>
            <a:r>
              <a:rPr lang="es-MX" sz="2000" dirty="0"/>
              <a:t>Cada expresión literaria contiene figuras literarias. Estas permiten aumentar la expresividad de los textos. A su vez, el empleo de estos recursos está determinado por las posibilidades comunicativas del escritor, así como también por su conocimiento y manejo del lenguaje.</a:t>
            </a:r>
          </a:p>
          <a:p>
            <a:endParaRPr lang="es-MX" sz="2000" b="1" dirty="0"/>
          </a:p>
          <a:p>
            <a:r>
              <a:rPr lang="es-MX" sz="2000" b="1" dirty="0"/>
              <a:t>Corrientes literarias</a:t>
            </a:r>
            <a:endParaRPr lang="es-MX" sz="2000" dirty="0"/>
          </a:p>
          <a:p>
            <a:r>
              <a:rPr lang="es-MX" sz="2000" dirty="0"/>
              <a:t>El concepto de corrientes literarias surge para englobar a las obras creadas en un tiempo dado y las cuales poseen particularidades que las relacionan entre sí. Dentro de estas particularidades destaca el estilo que se manejó al elaborarlas, la ideología de sus escritores, la temática o el contexto histórico en el cual se desarrollaron, entre otros.</a:t>
            </a:r>
          </a:p>
          <a:p>
            <a:r>
              <a:rPr lang="es-MX" sz="2000" dirty="0"/>
              <a:t>El vanguardismo, el modernismo, el realismo mágico y el surrealismo destacan entre las corrientes literarias más recientes que ha habido.</a:t>
            </a:r>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Tree>
    <p:extLst>
      <p:ext uri="{BB962C8B-B14F-4D97-AF65-F5344CB8AC3E}">
        <p14:creationId xmlns:p14="http://schemas.microsoft.com/office/powerpoint/2010/main" val="327347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6" name="CuadroTexto 5"/>
          <p:cNvSpPr txBox="1"/>
          <p:nvPr/>
        </p:nvSpPr>
        <p:spPr>
          <a:xfrm>
            <a:off x="811990" y="283333"/>
            <a:ext cx="10431266" cy="5940088"/>
          </a:xfrm>
          <a:prstGeom prst="rect">
            <a:avLst/>
          </a:prstGeom>
          <a:noFill/>
        </p:spPr>
        <p:txBody>
          <a:bodyPr wrap="square" rtlCol="0">
            <a:spAutoFit/>
          </a:bodyPr>
          <a:lstStyle/>
          <a:p>
            <a:r>
              <a:rPr lang="es-MX" sz="2000" b="1" dirty="0"/>
              <a:t>Función poética</a:t>
            </a:r>
            <a:endParaRPr lang="es-MX" sz="2000" dirty="0"/>
          </a:p>
          <a:p>
            <a:r>
              <a:rPr lang="es-MX" sz="2000" dirty="0"/>
              <a:t>La función poética es una particularidad de la literatura que procura aumentar la intensidad del mensaje que se desea transmitir. Esta característica está muy ligada a las figuras literarias, ya que por medio de estas se resaltan las cualidades del texto. La función poética va de la mano de la originalidad de cada autor.</a:t>
            </a:r>
          </a:p>
          <a:p>
            <a:endParaRPr lang="es-MX" sz="2000" b="1" dirty="0"/>
          </a:p>
          <a:p>
            <a:r>
              <a:rPr lang="es-MX" sz="2000" b="1" dirty="0"/>
              <a:t>Simbolismo</a:t>
            </a:r>
            <a:endParaRPr lang="es-MX" sz="2000" dirty="0"/>
          </a:p>
          <a:p>
            <a:r>
              <a:rPr lang="es-MX" sz="2000" dirty="0"/>
              <a:t>Una obra literaria, por lo general, representa la interpretación de una persona acerca de un hecho particular y esa interpretación suele exponerse con un lenguaje connotativo, por lo que tendrá tantos significados como lectores.</a:t>
            </a:r>
          </a:p>
          <a:p>
            <a:endParaRPr lang="es-MX" sz="2000" b="1" dirty="0"/>
          </a:p>
          <a:p>
            <a:r>
              <a:rPr lang="es-MX" sz="2000" b="1" dirty="0"/>
              <a:t>Verosimilitud</a:t>
            </a:r>
            <a:endParaRPr lang="es-MX" sz="2000" dirty="0"/>
          </a:p>
          <a:p>
            <a:r>
              <a:rPr lang="es-MX" sz="2000" dirty="0"/>
              <a:t>Aunque no siempre atienden a hechos reales, los textos literarios suelen referirse a hechos ficticios de un modo que los hace parecer posibles. Esto es y debe ser así, especialmente, en la narrativa.</a:t>
            </a:r>
          </a:p>
          <a:p>
            <a:endParaRPr lang="es-MX" sz="2000" b="1" dirty="0"/>
          </a:p>
          <a:p>
            <a:r>
              <a:rPr lang="es-MX" sz="2000" b="1" dirty="0"/>
              <a:t>Emotividad</a:t>
            </a:r>
            <a:endParaRPr lang="es-MX" sz="2000" dirty="0"/>
          </a:p>
          <a:p>
            <a:r>
              <a:rPr lang="es-MX" sz="2000" dirty="0"/>
              <a:t>La forma y los recursos que se muestran en un texto, apuntan a que el lector se involucre de tal modo en la lectura que “viva” dentro del mundo creado por el autor y “sienta” lo que los personajes involucrados experimentan a lo largo de la historia.</a:t>
            </a:r>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Tree>
    <p:extLst>
      <p:ext uri="{BB962C8B-B14F-4D97-AF65-F5344CB8AC3E}">
        <p14:creationId xmlns:p14="http://schemas.microsoft.com/office/powerpoint/2010/main" val="393998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85661" y="1468191"/>
            <a:ext cx="9357595" cy="400110"/>
          </a:xfrm>
          <a:prstGeom prst="rect">
            <a:avLst/>
          </a:prstGeom>
          <a:noFill/>
        </p:spPr>
        <p:txBody>
          <a:bodyPr wrap="square" rtlCol="0">
            <a:spAutoFit/>
          </a:bodyPr>
          <a:lstStyle/>
          <a:p>
            <a:endParaRPr lang="es-ES" sz="2000" dirty="0"/>
          </a:p>
        </p:txBody>
      </p:sp>
      <p:sp>
        <p:nvSpPr>
          <p:cNvPr id="2" name="CuadroTexto 1"/>
          <p:cNvSpPr txBox="1"/>
          <p:nvPr/>
        </p:nvSpPr>
        <p:spPr>
          <a:xfrm>
            <a:off x="1228812" y="4572001"/>
            <a:ext cx="6776714" cy="400110"/>
          </a:xfrm>
          <a:prstGeom prst="rect">
            <a:avLst/>
          </a:prstGeom>
          <a:noFill/>
        </p:spPr>
        <p:txBody>
          <a:bodyPr wrap="square" rtlCol="0">
            <a:spAutoFit/>
          </a:bodyPr>
          <a:lstStyle/>
          <a:p>
            <a:endParaRPr lang="es-ES" sz="2000" dirty="0"/>
          </a:p>
        </p:txBody>
      </p:sp>
      <p:sp>
        <p:nvSpPr>
          <p:cNvPr id="3" name="Rectangle 1"/>
          <p:cNvSpPr>
            <a:spLocks noChangeArrowheads="1"/>
          </p:cNvSpPr>
          <p:nvPr/>
        </p:nvSpPr>
        <p:spPr bwMode="auto">
          <a:xfrm>
            <a:off x="798490" y="51515"/>
            <a:ext cx="4997003" cy="62143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41224" rIns="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a:ln>
                  <a:noFill/>
                </a:ln>
                <a:solidFill>
                  <a:srgbClr val="000000"/>
                </a:solidFill>
                <a:effectLst/>
                <a:latin typeface="roboto"/>
              </a:rPr>
              <a:t>Tipos de literatura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rgbClr val="000000"/>
                </a:solidFill>
                <a:effectLst/>
                <a:latin typeface="roboto"/>
              </a:rPr>
              <a:t>Literatura oral</a:t>
            </a:r>
            <a:endParaRPr kumimoji="0" lang="es-ES"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Verdana" panose="020B0604030504040204" pitchFamily="34" charset="0"/>
              </a:rPr>
              <a:t>Es la más antigua y se vincula directamente con las creencias populares de los pueblos. Por medio de esta, los habitantes transmitían sus conocimientos y costumbres a sus conciudadanos, a través de cuentos, leyendas y mitos.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rgbClr val="000000"/>
                </a:solidFill>
                <a:effectLst/>
                <a:latin typeface="roboto"/>
              </a:rPr>
              <a:t>Literatura escrita</a:t>
            </a:r>
            <a:endParaRPr kumimoji="0" lang="es-ES"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Verdana" panose="020B0604030504040204" pitchFamily="34" charset="0"/>
              </a:rPr>
              <a:t>Esta llegó aproximadamente en el 3000 a. C, en Mesopotamia. En un principio se desarrolló sobre tabletas de arcilla, en paredes y rocas, luego sobre papiros y posteriormente en papel y medios electrónicos. Comprende un gran número de géneros literarios.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rgbClr val="000000"/>
                </a:solidFill>
                <a:effectLst/>
                <a:latin typeface="roboto"/>
              </a:rPr>
              <a:t>Literatura de ciencia ficción</a:t>
            </a:r>
            <a:endParaRPr kumimoji="0" lang="es-ES"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Verdana" panose="020B0604030504040204" pitchFamily="34" charset="0"/>
              </a:rPr>
              <a:t>Esta literatura forma parte del género narrativo y en ella el escritor incluye hechos de la realidad cotidiana o inventados. Suele suceder que los creadores de este género literario se adelantan en el tiempo y llegan a describir eventos que posteriormente ocurren. Un caso claro lo representa Julio Verne y sus obras.</a:t>
            </a:r>
            <a:endParaRPr kumimoji="0" lang="es-ES" b="0" i="0" u="none" strike="noStrike" cap="none" normalizeH="0" baseline="0" dirty="0">
              <a:ln>
                <a:noFill/>
              </a:ln>
              <a:solidFill>
                <a:srgbClr val="000000"/>
              </a:solidFill>
              <a:effectLst/>
              <a:latin typeface="roboto"/>
            </a:endParaRPr>
          </a:p>
        </p:txBody>
      </p:sp>
      <p:pic>
        <p:nvPicPr>
          <p:cNvPr id="1026" name="Picture 2" descr="Las claves del uso de la ambigüedad en la literatura según Umberto E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833" y="879877"/>
            <a:ext cx="4603161" cy="28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74490"/>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187</TotalTime>
  <Words>1653</Words>
  <Application>Microsoft Office PowerPoint</Application>
  <PresentationFormat>Panorámica</PresentationFormat>
  <Paragraphs>99</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Aparajita</vt:lpstr>
      <vt:lpstr>Arial</vt:lpstr>
      <vt:lpstr>Calibri</vt:lpstr>
      <vt:lpstr>Calibri Light</vt:lpstr>
      <vt:lpstr>Corbel</vt:lpstr>
      <vt:lpstr>Maiandra GD</vt:lpstr>
      <vt:lpstr>roboto</vt:lpstr>
      <vt:lpstr>Verdana</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dc:title>
  <dc:creator>ASUS</dc:creator>
  <cp:lastModifiedBy>MARGARITA FLORES VEGA</cp:lastModifiedBy>
  <cp:revision>18</cp:revision>
  <dcterms:created xsi:type="dcterms:W3CDTF">2022-08-24T03:43:34Z</dcterms:created>
  <dcterms:modified xsi:type="dcterms:W3CDTF">2024-08-22T05:33:54Z</dcterms:modified>
</cp:coreProperties>
</file>