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15D54D2-9FCC-49B9-A3D6-47EA1C1650DB}" type="datetimeFigureOut">
              <a:rPr lang="es-MX" smtClean="0"/>
              <a:t>11/04/2024</a:t>
            </a:fld>
            <a:endParaRPr lang="es-MX"/>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MX"/>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C786A27-B4FD-4C99-AC68-B19233F39854}" type="slidenum">
              <a:rPr lang="es-MX" smtClean="0"/>
              <a:t>‹Nº›</a:t>
            </a:fld>
            <a:endParaRPr lang="es-MX"/>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46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5D54D2-9FCC-49B9-A3D6-47EA1C1650DB}" type="datetimeFigureOut">
              <a:rPr lang="es-MX" smtClean="0"/>
              <a:t>11/04/2024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365118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5D54D2-9FCC-49B9-A3D6-47EA1C1650DB}" type="datetimeFigureOut">
              <a:rPr lang="es-MX" smtClean="0"/>
              <a:t>11/04/2024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367954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5D54D2-9FCC-49B9-A3D6-47EA1C1650DB}" type="datetimeFigureOut">
              <a:rPr lang="es-MX" smtClean="0"/>
              <a:t>11/04/2024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401241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15D54D2-9FCC-49B9-A3D6-47EA1C1650DB}" type="datetimeFigureOut">
              <a:rPr lang="es-MX" smtClean="0"/>
              <a:t>11/04/2024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C786A27-B4FD-4C99-AC68-B19233F39854}" type="slidenum">
              <a:rPr lang="es-MX" smtClean="0"/>
              <a:t>‹Nº›</a:t>
            </a:fld>
            <a:endParaRPr lang="es-MX"/>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11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15D54D2-9FCC-49B9-A3D6-47EA1C1650DB}" type="datetimeFigureOut">
              <a:rPr lang="es-MX" smtClean="0"/>
              <a:t>11/04/2024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261563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5D54D2-9FCC-49B9-A3D6-47EA1C1650DB}" type="datetimeFigureOut">
              <a:rPr lang="es-MX" smtClean="0"/>
              <a:t>11/04/2024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246894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15D54D2-9FCC-49B9-A3D6-47EA1C1650DB}" type="datetimeFigureOut">
              <a:rPr lang="es-MX" smtClean="0"/>
              <a:t>11/04/2024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222238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D54D2-9FCC-49B9-A3D6-47EA1C1650DB}" type="datetimeFigureOut">
              <a:rPr lang="es-MX" smtClean="0"/>
              <a:t>11/04/2024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400085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5D54D2-9FCC-49B9-A3D6-47EA1C1650DB}" type="datetimeFigureOut">
              <a:rPr lang="es-MX" smtClean="0"/>
              <a:t>11/04/2024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401491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5D54D2-9FCC-49B9-A3D6-47EA1C1650DB}" type="datetimeFigureOut">
              <a:rPr lang="es-MX" smtClean="0"/>
              <a:t>11/04/2024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C786A27-B4FD-4C99-AC68-B19233F39854}" type="slidenum">
              <a:rPr lang="es-MX" smtClean="0"/>
              <a:t>‹Nº›</a:t>
            </a:fld>
            <a:endParaRPr lang="es-MX"/>
          </a:p>
        </p:txBody>
      </p:sp>
    </p:spTree>
    <p:extLst>
      <p:ext uri="{BB962C8B-B14F-4D97-AF65-F5344CB8AC3E}">
        <p14:creationId xmlns:p14="http://schemas.microsoft.com/office/powerpoint/2010/main" val="382346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15D54D2-9FCC-49B9-A3D6-47EA1C1650DB}" type="datetimeFigureOut">
              <a:rPr lang="es-MX" smtClean="0"/>
              <a:t>11/04/2024</a:t>
            </a:fld>
            <a:endParaRPr lang="es-MX"/>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C786A27-B4FD-4C99-AC68-B19233F39854}" type="slidenum">
              <a:rPr lang="es-MX" smtClean="0"/>
              <a:t>‹Nº›</a:t>
            </a:fld>
            <a:endParaRPr lang="es-MX"/>
          </a:p>
        </p:txBody>
      </p:sp>
    </p:spTree>
    <p:extLst>
      <p:ext uri="{BB962C8B-B14F-4D97-AF65-F5344CB8AC3E}">
        <p14:creationId xmlns:p14="http://schemas.microsoft.com/office/powerpoint/2010/main" val="11696006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B6DEC6D-D387-7274-D779-BFE7251507E9}"/>
              </a:ext>
            </a:extLst>
          </p:cNvPr>
          <p:cNvSpPr>
            <a:spLocks noGrp="1"/>
          </p:cNvSpPr>
          <p:nvPr>
            <p:ph type="title"/>
          </p:nvPr>
        </p:nvSpPr>
        <p:spPr>
          <a:xfrm>
            <a:off x="787791" y="267286"/>
            <a:ext cx="5063733" cy="872197"/>
          </a:xfrm>
        </p:spPr>
        <p:txBody>
          <a:bodyPr/>
          <a:lstStyle/>
          <a:p>
            <a:pPr algn="just"/>
            <a:r>
              <a:rPr lang="es-MX" dirty="0"/>
              <a:t>¿Qué es la geografía?</a:t>
            </a:r>
          </a:p>
        </p:txBody>
      </p:sp>
      <p:sp>
        <p:nvSpPr>
          <p:cNvPr id="8" name="Marcador de texto 7">
            <a:extLst>
              <a:ext uri="{FF2B5EF4-FFF2-40B4-BE49-F238E27FC236}">
                <a16:creationId xmlns:a16="http://schemas.microsoft.com/office/drawing/2014/main" id="{5921E475-190D-E614-AC10-89E915EA100F}"/>
              </a:ext>
            </a:extLst>
          </p:cNvPr>
          <p:cNvSpPr>
            <a:spLocks noGrp="1"/>
          </p:cNvSpPr>
          <p:nvPr>
            <p:ph type="body" sz="half" idx="2"/>
          </p:nvPr>
        </p:nvSpPr>
        <p:spPr>
          <a:xfrm>
            <a:off x="604910" y="1230922"/>
            <a:ext cx="5063733" cy="4712677"/>
          </a:xfrm>
        </p:spPr>
        <p:txBody>
          <a:bodyPr>
            <a:normAutofit fontScale="92500" lnSpcReduction="20000"/>
          </a:bodyPr>
          <a:lstStyle/>
          <a:p>
            <a:pPr algn="just"/>
            <a:r>
              <a:rPr lang="es-MX" sz="2300" dirty="0">
                <a:solidFill>
                  <a:srgbClr val="002060"/>
                </a:solidFill>
              </a:rPr>
              <a:t>Es la ciencia que estudia y describe el entorno que nos rodea y nos proporciona información que nos ayuda a conocerlo y entenderlo.</a:t>
            </a:r>
          </a:p>
          <a:p>
            <a:pPr algn="just"/>
            <a:r>
              <a:rPr lang="es-MX" sz="2300" dirty="0"/>
              <a:t>¿Cuáles son los elementos de análisis que componen la geografía? </a:t>
            </a:r>
          </a:p>
          <a:p>
            <a:pPr algn="just"/>
            <a:r>
              <a:rPr lang="es-MX" sz="2300" dirty="0">
                <a:solidFill>
                  <a:srgbClr val="002060"/>
                </a:solidFill>
              </a:rPr>
              <a:t>Naturales, sociales, culturales, políticos y  económicos; los cuales convergen en un lugar y tiempo determinados.</a:t>
            </a:r>
          </a:p>
          <a:p>
            <a:pPr algn="just"/>
            <a:r>
              <a:rPr lang="es-MX" sz="2300" dirty="0"/>
              <a:t>¿En conjunto que conforman los componentes anteriores?</a:t>
            </a:r>
          </a:p>
          <a:p>
            <a:pPr algn="just"/>
            <a:r>
              <a:rPr lang="es-MX" sz="2300" dirty="0"/>
              <a:t> </a:t>
            </a:r>
            <a:r>
              <a:rPr lang="es-MX" sz="2300" dirty="0">
                <a:solidFill>
                  <a:srgbClr val="002060"/>
                </a:solidFill>
              </a:rPr>
              <a:t>El espacio geográfico, el cual se ve transformado de manera negativa o positiva por la interacción de los componentes entre ellos y dicho espacio.  </a:t>
            </a:r>
          </a:p>
          <a:p>
            <a:pPr algn="just"/>
            <a:endParaRPr lang="es-MX" sz="2300" dirty="0"/>
          </a:p>
          <a:p>
            <a:pPr algn="just"/>
            <a:endParaRPr lang="es-MX" dirty="0"/>
          </a:p>
        </p:txBody>
      </p:sp>
      <p:pic>
        <p:nvPicPr>
          <p:cNvPr id="5" name="Marcador de contenido 4">
            <a:extLst>
              <a:ext uri="{FF2B5EF4-FFF2-40B4-BE49-F238E27FC236}">
                <a16:creationId xmlns:a16="http://schemas.microsoft.com/office/drawing/2014/main" id="{EE4A04AB-F8B3-501C-25C3-4803F5395C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524" y="872197"/>
            <a:ext cx="5852795" cy="4712677"/>
          </a:xfrm>
        </p:spPr>
      </p:pic>
    </p:spTree>
    <p:extLst>
      <p:ext uri="{BB962C8B-B14F-4D97-AF65-F5344CB8AC3E}">
        <p14:creationId xmlns:p14="http://schemas.microsoft.com/office/powerpoint/2010/main" val="23738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DC32D-0955-DCE7-C197-E68A0F69CA66}"/>
              </a:ext>
            </a:extLst>
          </p:cNvPr>
          <p:cNvSpPr>
            <a:spLocks noGrp="1"/>
          </p:cNvSpPr>
          <p:nvPr>
            <p:ph type="title"/>
          </p:nvPr>
        </p:nvSpPr>
        <p:spPr>
          <a:xfrm>
            <a:off x="464233" y="506438"/>
            <a:ext cx="4895557" cy="590842"/>
          </a:xfrm>
        </p:spPr>
        <p:txBody>
          <a:bodyPr>
            <a:normAutofit fontScale="90000"/>
          </a:bodyPr>
          <a:lstStyle/>
          <a:p>
            <a:pPr algn="just"/>
            <a:r>
              <a:rPr lang="es-MX" dirty="0"/>
              <a:t>Componente natural</a:t>
            </a:r>
          </a:p>
        </p:txBody>
      </p:sp>
      <p:sp>
        <p:nvSpPr>
          <p:cNvPr id="6" name="Marcador de texto 5">
            <a:extLst>
              <a:ext uri="{FF2B5EF4-FFF2-40B4-BE49-F238E27FC236}">
                <a16:creationId xmlns:a16="http://schemas.microsoft.com/office/drawing/2014/main" id="{6DE07ED1-7ADC-F59B-7545-5DCFC9A5C658}"/>
              </a:ext>
            </a:extLst>
          </p:cNvPr>
          <p:cNvSpPr>
            <a:spLocks noGrp="1"/>
          </p:cNvSpPr>
          <p:nvPr>
            <p:ph type="body" sz="half" idx="2"/>
          </p:nvPr>
        </p:nvSpPr>
        <p:spPr>
          <a:xfrm>
            <a:off x="773723" y="1188719"/>
            <a:ext cx="4301197" cy="5057335"/>
          </a:xfrm>
        </p:spPr>
        <p:txBody>
          <a:bodyPr>
            <a:normAutofit/>
          </a:bodyPr>
          <a:lstStyle/>
          <a:p>
            <a:pPr marL="285750" indent="-285750" algn="just">
              <a:buFont typeface="Arial" panose="020B0604020202020204" pitchFamily="34" charset="0"/>
              <a:buChar char="•"/>
            </a:pPr>
            <a:r>
              <a:rPr lang="es-MX" sz="2400" dirty="0">
                <a:solidFill>
                  <a:srgbClr val="002060"/>
                </a:solidFill>
              </a:rPr>
              <a:t>Cuerpos de agua (océanos, ríos, arroyos, lagos)</a:t>
            </a:r>
          </a:p>
          <a:p>
            <a:pPr marL="285750" indent="-285750" algn="just">
              <a:buFont typeface="Arial" panose="020B0604020202020204" pitchFamily="34" charset="0"/>
              <a:buChar char="•"/>
            </a:pPr>
            <a:r>
              <a:rPr lang="es-MX" sz="2400" dirty="0">
                <a:solidFill>
                  <a:srgbClr val="002060"/>
                </a:solidFill>
              </a:rPr>
              <a:t>Relieves (terrestre, marítimo) </a:t>
            </a:r>
          </a:p>
          <a:p>
            <a:pPr marL="285750" indent="-285750" algn="just">
              <a:buFont typeface="Arial" panose="020B0604020202020204" pitchFamily="34" charset="0"/>
              <a:buChar char="•"/>
            </a:pPr>
            <a:r>
              <a:rPr lang="es-MX" sz="2400" dirty="0">
                <a:solidFill>
                  <a:srgbClr val="002060"/>
                </a:solidFill>
              </a:rPr>
              <a:t>Clima</a:t>
            </a:r>
          </a:p>
          <a:p>
            <a:pPr marL="285750" indent="-285750" algn="just">
              <a:buFont typeface="Arial" panose="020B0604020202020204" pitchFamily="34" charset="0"/>
              <a:buChar char="•"/>
            </a:pPr>
            <a:r>
              <a:rPr lang="es-MX" sz="2400" dirty="0">
                <a:solidFill>
                  <a:srgbClr val="002060"/>
                </a:solidFill>
              </a:rPr>
              <a:t>Flora </a:t>
            </a:r>
          </a:p>
          <a:p>
            <a:pPr marL="285750" indent="-285750" algn="just">
              <a:buFont typeface="Arial" panose="020B0604020202020204" pitchFamily="34" charset="0"/>
              <a:buChar char="•"/>
            </a:pPr>
            <a:r>
              <a:rPr lang="es-MX" sz="2400">
                <a:solidFill>
                  <a:srgbClr val="002060"/>
                </a:solidFill>
              </a:rPr>
              <a:t>Fauna </a:t>
            </a:r>
          </a:p>
          <a:p>
            <a:pPr marL="285750" indent="-285750" algn="just">
              <a:buFont typeface="Arial" panose="020B0604020202020204" pitchFamily="34" charset="0"/>
              <a:buChar char="•"/>
            </a:pPr>
            <a:r>
              <a:rPr lang="es-MX" sz="2400">
                <a:solidFill>
                  <a:srgbClr val="002060"/>
                </a:solidFill>
              </a:rPr>
              <a:t>Volcanes</a:t>
            </a:r>
            <a:endParaRPr lang="es-MX" sz="2400" dirty="0">
              <a:solidFill>
                <a:srgbClr val="002060"/>
              </a:solidFill>
            </a:endParaRPr>
          </a:p>
          <a:p>
            <a:pPr marL="285750" indent="-285750" algn="just">
              <a:buFont typeface="Arial" panose="020B0604020202020204" pitchFamily="34" charset="0"/>
              <a:buChar char="•"/>
            </a:pPr>
            <a:r>
              <a:rPr lang="es-MX" sz="2400" dirty="0">
                <a:solidFill>
                  <a:srgbClr val="002060"/>
                </a:solidFill>
              </a:rPr>
              <a:t>Fenómenos meteorológicos </a:t>
            </a:r>
          </a:p>
          <a:p>
            <a:pPr marL="285750" indent="-285750">
              <a:buFont typeface="Arial" panose="020B0604020202020204" pitchFamily="34" charset="0"/>
              <a:buChar char="•"/>
            </a:pPr>
            <a:endParaRPr lang="es-MX" sz="2400" dirty="0"/>
          </a:p>
          <a:p>
            <a:endParaRPr lang="es-MX" sz="2400" dirty="0"/>
          </a:p>
        </p:txBody>
      </p:sp>
      <p:pic>
        <p:nvPicPr>
          <p:cNvPr id="12" name="Marcador de contenido 11">
            <a:extLst>
              <a:ext uri="{FF2B5EF4-FFF2-40B4-BE49-F238E27FC236}">
                <a16:creationId xmlns:a16="http://schemas.microsoft.com/office/drawing/2014/main" id="{6570AF6E-958D-A2E2-DB51-6EF7A38300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2541" y="1096963"/>
            <a:ext cx="5191318" cy="4664075"/>
          </a:xfrm>
        </p:spPr>
      </p:pic>
    </p:spTree>
    <p:extLst>
      <p:ext uri="{BB962C8B-B14F-4D97-AF65-F5344CB8AC3E}">
        <p14:creationId xmlns:p14="http://schemas.microsoft.com/office/powerpoint/2010/main" val="305694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060B0-41E3-6BEC-F0A4-D6FD00D581B2}"/>
              </a:ext>
            </a:extLst>
          </p:cNvPr>
          <p:cNvSpPr>
            <a:spLocks noGrp="1"/>
          </p:cNvSpPr>
          <p:nvPr>
            <p:ph type="title"/>
          </p:nvPr>
        </p:nvSpPr>
        <p:spPr>
          <a:xfrm>
            <a:off x="1127761" y="422031"/>
            <a:ext cx="3931920" cy="583809"/>
          </a:xfrm>
        </p:spPr>
        <p:txBody>
          <a:bodyPr/>
          <a:lstStyle/>
          <a:p>
            <a:pPr algn="just"/>
            <a:r>
              <a:rPr lang="es-MX" dirty="0"/>
              <a:t>Social </a:t>
            </a:r>
          </a:p>
        </p:txBody>
      </p:sp>
      <p:pic>
        <p:nvPicPr>
          <p:cNvPr id="6" name="Marcador de contenido 5">
            <a:extLst>
              <a:ext uri="{FF2B5EF4-FFF2-40B4-BE49-F238E27FC236}">
                <a16:creationId xmlns:a16="http://schemas.microsoft.com/office/drawing/2014/main" id="{5E88DE1A-A39A-0F59-D781-485472C0C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8134" y="1005840"/>
            <a:ext cx="5458900" cy="4649372"/>
          </a:xfrm>
        </p:spPr>
      </p:pic>
      <p:sp>
        <p:nvSpPr>
          <p:cNvPr id="4" name="Marcador de texto 3">
            <a:extLst>
              <a:ext uri="{FF2B5EF4-FFF2-40B4-BE49-F238E27FC236}">
                <a16:creationId xmlns:a16="http://schemas.microsoft.com/office/drawing/2014/main" id="{BDF5F9C9-3AD7-2C94-4AB3-309933C454E4}"/>
              </a:ext>
            </a:extLst>
          </p:cNvPr>
          <p:cNvSpPr>
            <a:spLocks noGrp="1"/>
          </p:cNvSpPr>
          <p:nvPr>
            <p:ph type="body" sz="half" idx="2"/>
          </p:nvPr>
        </p:nvSpPr>
        <p:spPr>
          <a:xfrm>
            <a:off x="1143000" y="1097280"/>
            <a:ext cx="3931920" cy="4754880"/>
          </a:xfrm>
        </p:spPr>
        <p:txBody>
          <a:bodyPr>
            <a:normAutofit/>
          </a:bodyPr>
          <a:lstStyle/>
          <a:p>
            <a:pPr marL="285750" indent="-285750">
              <a:buFont typeface="Arial" panose="020B0604020202020204" pitchFamily="34" charset="0"/>
              <a:buChar char="•"/>
            </a:pPr>
            <a:r>
              <a:rPr lang="es-MX" sz="2800" dirty="0">
                <a:solidFill>
                  <a:srgbClr val="002060"/>
                </a:solidFill>
              </a:rPr>
              <a:t>Población</a:t>
            </a:r>
          </a:p>
          <a:p>
            <a:pPr marL="285750" indent="-285750">
              <a:buFont typeface="Arial" panose="020B0604020202020204" pitchFamily="34" charset="0"/>
              <a:buChar char="•"/>
            </a:pPr>
            <a:r>
              <a:rPr lang="es-MX" sz="2800" dirty="0">
                <a:solidFill>
                  <a:srgbClr val="002060"/>
                </a:solidFill>
              </a:rPr>
              <a:t>Clases sociales </a:t>
            </a:r>
          </a:p>
          <a:p>
            <a:pPr marL="285750" indent="-285750">
              <a:buFont typeface="Arial" panose="020B0604020202020204" pitchFamily="34" charset="0"/>
              <a:buChar char="•"/>
            </a:pPr>
            <a:r>
              <a:rPr lang="es-MX" sz="2800" dirty="0">
                <a:solidFill>
                  <a:srgbClr val="002060"/>
                </a:solidFill>
              </a:rPr>
              <a:t>Asentamientos (ciudades, pueblos)</a:t>
            </a:r>
          </a:p>
          <a:p>
            <a:pPr marL="285750" indent="-285750">
              <a:buFont typeface="Arial" panose="020B0604020202020204" pitchFamily="34" charset="0"/>
              <a:buChar char="•"/>
            </a:pPr>
            <a:r>
              <a:rPr lang="es-MX" sz="2800" dirty="0">
                <a:solidFill>
                  <a:srgbClr val="002060"/>
                </a:solidFill>
              </a:rPr>
              <a:t>Migración </a:t>
            </a:r>
          </a:p>
        </p:txBody>
      </p:sp>
    </p:spTree>
    <p:extLst>
      <p:ext uri="{BB962C8B-B14F-4D97-AF65-F5344CB8AC3E}">
        <p14:creationId xmlns:p14="http://schemas.microsoft.com/office/powerpoint/2010/main" val="280786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62D77-8CFF-0D75-9D31-291FB678D7F3}"/>
              </a:ext>
            </a:extLst>
          </p:cNvPr>
          <p:cNvSpPr>
            <a:spLocks noGrp="1"/>
          </p:cNvSpPr>
          <p:nvPr>
            <p:ph type="title"/>
          </p:nvPr>
        </p:nvSpPr>
        <p:spPr>
          <a:xfrm>
            <a:off x="1143000" y="520506"/>
            <a:ext cx="3931920" cy="622494"/>
          </a:xfrm>
        </p:spPr>
        <p:txBody>
          <a:bodyPr/>
          <a:lstStyle/>
          <a:p>
            <a:pPr algn="just"/>
            <a:r>
              <a:rPr lang="es-MX" dirty="0"/>
              <a:t>Cultural </a:t>
            </a:r>
          </a:p>
        </p:txBody>
      </p:sp>
      <p:pic>
        <p:nvPicPr>
          <p:cNvPr id="6" name="Marcador de contenido 5">
            <a:extLst>
              <a:ext uri="{FF2B5EF4-FFF2-40B4-BE49-F238E27FC236}">
                <a16:creationId xmlns:a16="http://schemas.microsoft.com/office/drawing/2014/main" id="{CE6AE918-A684-B8CA-90A6-902311395A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525" y="1012874"/>
            <a:ext cx="5726186" cy="4839285"/>
          </a:xfrm>
        </p:spPr>
      </p:pic>
      <p:sp>
        <p:nvSpPr>
          <p:cNvPr id="4" name="Marcador de texto 3">
            <a:extLst>
              <a:ext uri="{FF2B5EF4-FFF2-40B4-BE49-F238E27FC236}">
                <a16:creationId xmlns:a16="http://schemas.microsoft.com/office/drawing/2014/main" id="{714BAA50-040C-E10C-3FAB-A177E64943DF}"/>
              </a:ext>
            </a:extLst>
          </p:cNvPr>
          <p:cNvSpPr>
            <a:spLocks noGrp="1"/>
          </p:cNvSpPr>
          <p:nvPr>
            <p:ph type="body" sz="half" idx="2"/>
          </p:nvPr>
        </p:nvSpPr>
        <p:spPr>
          <a:xfrm>
            <a:off x="1143000" y="1188720"/>
            <a:ext cx="3931920" cy="4663440"/>
          </a:xfrm>
        </p:spPr>
        <p:txBody>
          <a:bodyPr/>
          <a:lstStyle/>
          <a:p>
            <a:pPr marL="285750" indent="-285750" algn="just">
              <a:buFont typeface="Arial" panose="020B0604020202020204" pitchFamily="34" charset="0"/>
              <a:buChar char="•"/>
            </a:pPr>
            <a:r>
              <a:rPr lang="es-MX" sz="4400" dirty="0">
                <a:solidFill>
                  <a:srgbClr val="002060"/>
                </a:solidFill>
              </a:rPr>
              <a:t>Tradiciones</a:t>
            </a:r>
          </a:p>
          <a:p>
            <a:pPr marL="285750" indent="-285750" algn="just">
              <a:buFont typeface="Arial" panose="020B0604020202020204" pitchFamily="34" charset="0"/>
              <a:buChar char="•"/>
            </a:pPr>
            <a:r>
              <a:rPr lang="es-MX" sz="4400" dirty="0">
                <a:solidFill>
                  <a:srgbClr val="002060"/>
                </a:solidFill>
              </a:rPr>
              <a:t>Religión</a:t>
            </a:r>
          </a:p>
          <a:p>
            <a:pPr marL="285750" indent="-285750" algn="just">
              <a:buFont typeface="Arial" panose="020B0604020202020204" pitchFamily="34" charset="0"/>
              <a:buChar char="•"/>
            </a:pPr>
            <a:r>
              <a:rPr lang="es-MX" sz="4400" dirty="0">
                <a:solidFill>
                  <a:srgbClr val="002060"/>
                </a:solidFill>
              </a:rPr>
              <a:t>Costumbres</a:t>
            </a:r>
          </a:p>
          <a:p>
            <a:pPr marL="285750" indent="-285750" algn="just">
              <a:buFont typeface="Arial" panose="020B0604020202020204" pitchFamily="34" charset="0"/>
              <a:buChar char="•"/>
            </a:pPr>
            <a:r>
              <a:rPr lang="es-MX" sz="4400" dirty="0">
                <a:solidFill>
                  <a:srgbClr val="002060"/>
                </a:solidFill>
              </a:rPr>
              <a:t>Festividades</a:t>
            </a:r>
          </a:p>
          <a:p>
            <a:pPr marL="285750" indent="-285750" algn="just">
              <a:buFont typeface="Arial" panose="020B0604020202020204" pitchFamily="34" charset="0"/>
              <a:buChar char="•"/>
            </a:pPr>
            <a:endParaRPr lang="es-MX" dirty="0"/>
          </a:p>
        </p:txBody>
      </p:sp>
    </p:spTree>
    <p:extLst>
      <p:ext uri="{BB962C8B-B14F-4D97-AF65-F5344CB8AC3E}">
        <p14:creationId xmlns:p14="http://schemas.microsoft.com/office/powerpoint/2010/main" val="20462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9846A-3134-7125-102A-24CAB720E0F2}"/>
              </a:ext>
            </a:extLst>
          </p:cNvPr>
          <p:cNvSpPr>
            <a:spLocks noGrp="1"/>
          </p:cNvSpPr>
          <p:nvPr>
            <p:ph type="title"/>
          </p:nvPr>
        </p:nvSpPr>
        <p:spPr>
          <a:xfrm>
            <a:off x="1143000" y="1097280"/>
            <a:ext cx="3931920" cy="45719"/>
          </a:xfrm>
        </p:spPr>
        <p:txBody>
          <a:bodyPr/>
          <a:lstStyle/>
          <a:p>
            <a:pPr algn="just"/>
            <a:r>
              <a:rPr lang="es-MX" dirty="0"/>
              <a:t>Político</a:t>
            </a:r>
          </a:p>
        </p:txBody>
      </p:sp>
      <p:pic>
        <p:nvPicPr>
          <p:cNvPr id="6" name="Marcador de contenido 5">
            <a:extLst>
              <a:ext uri="{FF2B5EF4-FFF2-40B4-BE49-F238E27FC236}">
                <a16:creationId xmlns:a16="http://schemas.microsoft.com/office/drawing/2014/main" id="{5519244B-C690-9BC3-5B92-F0303DFCFB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525" y="1142999"/>
            <a:ext cx="5213350" cy="4754880"/>
          </a:xfrm>
        </p:spPr>
      </p:pic>
      <p:sp>
        <p:nvSpPr>
          <p:cNvPr id="4" name="Marcador de texto 3">
            <a:extLst>
              <a:ext uri="{FF2B5EF4-FFF2-40B4-BE49-F238E27FC236}">
                <a16:creationId xmlns:a16="http://schemas.microsoft.com/office/drawing/2014/main" id="{019B5371-BDD4-C502-D80A-CE0580C90A87}"/>
              </a:ext>
            </a:extLst>
          </p:cNvPr>
          <p:cNvSpPr>
            <a:spLocks noGrp="1"/>
          </p:cNvSpPr>
          <p:nvPr>
            <p:ph type="body" sz="half" idx="2"/>
          </p:nvPr>
        </p:nvSpPr>
        <p:spPr>
          <a:xfrm>
            <a:off x="1143000" y="1097280"/>
            <a:ext cx="3931920" cy="4754880"/>
          </a:xfrm>
        </p:spPr>
        <p:txBody>
          <a:bodyPr/>
          <a:lstStyle/>
          <a:p>
            <a:pPr marL="285750" indent="-285750" algn="just">
              <a:buFont typeface="Arial" panose="020B0604020202020204" pitchFamily="34" charset="0"/>
              <a:buChar char="•"/>
            </a:pPr>
            <a:r>
              <a:rPr lang="es-MX" sz="3200" dirty="0">
                <a:solidFill>
                  <a:srgbClr val="002060"/>
                </a:solidFill>
              </a:rPr>
              <a:t>Límites territoriales (fronteras)</a:t>
            </a:r>
          </a:p>
          <a:p>
            <a:pPr marL="285750" indent="-285750" algn="just">
              <a:buFont typeface="Arial" panose="020B0604020202020204" pitchFamily="34" charset="0"/>
              <a:buChar char="•"/>
            </a:pPr>
            <a:r>
              <a:rPr lang="es-MX" sz="3200" dirty="0">
                <a:solidFill>
                  <a:srgbClr val="002060"/>
                </a:solidFill>
              </a:rPr>
              <a:t>Gobierno</a:t>
            </a:r>
          </a:p>
          <a:p>
            <a:pPr marL="285750" indent="-285750" algn="just">
              <a:buFont typeface="Arial" panose="020B0604020202020204" pitchFamily="34" charset="0"/>
              <a:buChar char="•"/>
            </a:pPr>
            <a:r>
              <a:rPr lang="es-MX" sz="3200" dirty="0">
                <a:solidFill>
                  <a:srgbClr val="002060"/>
                </a:solidFill>
              </a:rPr>
              <a:t>Instituciones</a:t>
            </a:r>
          </a:p>
          <a:p>
            <a:pPr algn="just"/>
            <a:r>
              <a:rPr lang="es-MX" sz="3200" dirty="0"/>
              <a:t> </a:t>
            </a:r>
          </a:p>
          <a:p>
            <a:pPr algn="just"/>
            <a:endParaRPr lang="es-MX" dirty="0"/>
          </a:p>
        </p:txBody>
      </p:sp>
    </p:spTree>
    <p:extLst>
      <p:ext uri="{BB962C8B-B14F-4D97-AF65-F5344CB8AC3E}">
        <p14:creationId xmlns:p14="http://schemas.microsoft.com/office/powerpoint/2010/main" val="86018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96DFA-ABD9-0735-720B-3DF65018E5A5}"/>
              </a:ext>
            </a:extLst>
          </p:cNvPr>
          <p:cNvSpPr>
            <a:spLocks noGrp="1"/>
          </p:cNvSpPr>
          <p:nvPr>
            <p:ph type="title"/>
          </p:nvPr>
        </p:nvSpPr>
        <p:spPr>
          <a:xfrm>
            <a:off x="1143000" y="520505"/>
            <a:ext cx="3931920" cy="576775"/>
          </a:xfrm>
        </p:spPr>
        <p:txBody>
          <a:bodyPr/>
          <a:lstStyle/>
          <a:p>
            <a:r>
              <a:rPr lang="es-MX" dirty="0"/>
              <a:t>Económico</a:t>
            </a:r>
          </a:p>
        </p:txBody>
      </p:sp>
      <p:pic>
        <p:nvPicPr>
          <p:cNvPr id="6" name="Marcador de contenido 5">
            <a:extLst>
              <a:ext uri="{FF2B5EF4-FFF2-40B4-BE49-F238E27FC236}">
                <a16:creationId xmlns:a16="http://schemas.microsoft.com/office/drawing/2014/main" id="{D3E18A3A-BB09-27CD-63D6-326C6BCCCC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525" y="1097280"/>
            <a:ext cx="5213350" cy="4754879"/>
          </a:xfrm>
        </p:spPr>
      </p:pic>
      <p:sp>
        <p:nvSpPr>
          <p:cNvPr id="4" name="Marcador de texto 3">
            <a:extLst>
              <a:ext uri="{FF2B5EF4-FFF2-40B4-BE49-F238E27FC236}">
                <a16:creationId xmlns:a16="http://schemas.microsoft.com/office/drawing/2014/main" id="{0D08483F-A479-3F14-23BE-090D595E332F}"/>
              </a:ext>
            </a:extLst>
          </p:cNvPr>
          <p:cNvSpPr>
            <a:spLocks noGrp="1"/>
          </p:cNvSpPr>
          <p:nvPr>
            <p:ph type="body" sz="half" idx="2"/>
          </p:nvPr>
        </p:nvSpPr>
        <p:spPr>
          <a:xfrm>
            <a:off x="1143000" y="1097280"/>
            <a:ext cx="3931920" cy="4754880"/>
          </a:xfrm>
        </p:spPr>
        <p:txBody>
          <a:bodyPr>
            <a:normAutofit/>
          </a:bodyPr>
          <a:lstStyle/>
          <a:p>
            <a:pPr marL="285750" indent="-285750" algn="just">
              <a:buFont typeface="Arial" panose="020B0604020202020204" pitchFamily="34" charset="0"/>
              <a:buChar char="•"/>
            </a:pPr>
            <a:r>
              <a:rPr lang="es-MX" sz="4800" dirty="0">
                <a:solidFill>
                  <a:srgbClr val="002060"/>
                </a:solidFill>
              </a:rPr>
              <a:t>Pesca</a:t>
            </a:r>
          </a:p>
          <a:p>
            <a:pPr marL="285750" indent="-285750" algn="just">
              <a:buFont typeface="Arial" panose="020B0604020202020204" pitchFamily="34" charset="0"/>
              <a:buChar char="•"/>
            </a:pPr>
            <a:r>
              <a:rPr lang="es-MX" sz="4800" dirty="0">
                <a:solidFill>
                  <a:srgbClr val="002060"/>
                </a:solidFill>
              </a:rPr>
              <a:t>Agricultura</a:t>
            </a:r>
          </a:p>
          <a:p>
            <a:pPr marL="285750" indent="-285750" algn="just">
              <a:buFont typeface="Arial" panose="020B0604020202020204" pitchFamily="34" charset="0"/>
              <a:buChar char="•"/>
            </a:pPr>
            <a:r>
              <a:rPr lang="es-MX" sz="4800" dirty="0">
                <a:solidFill>
                  <a:srgbClr val="002060"/>
                </a:solidFill>
              </a:rPr>
              <a:t>Minería </a:t>
            </a:r>
          </a:p>
          <a:p>
            <a:pPr marL="285750" indent="-285750" algn="just">
              <a:buFont typeface="Arial" panose="020B0604020202020204" pitchFamily="34" charset="0"/>
              <a:buChar char="•"/>
            </a:pPr>
            <a:r>
              <a:rPr lang="es-MX" sz="4800" dirty="0">
                <a:solidFill>
                  <a:srgbClr val="002060"/>
                </a:solidFill>
              </a:rPr>
              <a:t>Petróleo</a:t>
            </a:r>
          </a:p>
          <a:p>
            <a:pPr marL="285750" indent="-285750" algn="just">
              <a:buFont typeface="Arial" panose="020B0604020202020204" pitchFamily="34" charset="0"/>
              <a:buChar char="•"/>
            </a:pPr>
            <a:r>
              <a:rPr lang="es-MX" sz="4800" dirty="0">
                <a:solidFill>
                  <a:srgbClr val="002060"/>
                </a:solidFill>
              </a:rPr>
              <a:t>Turismo </a:t>
            </a:r>
          </a:p>
        </p:txBody>
      </p:sp>
    </p:spTree>
    <p:extLst>
      <p:ext uri="{BB962C8B-B14F-4D97-AF65-F5344CB8AC3E}">
        <p14:creationId xmlns:p14="http://schemas.microsoft.com/office/powerpoint/2010/main" val="20520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E6138-BDE0-754E-457F-8549101B1E5E}"/>
              </a:ext>
            </a:extLst>
          </p:cNvPr>
          <p:cNvSpPr>
            <a:spLocks noGrp="1"/>
          </p:cNvSpPr>
          <p:nvPr>
            <p:ph type="title"/>
          </p:nvPr>
        </p:nvSpPr>
        <p:spPr>
          <a:xfrm>
            <a:off x="1143000" y="2110154"/>
            <a:ext cx="9875520" cy="2011680"/>
          </a:xfrm>
        </p:spPr>
        <p:txBody>
          <a:bodyPr>
            <a:noAutofit/>
          </a:bodyPr>
          <a:lstStyle/>
          <a:p>
            <a:r>
              <a:rPr lang="es-MX" sz="2000" b="1" i="0" u="none" strike="noStrike" baseline="0" dirty="0">
                <a:solidFill>
                  <a:srgbClr val="1ABFCC"/>
                </a:solidFill>
                <a:latin typeface="ProximaNovaA-Bold"/>
              </a:rPr>
              <a:t>• </a:t>
            </a:r>
            <a:r>
              <a:rPr lang="es-MX" sz="2000" b="0" i="0" u="none" strike="noStrike" baseline="0" dirty="0">
                <a:solidFill>
                  <a:srgbClr val="000000"/>
                </a:solidFill>
                <a:latin typeface="ProximaNovaA-Semibold"/>
              </a:rPr>
              <a:t>Un ejemplo de los componentes naturales del espacio geográfico es.</a:t>
            </a:r>
            <a:br>
              <a:rPr lang="es-MX" sz="2000" b="0" i="0" u="none" strike="noStrike" baseline="0" dirty="0">
                <a:solidFill>
                  <a:srgbClr val="000000"/>
                </a:solidFill>
                <a:latin typeface="ProximaNovaA-Semibold"/>
              </a:rPr>
            </a:br>
            <a:r>
              <a:rPr lang="es-MX" sz="2000" b="1" i="0" u="none" strike="noStrike" baseline="0" dirty="0">
                <a:solidFill>
                  <a:srgbClr val="000000"/>
                </a:solidFill>
                <a:latin typeface="ProximaNovaA-Bold"/>
              </a:rPr>
              <a:t>a) </a:t>
            </a:r>
            <a:r>
              <a:rPr lang="es-MX" sz="2000" b="0" i="0" u="none" strike="noStrike" baseline="0" dirty="0">
                <a:solidFill>
                  <a:srgbClr val="000000"/>
                </a:solidFill>
                <a:latin typeface="ProximaNovaA-Regular"/>
              </a:rPr>
              <a:t>la pesca. </a:t>
            </a:r>
            <a:r>
              <a:rPr lang="es-MX" sz="2000" b="1" i="0" u="none" strike="noStrike" baseline="0" dirty="0">
                <a:solidFill>
                  <a:srgbClr val="000000"/>
                </a:solidFill>
                <a:latin typeface="ProximaNovaA-Bold"/>
              </a:rPr>
              <a:t>b) </a:t>
            </a:r>
            <a:r>
              <a:rPr lang="es-MX" sz="2000" b="0" i="0" u="none" strike="noStrike" baseline="0" dirty="0">
                <a:solidFill>
                  <a:srgbClr val="000000"/>
                </a:solidFill>
                <a:latin typeface="ProximaNovaA-Regular"/>
              </a:rPr>
              <a:t>la migración. </a:t>
            </a:r>
            <a:r>
              <a:rPr lang="es-MX" sz="2000" b="1" i="0" u="none" strike="noStrike" baseline="0" dirty="0">
                <a:solidFill>
                  <a:srgbClr val="000000"/>
                </a:solidFill>
                <a:latin typeface="ProximaNovaA-Bold"/>
              </a:rPr>
              <a:t>c) </a:t>
            </a:r>
            <a:r>
              <a:rPr lang="es-MX" sz="2000" b="0" i="0" u="none" strike="noStrike" baseline="0" dirty="0">
                <a:solidFill>
                  <a:srgbClr val="000000"/>
                </a:solidFill>
                <a:latin typeface="ProximaNovaA-Regular"/>
              </a:rPr>
              <a:t>el relieve. </a:t>
            </a:r>
            <a:r>
              <a:rPr lang="es-MX" sz="2000" b="1" i="0" u="none" strike="noStrike" baseline="0" dirty="0">
                <a:solidFill>
                  <a:srgbClr val="000000"/>
                </a:solidFill>
                <a:latin typeface="ProximaNovaA-Bold"/>
              </a:rPr>
              <a:t>d) </a:t>
            </a:r>
            <a:r>
              <a:rPr lang="es-MX" sz="2000" b="0" i="0" u="none" strike="noStrike" baseline="0" dirty="0">
                <a:solidFill>
                  <a:srgbClr val="000000"/>
                </a:solidFill>
                <a:latin typeface="ProximaNovaA-Regular"/>
              </a:rPr>
              <a:t>las tradiciones.</a:t>
            </a:r>
            <a:br>
              <a:rPr lang="es-MX" sz="2000" b="0" i="0" u="none" strike="noStrike" baseline="0" dirty="0">
                <a:solidFill>
                  <a:srgbClr val="000000"/>
                </a:solidFill>
                <a:latin typeface="ProximaNovaA-Regular"/>
              </a:rPr>
            </a:br>
            <a:br>
              <a:rPr lang="es-MX" sz="2000" b="0" i="0" u="none" strike="noStrike" baseline="0" dirty="0">
                <a:solidFill>
                  <a:srgbClr val="000000"/>
                </a:solidFill>
                <a:latin typeface="ProximaNovaA-Regular"/>
              </a:rPr>
            </a:br>
            <a:r>
              <a:rPr lang="es-MX" sz="2000" b="1" i="0" u="none" strike="noStrike" baseline="0" dirty="0">
                <a:solidFill>
                  <a:srgbClr val="1ABFCC"/>
                </a:solidFill>
                <a:latin typeface="ProximaNovaA-Bold"/>
              </a:rPr>
              <a:t>• </a:t>
            </a:r>
            <a:r>
              <a:rPr lang="es-MX" sz="2000" b="0" i="0" u="none" strike="noStrike" baseline="0" dirty="0">
                <a:solidFill>
                  <a:srgbClr val="000000"/>
                </a:solidFill>
                <a:latin typeface="ProximaNovaA-Semibold"/>
              </a:rPr>
              <a:t>Las características de la población en términos de su composición, distribución,</a:t>
            </a:r>
            <a:br>
              <a:rPr lang="es-MX" sz="2000" b="0" i="0" u="none" strike="noStrike" baseline="0" dirty="0">
                <a:solidFill>
                  <a:srgbClr val="000000"/>
                </a:solidFill>
                <a:latin typeface="ProximaNovaA-Semibold"/>
              </a:rPr>
            </a:br>
            <a:r>
              <a:rPr lang="es-MX" sz="2000" b="0" i="0" u="none" strike="noStrike" baseline="0" dirty="0">
                <a:solidFill>
                  <a:srgbClr val="000000"/>
                </a:solidFill>
                <a:latin typeface="ProximaNovaA-Semibold"/>
              </a:rPr>
              <a:t>movilidad y su dinámica social y económica, definen los componentes.</a:t>
            </a:r>
            <a:br>
              <a:rPr lang="es-MX" sz="2000" b="0" i="0" u="none" strike="noStrike" baseline="0" dirty="0">
                <a:solidFill>
                  <a:srgbClr val="000000"/>
                </a:solidFill>
                <a:latin typeface="ProximaNovaA-Semibold"/>
              </a:rPr>
            </a:br>
            <a:r>
              <a:rPr lang="es-MX" sz="2000" b="1" i="0" u="none" strike="noStrike" baseline="0" dirty="0">
                <a:solidFill>
                  <a:srgbClr val="000000"/>
                </a:solidFill>
                <a:latin typeface="ProximaNovaA-Bold"/>
              </a:rPr>
              <a:t>a) </a:t>
            </a:r>
            <a:r>
              <a:rPr lang="es-MX" sz="2000" b="0" i="0" u="none" strike="noStrike" baseline="0" dirty="0">
                <a:solidFill>
                  <a:srgbClr val="000000"/>
                </a:solidFill>
                <a:latin typeface="ProximaNovaA-Regular"/>
              </a:rPr>
              <a:t>naturales. </a:t>
            </a:r>
            <a:r>
              <a:rPr lang="es-MX" sz="2000" b="1" i="0" u="none" strike="noStrike" baseline="0" dirty="0">
                <a:solidFill>
                  <a:srgbClr val="000000"/>
                </a:solidFill>
                <a:latin typeface="ProximaNovaA-Bold"/>
              </a:rPr>
              <a:t>b) </a:t>
            </a:r>
            <a:r>
              <a:rPr lang="es-MX" sz="2000" b="0" i="0" u="none" strike="noStrike" baseline="0" dirty="0">
                <a:solidFill>
                  <a:srgbClr val="000000"/>
                </a:solidFill>
                <a:latin typeface="ProximaNovaA-Regular"/>
              </a:rPr>
              <a:t>económicos. </a:t>
            </a:r>
            <a:r>
              <a:rPr lang="es-MX" sz="2000" b="1" i="0" u="none" strike="noStrike" baseline="0" dirty="0">
                <a:solidFill>
                  <a:srgbClr val="000000"/>
                </a:solidFill>
                <a:latin typeface="ProximaNovaA-Bold"/>
              </a:rPr>
              <a:t>c) </a:t>
            </a:r>
            <a:r>
              <a:rPr lang="es-MX" sz="2000" b="0" i="0" u="none" strike="noStrike" baseline="0" dirty="0">
                <a:solidFill>
                  <a:srgbClr val="000000"/>
                </a:solidFill>
                <a:latin typeface="ProximaNovaA-Regular"/>
              </a:rPr>
              <a:t>sociales. </a:t>
            </a:r>
            <a:r>
              <a:rPr lang="es-MX" sz="2000" b="1" i="0" u="none" strike="noStrike" baseline="0" dirty="0">
                <a:solidFill>
                  <a:srgbClr val="000000"/>
                </a:solidFill>
                <a:latin typeface="ProximaNovaA-Bold"/>
              </a:rPr>
              <a:t>d) </a:t>
            </a:r>
            <a:r>
              <a:rPr lang="es-MX" sz="2000" b="0" i="0" u="none" strike="noStrike" baseline="0" dirty="0">
                <a:solidFill>
                  <a:srgbClr val="000000"/>
                </a:solidFill>
                <a:latin typeface="ProximaNovaA-Regular"/>
              </a:rPr>
              <a:t>políticos.</a:t>
            </a:r>
            <a:br>
              <a:rPr lang="es-MX" sz="2000" b="0" i="0" u="none" strike="noStrike" baseline="0" dirty="0">
                <a:solidFill>
                  <a:srgbClr val="000000"/>
                </a:solidFill>
                <a:latin typeface="ProximaNovaA-Regular"/>
              </a:rPr>
            </a:br>
            <a:br>
              <a:rPr lang="es-MX" sz="2000" b="0" i="0" u="none" strike="noStrike" baseline="0" dirty="0">
                <a:solidFill>
                  <a:srgbClr val="000000"/>
                </a:solidFill>
                <a:latin typeface="ProximaNovaA-Regular"/>
              </a:rPr>
            </a:br>
            <a:r>
              <a:rPr lang="es-MX" sz="2000" b="1" i="0" u="none" strike="noStrike" baseline="0" dirty="0">
                <a:solidFill>
                  <a:srgbClr val="1ABFCC"/>
                </a:solidFill>
                <a:latin typeface="ProximaNovaA-Bold"/>
              </a:rPr>
              <a:t>• </a:t>
            </a:r>
            <a:r>
              <a:rPr lang="es-MX" sz="2000" b="0" i="0" u="none" strike="noStrike" baseline="0" dirty="0">
                <a:solidFill>
                  <a:srgbClr val="000000"/>
                </a:solidFill>
                <a:latin typeface="ProximaNovaA-Semibold"/>
              </a:rPr>
              <a:t>Es un ejemplo de componente cultural del espacio geográfico.</a:t>
            </a:r>
            <a:br>
              <a:rPr lang="es-MX" sz="2000" b="0" i="0" u="none" strike="noStrike" baseline="0" dirty="0">
                <a:solidFill>
                  <a:srgbClr val="000000"/>
                </a:solidFill>
                <a:latin typeface="ProximaNovaA-Semibold"/>
              </a:rPr>
            </a:br>
            <a:r>
              <a:rPr lang="es-MX" sz="2000" b="1" i="0" u="none" strike="noStrike" baseline="0" dirty="0">
                <a:solidFill>
                  <a:srgbClr val="000000"/>
                </a:solidFill>
                <a:latin typeface="ProximaNovaA-Bold"/>
              </a:rPr>
              <a:t>a) </a:t>
            </a:r>
            <a:r>
              <a:rPr lang="es-MX" sz="2000" b="0" i="0" u="none" strike="noStrike" baseline="0" dirty="0">
                <a:solidFill>
                  <a:srgbClr val="000000"/>
                </a:solidFill>
                <a:latin typeface="ProximaNovaA-Regular"/>
              </a:rPr>
              <a:t>Territorio </a:t>
            </a:r>
            <a:r>
              <a:rPr lang="es-MX" sz="2000" b="1" i="0" u="none" strike="noStrike" baseline="0" dirty="0">
                <a:solidFill>
                  <a:srgbClr val="000000"/>
                </a:solidFill>
                <a:latin typeface="ProximaNovaA-Bold"/>
              </a:rPr>
              <a:t>b) </a:t>
            </a:r>
            <a:r>
              <a:rPr lang="es-MX" sz="2000" b="0" i="0" u="none" strike="noStrike" baseline="0" dirty="0">
                <a:solidFill>
                  <a:srgbClr val="000000"/>
                </a:solidFill>
                <a:latin typeface="ProximaNovaA-Regular"/>
              </a:rPr>
              <a:t>Clima </a:t>
            </a:r>
            <a:r>
              <a:rPr lang="es-MX" sz="2000" b="1" i="0" u="none" strike="noStrike" baseline="0" dirty="0">
                <a:solidFill>
                  <a:srgbClr val="000000"/>
                </a:solidFill>
                <a:latin typeface="ProximaNovaA-Bold"/>
              </a:rPr>
              <a:t>c) </a:t>
            </a:r>
            <a:r>
              <a:rPr lang="es-MX" sz="2000" b="0" i="0" u="none" strike="noStrike" baseline="0" dirty="0">
                <a:solidFill>
                  <a:srgbClr val="000000"/>
                </a:solidFill>
                <a:latin typeface="ProximaNovaA-Regular"/>
              </a:rPr>
              <a:t>Ganadería </a:t>
            </a:r>
            <a:r>
              <a:rPr lang="es-MX" sz="2000" b="1" i="0" u="none" strike="noStrike" baseline="0" dirty="0">
                <a:solidFill>
                  <a:srgbClr val="000000"/>
                </a:solidFill>
                <a:latin typeface="ProximaNovaA-Bold"/>
              </a:rPr>
              <a:t>d) </a:t>
            </a:r>
            <a:r>
              <a:rPr lang="es-MX" sz="2000" b="0" i="0" u="none" strike="noStrike" baseline="0" dirty="0">
                <a:solidFill>
                  <a:srgbClr val="000000"/>
                </a:solidFill>
                <a:latin typeface="ProximaNovaA-Regular"/>
              </a:rPr>
              <a:t>Religión</a:t>
            </a:r>
            <a:br>
              <a:rPr lang="es-MX" sz="2000" b="0" i="0" u="none" strike="noStrike" baseline="0" dirty="0">
                <a:solidFill>
                  <a:srgbClr val="000000"/>
                </a:solidFill>
                <a:latin typeface="ProximaNovaA-Regular"/>
              </a:rPr>
            </a:br>
            <a:br>
              <a:rPr lang="es-MX" sz="2000" b="0" i="0" u="none" strike="noStrike" baseline="0" dirty="0">
                <a:solidFill>
                  <a:srgbClr val="000000"/>
                </a:solidFill>
                <a:latin typeface="ProximaNovaA-Regular"/>
              </a:rPr>
            </a:br>
            <a:r>
              <a:rPr lang="es-MX" sz="2000" b="1" i="0" u="none" strike="noStrike" baseline="0" dirty="0">
                <a:solidFill>
                  <a:srgbClr val="1ABFCC"/>
                </a:solidFill>
                <a:latin typeface="ProximaNovaA-Bold"/>
              </a:rPr>
              <a:t>• </a:t>
            </a:r>
            <a:r>
              <a:rPr lang="es-MX" sz="2000" b="0" i="0" u="none" strike="noStrike" baseline="0" dirty="0">
                <a:solidFill>
                  <a:srgbClr val="000000"/>
                </a:solidFill>
                <a:latin typeface="ProximaNovaA-Semibold"/>
              </a:rPr>
              <a:t>Los componentes económicos abarcan las actividades que lleva a cabo la</a:t>
            </a:r>
            <a:br>
              <a:rPr lang="es-MX" sz="2000" b="0" i="0" u="none" strike="noStrike" baseline="0" dirty="0">
                <a:solidFill>
                  <a:srgbClr val="000000"/>
                </a:solidFill>
                <a:latin typeface="ProximaNovaA-Semibold"/>
              </a:rPr>
            </a:br>
            <a:r>
              <a:rPr lang="es-MX" sz="2000" b="0" i="0" u="none" strike="noStrike" baseline="0" dirty="0">
                <a:solidFill>
                  <a:srgbClr val="000000"/>
                </a:solidFill>
                <a:latin typeface="ProximaNovaA-Semibold"/>
              </a:rPr>
              <a:t>población para satisfacer sus necesidades por ejemplo, las relacionadas</a:t>
            </a:r>
            <a:br>
              <a:rPr lang="es-MX" sz="2000" b="0" i="0" u="none" strike="noStrike" baseline="0" dirty="0">
                <a:solidFill>
                  <a:srgbClr val="000000"/>
                </a:solidFill>
                <a:latin typeface="ProximaNovaA-Semibold"/>
              </a:rPr>
            </a:br>
            <a:r>
              <a:rPr lang="es-MX" sz="2000" b="0" i="0" u="none" strike="noStrike" baseline="0" dirty="0">
                <a:solidFill>
                  <a:srgbClr val="000000"/>
                </a:solidFill>
                <a:latin typeface="ProximaNovaA-Semibold"/>
              </a:rPr>
              <a:t>con la explotación directa de los recursos naturales, como.</a:t>
            </a:r>
            <a:br>
              <a:rPr lang="es-MX" sz="2000" b="0" i="0" u="none" strike="noStrike" baseline="0" dirty="0">
                <a:solidFill>
                  <a:srgbClr val="000000"/>
                </a:solidFill>
                <a:latin typeface="ProximaNovaA-Semibold"/>
              </a:rPr>
            </a:br>
            <a:r>
              <a:rPr lang="es-MX" sz="2000" b="1" i="0" u="none" strike="noStrike" baseline="0" dirty="0">
                <a:solidFill>
                  <a:srgbClr val="000000"/>
                </a:solidFill>
                <a:latin typeface="ProximaNovaA-Bold"/>
              </a:rPr>
              <a:t>a) </a:t>
            </a:r>
            <a:r>
              <a:rPr lang="es-MX" sz="2000" b="0" i="0" u="none" strike="noStrike" baseline="0" dirty="0">
                <a:solidFill>
                  <a:srgbClr val="000000"/>
                </a:solidFill>
                <a:latin typeface="ProximaNovaA-Regular"/>
              </a:rPr>
              <a:t>las creencias. </a:t>
            </a:r>
            <a:r>
              <a:rPr lang="es-MX" sz="2000" b="1" i="0" u="none" strike="noStrike" baseline="0" dirty="0">
                <a:solidFill>
                  <a:srgbClr val="000000"/>
                </a:solidFill>
                <a:latin typeface="ProximaNovaA-Bold"/>
              </a:rPr>
              <a:t>b) </a:t>
            </a:r>
            <a:r>
              <a:rPr lang="es-MX" sz="2000" b="0" i="0" u="none" strike="noStrike" baseline="0" dirty="0">
                <a:solidFill>
                  <a:srgbClr val="000000"/>
                </a:solidFill>
                <a:latin typeface="ProximaNovaA-Regular"/>
              </a:rPr>
              <a:t>los servicios. </a:t>
            </a:r>
            <a:r>
              <a:rPr lang="es-MX" sz="2000" b="1" i="0" u="none" strike="noStrike" baseline="0" dirty="0">
                <a:solidFill>
                  <a:srgbClr val="000000"/>
                </a:solidFill>
                <a:latin typeface="ProximaNovaA-Bold"/>
              </a:rPr>
              <a:t>c) </a:t>
            </a:r>
            <a:r>
              <a:rPr lang="es-MX" sz="2000" b="0" i="0" u="none" strike="noStrike" baseline="0" dirty="0">
                <a:solidFill>
                  <a:srgbClr val="000000"/>
                </a:solidFill>
                <a:latin typeface="ProximaNovaA-Regular"/>
              </a:rPr>
              <a:t>la agricultura. </a:t>
            </a:r>
            <a:r>
              <a:rPr lang="es-MX" sz="2000" b="1" i="0" u="none" strike="noStrike" baseline="0" dirty="0">
                <a:solidFill>
                  <a:srgbClr val="000000"/>
                </a:solidFill>
                <a:latin typeface="ProximaNovaA-Bold"/>
              </a:rPr>
              <a:t>d</a:t>
            </a:r>
            <a:r>
              <a:rPr lang="es-MX" sz="2000" b="0" i="0" u="none" strike="noStrike" baseline="0" dirty="0">
                <a:solidFill>
                  <a:srgbClr val="000000"/>
                </a:solidFill>
                <a:latin typeface="ProximaNovaA-Regular"/>
              </a:rPr>
              <a:t>) el lenguaje.</a:t>
            </a:r>
            <a:br>
              <a:rPr lang="es-MX" sz="2000" b="0" i="0" u="none" strike="noStrike" baseline="0" dirty="0">
                <a:solidFill>
                  <a:srgbClr val="000000"/>
                </a:solidFill>
                <a:latin typeface="ProximaNovaA-Regular"/>
              </a:rPr>
            </a:br>
            <a:br>
              <a:rPr lang="es-MX" sz="2000" b="0" i="0" u="none" strike="noStrike" baseline="0" dirty="0">
                <a:solidFill>
                  <a:srgbClr val="000000"/>
                </a:solidFill>
                <a:latin typeface="ProximaNovaA-Regular"/>
              </a:rPr>
            </a:br>
            <a:r>
              <a:rPr lang="es-MX" sz="2000" b="1" i="0" u="none" strike="noStrike" baseline="0" dirty="0">
                <a:solidFill>
                  <a:srgbClr val="1ABFCC"/>
                </a:solidFill>
                <a:latin typeface="ProximaNovaA-Bold"/>
              </a:rPr>
              <a:t>• </a:t>
            </a:r>
            <a:r>
              <a:rPr lang="es-MX" sz="2000" b="0" i="0" u="none" strike="noStrike" baseline="0" dirty="0">
                <a:solidFill>
                  <a:srgbClr val="000000"/>
                </a:solidFill>
                <a:latin typeface="ProximaNovaA-Semibold"/>
              </a:rPr>
              <a:t>Es un componente político del espacio geográfico.</a:t>
            </a:r>
            <a:br>
              <a:rPr lang="es-MX" sz="2000" b="0" i="0" u="none" strike="noStrike" baseline="0" dirty="0">
                <a:solidFill>
                  <a:srgbClr val="000000"/>
                </a:solidFill>
                <a:latin typeface="ProximaNovaA-Semibold"/>
              </a:rPr>
            </a:br>
            <a:r>
              <a:rPr lang="es-MX" sz="2000" b="1" i="0" u="none" strike="noStrike" baseline="0" dirty="0">
                <a:solidFill>
                  <a:srgbClr val="000000"/>
                </a:solidFill>
                <a:latin typeface="ProximaNovaA-Bold"/>
              </a:rPr>
              <a:t>a) </a:t>
            </a:r>
            <a:r>
              <a:rPr lang="es-MX" sz="2000" b="0" i="0" u="none" strike="noStrike" baseline="0" dirty="0">
                <a:solidFill>
                  <a:srgbClr val="000000"/>
                </a:solidFill>
                <a:latin typeface="ProximaNovaA-Regular"/>
              </a:rPr>
              <a:t>Frontera </a:t>
            </a:r>
            <a:r>
              <a:rPr lang="es-MX" sz="2000" b="1" i="0" u="none" strike="noStrike" baseline="0" dirty="0">
                <a:solidFill>
                  <a:srgbClr val="000000"/>
                </a:solidFill>
                <a:latin typeface="ProximaNovaA-Bold"/>
              </a:rPr>
              <a:t>b) </a:t>
            </a:r>
            <a:r>
              <a:rPr lang="es-MX" sz="2000" b="0" i="0" u="none" strike="noStrike" baseline="0" dirty="0">
                <a:solidFill>
                  <a:srgbClr val="000000"/>
                </a:solidFill>
                <a:latin typeface="ProximaNovaA-Regular"/>
              </a:rPr>
              <a:t>Fauna </a:t>
            </a:r>
            <a:r>
              <a:rPr lang="es-MX" sz="2000" b="1" i="0" u="none" strike="noStrike" baseline="0" dirty="0">
                <a:solidFill>
                  <a:srgbClr val="000000"/>
                </a:solidFill>
                <a:latin typeface="ProximaNovaA-Bold"/>
              </a:rPr>
              <a:t>c) </a:t>
            </a:r>
            <a:r>
              <a:rPr lang="es-MX" sz="2000" b="0" i="0" u="none" strike="noStrike" baseline="0" dirty="0">
                <a:solidFill>
                  <a:srgbClr val="000000"/>
                </a:solidFill>
                <a:latin typeface="ProximaNovaA-Regular"/>
              </a:rPr>
              <a:t>Vegetación </a:t>
            </a:r>
            <a:r>
              <a:rPr lang="es-MX" sz="2000" b="1" i="0" u="none" strike="noStrike" baseline="0" dirty="0">
                <a:solidFill>
                  <a:srgbClr val="000000"/>
                </a:solidFill>
                <a:latin typeface="ProximaNovaA-Bold"/>
              </a:rPr>
              <a:t>d) </a:t>
            </a:r>
            <a:r>
              <a:rPr lang="es-MX" sz="2000" b="0" i="0" u="none" strike="noStrike" baseline="0" dirty="0">
                <a:solidFill>
                  <a:srgbClr val="000000"/>
                </a:solidFill>
                <a:latin typeface="ProximaNovaA-Regular"/>
              </a:rPr>
              <a:t>Comercio</a:t>
            </a:r>
            <a:endParaRPr lang="es-MX" sz="2000" dirty="0"/>
          </a:p>
        </p:txBody>
      </p:sp>
    </p:spTree>
    <p:extLst>
      <p:ext uri="{BB962C8B-B14F-4D97-AF65-F5344CB8AC3E}">
        <p14:creationId xmlns:p14="http://schemas.microsoft.com/office/powerpoint/2010/main" val="273901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46FC2-4D02-4D62-4204-20CE528BC29C}"/>
              </a:ext>
            </a:extLst>
          </p:cNvPr>
          <p:cNvSpPr>
            <a:spLocks noGrp="1"/>
          </p:cNvSpPr>
          <p:nvPr>
            <p:ph type="title"/>
          </p:nvPr>
        </p:nvSpPr>
        <p:spPr>
          <a:xfrm>
            <a:off x="1142999" y="609600"/>
            <a:ext cx="10505049" cy="1356360"/>
          </a:xfrm>
        </p:spPr>
        <p:txBody>
          <a:bodyPr>
            <a:normAutofit/>
          </a:bodyPr>
          <a:lstStyle/>
          <a:p>
            <a:pPr algn="just"/>
            <a:r>
              <a:rPr lang="es-MX" sz="4000" dirty="0"/>
              <a:t>¿Qué tipo de componente representa la imagen? </a:t>
            </a:r>
          </a:p>
        </p:txBody>
      </p:sp>
      <p:pic>
        <p:nvPicPr>
          <p:cNvPr id="10" name="Marcador de contenido 9">
            <a:extLst>
              <a:ext uri="{FF2B5EF4-FFF2-40B4-BE49-F238E27FC236}">
                <a16:creationId xmlns:a16="http://schemas.microsoft.com/office/drawing/2014/main" id="{5BC01305-176F-B567-5A13-DE20656839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998" y="1702191"/>
            <a:ext cx="10505049" cy="4546209"/>
          </a:xfrm>
        </p:spPr>
      </p:pic>
    </p:spTree>
    <p:extLst>
      <p:ext uri="{BB962C8B-B14F-4D97-AF65-F5344CB8AC3E}">
        <p14:creationId xmlns:p14="http://schemas.microsoft.com/office/powerpoint/2010/main" val="2991279731"/>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91</TotalTime>
  <Words>351</Words>
  <Application>Microsoft Office PowerPoint</Application>
  <PresentationFormat>Panorámica</PresentationFormat>
  <Paragraphs>37</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Corbel</vt:lpstr>
      <vt:lpstr>ProximaNovaA-Bold</vt:lpstr>
      <vt:lpstr>ProximaNovaA-Regular</vt:lpstr>
      <vt:lpstr>ProximaNovaA-Semibold</vt:lpstr>
      <vt:lpstr>Base</vt:lpstr>
      <vt:lpstr>¿Qué es la geografía?</vt:lpstr>
      <vt:lpstr>Componente natural</vt:lpstr>
      <vt:lpstr>Social </vt:lpstr>
      <vt:lpstr>Cultural </vt:lpstr>
      <vt:lpstr>Político</vt:lpstr>
      <vt:lpstr>Económico</vt:lpstr>
      <vt:lpstr>• Un ejemplo de los componentes naturales del espacio geográfico es. a) la pesca. b) la migración. c) el relieve. d) las tradiciones.  • Las características de la población en términos de su composición, distribución, movilidad y su dinámica social y económica, definen los componentes. a) naturales. b) económicos. c) sociales. d) políticos.  • Es un ejemplo de componente cultural del espacio geográfico. a) Territorio b) Clima c) Ganadería d) Religión  • Los componentes económicos abarcan las actividades que lleva a cabo la población para satisfacer sus necesidades por ejemplo, las relacionadas con la explotación directa de los recursos naturales, como. a) las creencias. b) los servicios. c) la agricultura. d) el lenguaje.  • Es un componente político del espacio geográfico. a) Frontera b) Fauna c) Vegetación d) Comercio</vt:lpstr>
      <vt:lpstr>¿Qué tipo de componente representa la imagen?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dc:title>
  <dc:creator>Hector Castro Ahumada</dc:creator>
  <cp:lastModifiedBy>Hector Castro Ahumada</cp:lastModifiedBy>
  <cp:revision>14</cp:revision>
  <dcterms:created xsi:type="dcterms:W3CDTF">2024-04-10T02:34:04Z</dcterms:created>
  <dcterms:modified xsi:type="dcterms:W3CDTF">2024-04-11T22:05:16Z</dcterms:modified>
</cp:coreProperties>
</file>