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Anton" charset="1" panose="00000500000000000000"/>
      <p:regular r:id="rId13"/>
    </p:embeddedFont>
    <p:embeddedFont>
      <p:font typeface="Prompt" charset="1" panose="00000500000000000000"/>
      <p:regular r:id="rId14"/>
    </p:embeddedFont>
    <p:embeddedFont>
      <p:font typeface="Open Sans" charset="1" panose="020B0606030504020204"/>
      <p:regular r:id="rId15"/>
    </p:embeddedFont>
    <p:embeddedFont>
      <p:font typeface="TC October" charset="1" panose="00000000000000000000"/>
      <p:regular r:id="rId16"/>
    </p:embeddedFont>
    <p:embeddedFont>
      <p:font typeface="Prompt Light" charset="1" panose="00000400000000000000"/>
      <p:regular r:id="rId17"/>
    </p:embeddedFont>
    <p:embeddedFont>
      <p:font typeface="Canva Sans Bold" charset="1" panose="020B08030305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768987">
            <a:off x="-3835406" y="-144194"/>
            <a:ext cx="12955189" cy="6380431"/>
          </a:xfrm>
          <a:custGeom>
            <a:avLst/>
            <a:gdLst/>
            <a:ahLst/>
            <a:cxnLst/>
            <a:rect r="r" b="b" t="t" l="l"/>
            <a:pathLst>
              <a:path h="6380431" w="12955189">
                <a:moveTo>
                  <a:pt x="0" y="0"/>
                </a:moveTo>
                <a:lnTo>
                  <a:pt x="12955189" y="0"/>
                </a:lnTo>
                <a:lnTo>
                  <a:pt x="12955189" y="6380430"/>
                </a:lnTo>
                <a:lnTo>
                  <a:pt x="0" y="6380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768987">
            <a:off x="9875275" y="4342856"/>
            <a:ext cx="12955189" cy="6380431"/>
          </a:xfrm>
          <a:custGeom>
            <a:avLst/>
            <a:gdLst/>
            <a:ahLst/>
            <a:cxnLst/>
            <a:rect r="r" b="b" t="t" l="l"/>
            <a:pathLst>
              <a:path h="6380431" w="12955189">
                <a:moveTo>
                  <a:pt x="0" y="0"/>
                </a:moveTo>
                <a:lnTo>
                  <a:pt x="12955189" y="0"/>
                </a:lnTo>
                <a:lnTo>
                  <a:pt x="12955189" y="6380431"/>
                </a:lnTo>
                <a:lnTo>
                  <a:pt x="0" y="63804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139014" y="6315413"/>
            <a:ext cx="3461576" cy="4114800"/>
          </a:xfrm>
          <a:custGeom>
            <a:avLst/>
            <a:gdLst/>
            <a:ahLst/>
            <a:cxnLst/>
            <a:rect r="r" b="b" t="t" l="l"/>
            <a:pathLst>
              <a:path h="4114800" w="3461576">
                <a:moveTo>
                  <a:pt x="3461576" y="0"/>
                </a:moveTo>
                <a:lnTo>
                  <a:pt x="0" y="0"/>
                </a:lnTo>
                <a:lnTo>
                  <a:pt x="0" y="4114800"/>
                </a:lnTo>
                <a:lnTo>
                  <a:pt x="3461576" y="4114800"/>
                </a:lnTo>
                <a:lnTo>
                  <a:pt x="346157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0">
            <a:off x="14826424" y="-189390"/>
            <a:ext cx="3461576" cy="4114800"/>
          </a:xfrm>
          <a:custGeom>
            <a:avLst/>
            <a:gdLst/>
            <a:ahLst/>
            <a:cxnLst/>
            <a:rect r="r" b="b" t="t" l="l"/>
            <a:pathLst>
              <a:path h="4114800" w="3461576">
                <a:moveTo>
                  <a:pt x="0" y="4114800"/>
                </a:moveTo>
                <a:lnTo>
                  <a:pt x="3461576" y="4114800"/>
                </a:lnTo>
                <a:lnTo>
                  <a:pt x="3461576"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233440" y="4332060"/>
            <a:ext cx="2436857" cy="2896710"/>
          </a:xfrm>
          <a:custGeom>
            <a:avLst/>
            <a:gdLst/>
            <a:ahLst/>
            <a:cxnLst/>
            <a:rect r="r" b="b" t="t" l="l"/>
            <a:pathLst>
              <a:path h="2896710" w="2436857">
                <a:moveTo>
                  <a:pt x="0" y="0"/>
                </a:moveTo>
                <a:lnTo>
                  <a:pt x="2436858" y="0"/>
                </a:lnTo>
                <a:lnTo>
                  <a:pt x="2436858" y="2896711"/>
                </a:lnTo>
                <a:lnTo>
                  <a:pt x="0" y="2896711"/>
                </a:lnTo>
                <a:lnTo>
                  <a:pt x="0" y="0"/>
                </a:lnTo>
                <a:close/>
              </a:path>
            </a:pathLst>
          </a:custGeom>
          <a:blipFill>
            <a:blip r:embed="rId6"/>
            <a:stretch>
              <a:fillRect l="0" t="0" r="0" b="0"/>
            </a:stretch>
          </a:blipFill>
        </p:spPr>
      </p:sp>
      <p:sp>
        <p:nvSpPr>
          <p:cNvPr name="TextBox 7" id="7"/>
          <p:cNvSpPr txBox="true"/>
          <p:nvPr/>
        </p:nvSpPr>
        <p:spPr>
          <a:xfrm rot="0">
            <a:off x="3892682" y="3033168"/>
            <a:ext cx="10502635" cy="2331086"/>
          </a:xfrm>
          <a:prstGeom prst="rect">
            <a:avLst/>
          </a:prstGeom>
        </p:spPr>
        <p:txBody>
          <a:bodyPr anchor="t" rtlCol="false" tIns="0" lIns="0" bIns="0" rIns="0">
            <a:spAutoFit/>
          </a:bodyPr>
          <a:lstStyle/>
          <a:p>
            <a:pPr algn="ctr">
              <a:lnSpc>
                <a:spcPts val="19039"/>
              </a:lnSpc>
            </a:pPr>
            <a:r>
              <a:rPr lang="en-US" sz="13599">
                <a:solidFill>
                  <a:srgbClr val="272727"/>
                </a:solidFill>
                <a:latin typeface="Anton"/>
              </a:rPr>
              <a:t>Tuberculosis</a:t>
            </a:r>
          </a:p>
        </p:txBody>
      </p:sp>
      <p:sp>
        <p:nvSpPr>
          <p:cNvPr name="Freeform 8" id="8"/>
          <p:cNvSpPr/>
          <p:nvPr/>
        </p:nvSpPr>
        <p:spPr>
          <a:xfrm flipH="false" flipV="false" rot="0">
            <a:off x="3451869" y="4638031"/>
            <a:ext cx="726222" cy="726222"/>
          </a:xfrm>
          <a:custGeom>
            <a:avLst/>
            <a:gdLst/>
            <a:ahLst/>
            <a:cxnLst/>
            <a:rect r="r" b="b" t="t" l="l"/>
            <a:pathLst>
              <a:path h="726222" w="726222">
                <a:moveTo>
                  <a:pt x="0" y="0"/>
                </a:moveTo>
                <a:lnTo>
                  <a:pt x="726222" y="0"/>
                </a:lnTo>
                <a:lnTo>
                  <a:pt x="726222" y="726222"/>
                </a:lnTo>
                <a:lnTo>
                  <a:pt x="0" y="72622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3261797" y="9101239"/>
            <a:ext cx="6590831" cy="1008396"/>
          </a:xfrm>
          <a:prstGeom prst="rect">
            <a:avLst/>
          </a:prstGeom>
        </p:spPr>
        <p:txBody>
          <a:bodyPr anchor="t" rtlCol="false" tIns="0" lIns="0" bIns="0" rIns="0">
            <a:spAutoFit/>
          </a:bodyPr>
          <a:lstStyle/>
          <a:p>
            <a:pPr algn="ctr">
              <a:lnSpc>
                <a:spcPts val="4078"/>
              </a:lnSpc>
            </a:pPr>
            <a:r>
              <a:rPr lang="en-US" sz="2913" spc="-43">
                <a:solidFill>
                  <a:srgbClr val="272727"/>
                </a:solidFill>
                <a:latin typeface="Prompt"/>
              </a:rPr>
              <a:t>Azul Italia torres</a:t>
            </a:r>
          </a:p>
          <a:p>
            <a:pPr algn="ctr">
              <a:lnSpc>
                <a:spcPts val="4078"/>
              </a:lnSpc>
            </a:pPr>
            <a:r>
              <a:rPr lang="en-US" sz="2913" spc="-43">
                <a:solidFill>
                  <a:srgbClr val="272727"/>
                </a:solidFill>
                <a:latin typeface="Prompt"/>
              </a:rPr>
              <a:t>biología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02952" y="425618"/>
            <a:ext cx="12011242" cy="1571612"/>
            <a:chOff x="0" y="0"/>
            <a:chExt cx="3401302" cy="445044"/>
          </a:xfrm>
        </p:grpSpPr>
        <p:sp>
          <p:nvSpPr>
            <p:cNvPr name="Freeform 3" id="3"/>
            <p:cNvSpPr/>
            <p:nvPr/>
          </p:nvSpPr>
          <p:spPr>
            <a:xfrm flipH="false" flipV="false" rot="0">
              <a:off x="0" y="0"/>
              <a:ext cx="3401302" cy="445044"/>
            </a:xfrm>
            <a:custGeom>
              <a:avLst/>
              <a:gdLst/>
              <a:ahLst/>
              <a:cxnLst/>
              <a:rect r="r" b="b" t="t" l="l"/>
              <a:pathLst>
                <a:path h="445044" w="3401302">
                  <a:moveTo>
                    <a:pt x="32872" y="0"/>
                  </a:moveTo>
                  <a:lnTo>
                    <a:pt x="3368429" y="0"/>
                  </a:lnTo>
                  <a:cubicBezTo>
                    <a:pt x="3386584" y="0"/>
                    <a:pt x="3401302" y="14717"/>
                    <a:pt x="3401302" y="32872"/>
                  </a:cubicBezTo>
                  <a:lnTo>
                    <a:pt x="3401302" y="412171"/>
                  </a:lnTo>
                  <a:cubicBezTo>
                    <a:pt x="3401302" y="420890"/>
                    <a:pt x="3397838" y="429251"/>
                    <a:pt x="3391674" y="435416"/>
                  </a:cubicBezTo>
                  <a:cubicBezTo>
                    <a:pt x="3385509" y="441580"/>
                    <a:pt x="3377148" y="445044"/>
                    <a:pt x="3368429" y="445044"/>
                  </a:cubicBezTo>
                  <a:lnTo>
                    <a:pt x="32872" y="445044"/>
                  </a:lnTo>
                  <a:cubicBezTo>
                    <a:pt x="14717" y="445044"/>
                    <a:pt x="0" y="430326"/>
                    <a:pt x="0" y="412171"/>
                  </a:cubicBezTo>
                  <a:lnTo>
                    <a:pt x="0" y="32872"/>
                  </a:lnTo>
                  <a:cubicBezTo>
                    <a:pt x="0" y="24154"/>
                    <a:pt x="3463" y="15793"/>
                    <a:pt x="9628" y="9628"/>
                  </a:cubicBezTo>
                  <a:cubicBezTo>
                    <a:pt x="15793" y="3463"/>
                    <a:pt x="24154" y="0"/>
                    <a:pt x="32872" y="0"/>
                  </a:cubicBezTo>
                  <a:close/>
                </a:path>
              </a:pathLst>
            </a:custGeom>
            <a:solidFill>
              <a:srgbClr val="BD3C3C"/>
            </a:solidFill>
          </p:spPr>
        </p:sp>
        <p:sp>
          <p:nvSpPr>
            <p:cNvPr name="TextBox 4" id="4"/>
            <p:cNvSpPr txBox="true"/>
            <p:nvPr/>
          </p:nvSpPr>
          <p:spPr>
            <a:xfrm>
              <a:off x="0" y="-38100"/>
              <a:ext cx="3401302" cy="483144"/>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445469" y="208719"/>
            <a:ext cx="12011242" cy="1641866"/>
            <a:chOff x="0" y="0"/>
            <a:chExt cx="3401302" cy="464938"/>
          </a:xfrm>
        </p:grpSpPr>
        <p:sp>
          <p:nvSpPr>
            <p:cNvPr name="Freeform 6" id="6"/>
            <p:cNvSpPr/>
            <p:nvPr/>
          </p:nvSpPr>
          <p:spPr>
            <a:xfrm flipH="false" flipV="false" rot="0">
              <a:off x="0" y="0"/>
              <a:ext cx="3401302" cy="464938"/>
            </a:xfrm>
            <a:custGeom>
              <a:avLst/>
              <a:gdLst/>
              <a:ahLst/>
              <a:cxnLst/>
              <a:rect r="r" b="b" t="t" l="l"/>
              <a:pathLst>
                <a:path h="464938" w="3401302">
                  <a:moveTo>
                    <a:pt x="32872" y="0"/>
                  </a:moveTo>
                  <a:lnTo>
                    <a:pt x="3368429" y="0"/>
                  </a:lnTo>
                  <a:cubicBezTo>
                    <a:pt x="3386584" y="0"/>
                    <a:pt x="3401302" y="14717"/>
                    <a:pt x="3401302" y="32872"/>
                  </a:cubicBezTo>
                  <a:lnTo>
                    <a:pt x="3401302" y="432066"/>
                  </a:lnTo>
                  <a:cubicBezTo>
                    <a:pt x="3401302" y="440784"/>
                    <a:pt x="3397838" y="449145"/>
                    <a:pt x="3391674" y="455310"/>
                  </a:cubicBezTo>
                  <a:cubicBezTo>
                    <a:pt x="3385509" y="461475"/>
                    <a:pt x="3377148" y="464938"/>
                    <a:pt x="3368429" y="464938"/>
                  </a:cubicBezTo>
                  <a:lnTo>
                    <a:pt x="32872" y="464938"/>
                  </a:lnTo>
                  <a:cubicBezTo>
                    <a:pt x="14717" y="464938"/>
                    <a:pt x="0" y="450221"/>
                    <a:pt x="0" y="432066"/>
                  </a:cubicBezTo>
                  <a:lnTo>
                    <a:pt x="0" y="32872"/>
                  </a:lnTo>
                  <a:cubicBezTo>
                    <a:pt x="0" y="24154"/>
                    <a:pt x="3463" y="15793"/>
                    <a:pt x="9628" y="9628"/>
                  </a:cubicBezTo>
                  <a:cubicBezTo>
                    <a:pt x="15793" y="3463"/>
                    <a:pt x="24154" y="0"/>
                    <a:pt x="32872" y="0"/>
                  </a:cubicBezTo>
                  <a:close/>
                </a:path>
              </a:pathLst>
            </a:custGeom>
            <a:solidFill>
              <a:srgbClr val="272727"/>
            </a:solidFill>
          </p:spPr>
        </p:sp>
        <p:sp>
          <p:nvSpPr>
            <p:cNvPr name="TextBox 7" id="7"/>
            <p:cNvSpPr txBox="true"/>
            <p:nvPr/>
          </p:nvSpPr>
          <p:spPr>
            <a:xfrm>
              <a:off x="0" y="-38100"/>
              <a:ext cx="3401302" cy="50303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699999">
            <a:off x="12773546" y="5990061"/>
            <a:ext cx="7756256" cy="5090043"/>
            <a:chOff x="0" y="0"/>
            <a:chExt cx="812800" cy="533400"/>
          </a:xfrm>
        </p:grpSpPr>
        <p:sp>
          <p:nvSpPr>
            <p:cNvPr name="Freeform 9" id="9"/>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801606"/>
            </a:solidFill>
          </p:spPr>
        </p:sp>
        <p:sp>
          <p:nvSpPr>
            <p:cNvPr name="TextBox 10" id="10"/>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588254">
            <a:off x="356710" y="6238686"/>
            <a:ext cx="4129441" cy="3019614"/>
          </a:xfrm>
          <a:custGeom>
            <a:avLst/>
            <a:gdLst/>
            <a:ahLst/>
            <a:cxnLst/>
            <a:rect r="r" b="b" t="t" l="l"/>
            <a:pathLst>
              <a:path h="3019614" w="4129441">
                <a:moveTo>
                  <a:pt x="0" y="0"/>
                </a:moveTo>
                <a:lnTo>
                  <a:pt x="4129441" y="0"/>
                </a:lnTo>
                <a:lnTo>
                  <a:pt x="4129441" y="3019614"/>
                </a:lnTo>
                <a:lnTo>
                  <a:pt x="0" y="3019614"/>
                </a:lnTo>
                <a:lnTo>
                  <a:pt x="0" y="0"/>
                </a:lnTo>
                <a:close/>
              </a:path>
            </a:pathLst>
          </a:custGeom>
          <a:blipFill>
            <a:blip r:embed="rId2"/>
            <a:stretch>
              <a:fillRect l="0" t="-9950" r="0" b="0"/>
            </a:stretch>
          </a:blipFill>
        </p:spPr>
      </p:sp>
      <p:sp>
        <p:nvSpPr>
          <p:cNvPr name="TextBox 12" id="12"/>
          <p:cNvSpPr txBox="true"/>
          <p:nvPr/>
        </p:nvSpPr>
        <p:spPr>
          <a:xfrm rot="0">
            <a:off x="3445469" y="3057243"/>
            <a:ext cx="12326207" cy="3612616"/>
          </a:xfrm>
          <a:prstGeom prst="rect">
            <a:avLst/>
          </a:prstGeom>
        </p:spPr>
        <p:txBody>
          <a:bodyPr anchor="t" rtlCol="false" tIns="0" lIns="0" bIns="0" rIns="0">
            <a:spAutoFit/>
          </a:bodyPr>
          <a:lstStyle/>
          <a:p>
            <a:pPr algn="ctr">
              <a:lnSpc>
                <a:spcPts val="4113"/>
              </a:lnSpc>
            </a:pPr>
            <a:r>
              <a:rPr lang="en-US" sz="2938">
                <a:solidFill>
                  <a:srgbClr val="000000"/>
                </a:solidFill>
                <a:latin typeface="Open Sans"/>
              </a:rPr>
              <a:t>La tuberculosis es causada por una bacteria llamada Mycobacterium tuberculosis.</a:t>
            </a:r>
          </a:p>
          <a:p>
            <a:pPr algn="ctr">
              <a:lnSpc>
                <a:spcPts val="4113"/>
              </a:lnSpc>
            </a:pPr>
            <a:r>
              <a:rPr lang="en-US" sz="2938">
                <a:solidFill>
                  <a:srgbClr val="000000"/>
                </a:solidFill>
                <a:latin typeface="Open Sans"/>
              </a:rPr>
              <a:t>Las primeras pruebas de su afectación en humanos se descubrieron en momias egipcias entre el 3,500 a 2650 a.C. </a:t>
            </a:r>
          </a:p>
          <a:p>
            <a:pPr algn="ctr">
              <a:lnSpc>
                <a:spcPts val="4113"/>
              </a:lnSpc>
            </a:pPr>
            <a:r>
              <a:rPr lang="en-US" sz="2938">
                <a:solidFill>
                  <a:srgbClr val="000000"/>
                </a:solidFill>
                <a:latin typeface="Open Sans"/>
              </a:rPr>
              <a:t>se forma cuando el sistema inmunológico del cuerpo intenta aislar y contener las bacterias de la tuberculosis, creando una cápsula alrededor de ellas. </a:t>
            </a:r>
          </a:p>
        </p:txBody>
      </p:sp>
      <p:sp>
        <p:nvSpPr>
          <p:cNvPr name="Freeform 13" id="13"/>
          <p:cNvSpPr/>
          <p:nvPr/>
        </p:nvSpPr>
        <p:spPr>
          <a:xfrm flipH="false" flipV="false" rot="0">
            <a:off x="14908489" y="7324103"/>
            <a:ext cx="2620217" cy="1934197"/>
          </a:xfrm>
          <a:custGeom>
            <a:avLst/>
            <a:gdLst/>
            <a:ahLst/>
            <a:cxnLst/>
            <a:rect r="r" b="b" t="t" l="l"/>
            <a:pathLst>
              <a:path h="1934197" w="2620217">
                <a:moveTo>
                  <a:pt x="0" y="0"/>
                </a:moveTo>
                <a:lnTo>
                  <a:pt x="2620217" y="0"/>
                </a:lnTo>
                <a:lnTo>
                  <a:pt x="2620217" y="1934197"/>
                </a:lnTo>
                <a:lnTo>
                  <a:pt x="0" y="19341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6674202" y="95179"/>
            <a:ext cx="6119137" cy="1837395"/>
          </a:xfrm>
          <a:prstGeom prst="rect">
            <a:avLst/>
          </a:prstGeom>
        </p:spPr>
        <p:txBody>
          <a:bodyPr anchor="t" rtlCol="false" tIns="0" lIns="0" bIns="0" rIns="0">
            <a:spAutoFit/>
          </a:bodyPr>
          <a:lstStyle/>
          <a:p>
            <a:pPr algn="ctr">
              <a:lnSpc>
                <a:spcPts val="14843"/>
              </a:lnSpc>
            </a:pPr>
            <a:r>
              <a:rPr lang="en-US" sz="10602">
                <a:solidFill>
                  <a:srgbClr val="F6F6E9"/>
                </a:solidFill>
                <a:latin typeface="TC October"/>
              </a:rPr>
              <a:t>Origen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75942" y="428262"/>
            <a:ext cx="13640959" cy="1571612"/>
            <a:chOff x="0" y="0"/>
            <a:chExt cx="3862799" cy="445044"/>
          </a:xfrm>
        </p:grpSpPr>
        <p:sp>
          <p:nvSpPr>
            <p:cNvPr name="Freeform 3" id="3"/>
            <p:cNvSpPr/>
            <p:nvPr/>
          </p:nvSpPr>
          <p:spPr>
            <a:xfrm flipH="false" flipV="false" rot="0">
              <a:off x="0" y="0"/>
              <a:ext cx="3862799" cy="445044"/>
            </a:xfrm>
            <a:custGeom>
              <a:avLst/>
              <a:gdLst/>
              <a:ahLst/>
              <a:cxnLst/>
              <a:rect r="r" b="b" t="t" l="l"/>
              <a:pathLst>
                <a:path h="445044" w="3862799">
                  <a:moveTo>
                    <a:pt x="28945" y="0"/>
                  </a:moveTo>
                  <a:lnTo>
                    <a:pt x="3833854" y="0"/>
                  </a:lnTo>
                  <a:cubicBezTo>
                    <a:pt x="3841531" y="0"/>
                    <a:pt x="3848893" y="3050"/>
                    <a:pt x="3854322" y="8478"/>
                  </a:cubicBezTo>
                  <a:cubicBezTo>
                    <a:pt x="3859750" y="13906"/>
                    <a:pt x="3862799" y="21268"/>
                    <a:pt x="3862799" y="28945"/>
                  </a:cubicBezTo>
                  <a:lnTo>
                    <a:pt x="3862799" y="416099"/>
                  </a:lnTo>
                  <a:cubicBezTo>
                    <a:pt x="3862799" y="432085"/>
                    <a:pt x="3849840" y="445044"/>
                    <a:pt x="3833854" y="445044"/>
                  </a:cubicBezTo>
                  <a:lnTo>
                    <a:pt x="28945" y="445044"/>
                  </a:lnTo>
                  <a:cubicBezTo>
                    <a:pt x="12959" y="445044"/>
                    <a:pt x="0" y="432085"/>
                    <a:pt x="0" y="416099"/>
                  </a:cubicBezTo>
                  <a:lnTo>
                    <a:pt x="0" y="28945"/>
                  </a:lnTo>
                  <a:cubicBezTo>
                    <a:pt x="0" y="12959"/>
                    <a:pt x="12959" y="0"/>
                    <a:pt x="28945" y="0"/>
                  </a:cubicBezTo>
                  <a:close/>
                </a:path>
              </a:pathLst>
            </a:custGeom>
            <a:solidFill>
              <a:srgbClr val="272727"/>
            </a:solidFill>
          </p:spPr>
        </p:sp>
        <p:sp>
          <p:nvSpPr>
            <p:cNvPr name="TextBox 4" id="4"/>
            <p:cNvSpPr txBox="true"/>
            <p:nvPr/>
          </p:nvSpPr>
          <p:spPr>
            <a:xfrm>
              <a:off x="0" y="-38100"/>
              <a:ext cx="3862799" cy="483144"/>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275942" y="211363"/>
            <a:ext cx="13356801" cy="1641866"/>
            <a:chOff x="0" y="0"/>
            <a:chExt cx="3782333" cy="464938"/>
          </a:xfrm>
        </p:grpSpPr>
        <p:sp>
          <p:nvSpPr>
            <p:cNvPr name="Freeform 6" id="6"/>
            <p:cNvSpPr/>
            <p:nvPr/>
          </p:nvSpPr>
          <p:spPr>
            <a:xfrm flipH="false" flipV="false" rot="0">
              <a:off x="0" y="0"/>
              <a:ext cx="3782333" cy="464938"/>
            </a:xfrm>
            <a:custGeom>
              <a:avLst/>
              <a:gdLst/>
              <a:ahLst/>
              <a:cxnLst/>
              <a:rect r="r" b="b" t="t" l="l"/>
              <a:pathLst>
                <a:path h="464938" w="3782333">
                  <a:moveTo>
                    <a:pt x="29561" y="0"/>
                  </a:moveTo>
                  <a:lnTo>
                    <a:pt x="3752772" y="0"/>
                  </a:lnTo>
                  <a:cubicBezTo>
                    <a:pt x="3760612" y="0"/>
                    <a:pt x="3768131" y="3114"/>
                    <a:pt x="3773675" y="8658"/>
                  </a:cubicBezTo>
                  <a:cubicBezTo>
                    <a:pt x="3779218" y="14202"/>
                    <a:pt x="3782333" y="21721"/>
                    <a:pt x="3782333" y="29561"/>
                  </a:cubicBezTo>
                  <a:lnTo>
                    <a:pt x="3782333" y="435377"/>
                  </a:lnTo>
                  <a:cubicBezTo>
                    <a:pt x="3782333" y="451703"/>
                    <a:pt x="3769098" y="464938"/>
                    <a:pt x="3752772" y="464938"/>
                  </a:cubicBezTo>
                  <a:lnTo>
                    <a:pt x="29561" y="464938"/>
                  </a:lnTo>
                  <a:cubicBezTo>
                    <a:pt x="13235" y="464938"/>
                    <a:pt x="0" y="451703"/>
                    <a:pt x="0" y="435377"/>
                  </a:cubicBezTo>
                  <a:lnTo>
                    <a:pt x="0" y="29561"/>
                  </a:lnTo>
                  <a:cubicBezTo>
                    <a:pt x="0" y="13235"/>
                    <a:pt x="13235" y="0"/>
                    <a:pt x="29561" y="0"/>
                  </a:cubicBezTo>
                  <a:close/>
                </a:path>
              </a:pathLst>
            </a:custGeom>
            <a:solidFill>
              <a:srgbClr val="F6F6E9"/>
            </a:solidFill>
          </p:spPr>
        </p:sp>
        <p:sp>
          <p:nvSpPr>
            <p:cNvPr name="TextBox 7" id="7"/>
            <p:cNvSpPr txBox="true"/>
            <p:nvPr/>
          </p:nvSpPr>
          <p:spPr>
            <a:xfrm>
              <a:off x="0" y="-38100"/>
              <a:ext cx="3782333" cy="50303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10800000">
            <a:off x="0" y="2349970"/>
            <a:ext cx="6448837" cy="7937030"/>
            <a:chOff x="0" y="0"/>
            <a:chExt cx="660400" cy="812800"/>
          </a:xfrm>
        </p:grpSpPr>
        <p:sp>
          <p:nvSpPr>
            <p:cNvPr name="Freeform 9" id="9"/>
            <p:cNvSpPr/>
            <p:nvPr/>
          </p:nvSpPr>
          <p:spPr>
            <a:xfrm flipH="false" flipV="false" rot="0">
              <a:off x="0" y="0"/>
              <a:ext cx="660400" cy="812800"/>
            </a:xfrm>
            <a:custGeom>
              <a:avLst/>
              <a:gdLst/>
              <a:ahLst/>
              <a:cxnLst/>
              <a:rect r="r" b="b" t="t" l="l"/>
              <a:pathLst>
                <a:path h="812800" w="660400">
                  <a:moveTo>
                    <a:pt x="220252" y="793731"/>
                  </a:moveTo>
                  <a:cubicBezTo>
                    <a:pt x="254109" y="805245"/>
                    <a:pt x="292600" y="812800"/>
                    <a:pt x="330378" y="812800"/>
                  </a:cubicBezTo>
                  <a:cubicBezTo>
                    <a:pt x="368157" y="812800"/>
                    <a:pt x="404509" y="806323"/>
                    <a:pt x="438009" y="794809"/>
                  </a:cubicBezTo>
                  <a:cubicBezTo>
                    <a:pt x="438723" y="794450"/>
                    <a:pt x="439435" y="794450"/>
                    <a:pt x="440148" y="794090"/>
                  </a:cubicBezTo>
                  <a:cubicBezTo>
                    <a:pt x="565955" y="748035"/>
                    <a:pt x="658618" y="626421"/>
                    <a:pt x="660400" y="484298"/>
                  </a:cubicBezTo>
                  <a:lnTo>
                    <a:pt x="660400" y="0"/>
                  </a:lnTo>
                  <a:lnTo>
                    <a:pt x="0" y="0"/>
                  </a:lnTo>
                  <a:lnTo>
                    <a:pt x="0" y="483939"/>
                  </a:lnTo>
                  <a:cubicBezTo>
                    <a:pt x="1782" y="627140"/>
                    <a:pt x="93019" y="748755"/>
                    <a:pt x="220252" y="793731"/>
                  </a:cubicBezTo>
                  <a:close/>
                </a:path>
              </a:pathLst>
            </a:custGeom>
            <a:solidFill>
              <a:srgbClr val="AA2A18"/>
            </a:solidFill>
          </p:spPr>
        </p:sp>
        <p:sp>
          <p:nvSpPr>
            <p:cNvPr name="TextBox 10" id="10"/>
            <p:cNvSpPr txBox="true"/>
            <p:nvPr/>
          </p:nvSpPr>
          <p:spPr>
            <a:xfrm>
              <a:off x="0" y="-38100"/>
              <a:ext cx="660400" cy="7239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473667" y="3930287"/>
            <a:ext cx="5501504" cy="550150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38809" t="0" r="-38809" b="0"/>
              </a:stretch>
            </a:blipFill>
          </p:spPr>
        </p:sp>
      </p:grpSp>
      <p:sp>
        <p:nvSpPr>
          <p:cNvPr name="TextBox 13" id="13"/>
          <p:cNvSpPr txBox="true"/>
          <p:nvPr/>
        </p:nvSpPr>
        <p:spPr>
          <a:xfrm rot="0">
            <a:off x="2826338" y="121881"/>
            <a:ext cx="12398109" cy="1731348"/>
          </a:xfrm>
          <a:prstGeom prst="rect">
            <a:avLst/>
          </a:prstGeom>
        </p:spPr>
        <p:txBody>
          <a:bodyPr anchor="t" rtlCol="false" tIns="0" lIns="0" bIns="0" rIns="0">
            <a:spAutoFit/>
          </a:bodyPr>
          <a:lstStyle/>
          <a:p>
            <a:pPr algn="ctr">
              <a:lnSpc>
                <a:spcPts val="14193"/>
              </a:lnSpc>
            </a:pPr>
            <a:r>
              <a:rPr lang="en-US" sz="10138">
                <a:solidFill>
                  <a:srgbClr val="272727"/>
                </a:solidFill>
                <a:latin typeface="Anton"/>
              </a:rPr>
              <a:t>Causas de mortalidad </a:t>
            </a:r>
          </a:p>
        </p:txBody>
      </p:sp>
      <p:sp>
        <p:nvSpPr>
          <p:cNvPr name="TextBox 14" id="14"/>
          <p:cNvSpPr txBox="true"/>
          <p:nvPr/>
        </p:nvSpPr>
        <p:spPr>
          <a:xfrm rot="0">
            <a:off x="7303846" y="3276865"/>
            <a:ext cx="9555453" cy="5652637"/>
          </a:xfrm>
          <a:prstGeom prst="rect">
            <a:avLst/>
          </a:prstGeom>
        </p:spPr>
        <p:txBody>
          <a:bodyPr anchor="t" rtlCol="false" tIns="0" lIns="0" bIns="0" rIns="0">
            <a:spAutoFit/>
          </a:bodyPr>
          <a:lstStyle/>
          <a:p>
            <a:pPr algn="ctr" marL="693297" indent="-346648" lvl="1">
              <a:lnSpc>
                <a:spcPts val="4495"/>
              </a:lnSpc>
              <a:buFont typeface="Arial"/>
              <a:buChar char="•"/>
            </a:pPr>
            <a:r>
              <a:rPr lang="en-US" sz="3211">
                <a:solidFill>
                  <a:srgbClr val="272727"/>
                </a:solidFill>
                <a:latin typeface="Prompt Light"/>
              </a:rPr>
              <a:t>Puede provocar deformaciones torácicas que ocasionen insuficiencia respiratoria y alteraciones cardíacas.</a:t>
            </a:r>
          </a:p>
          <a:p>
            <a:pPr algn="ctr" marL="693297" indent="-346648" lvl="1">
              <a:lnSpc>
                <a:spcPts val="4495"/>
              </a:lnSpc>
              <a:buFont typeface="Arial"/>
              <a:buChar char="•"/>
            </a:pPr>
            <a:r>
              <a:rPr lang="en-US" sz="3211">
                <a:solidFill>
                  <a:srgbClr val="272727"/>
                </a:solidFill>
                <a:latin typeface="Prompt Light"/>
              </a:rPr>
              <a:t>debilidades en la implementación del tratamiento directamente observado</a:t>
            </a:r>
          </a:p>
          <a:p>
            <a:pPr algn="ctr" marL="693297" indent="-346648" lvl="1">
              <a:lnSpc>
                <a:spcPts val="4495"/>
              </a:lnSpc>
              <a:buFont typeface="Arial"/>
              <a:buChar char="•"/>
            </a:pPr>
            <a:r>
              <a:rPr lang="en-US" sz="3211">
                <a:solidFill>
                  <a:srgbClr val="272727"/>
                </a:solidFill>
                <a:latin typeface="Prompt Light"/>
              </a:rPr>
              <a:t>pleurítis secas o serosas o por un empiema </a:t>
            </a:r>
          </a:p>
          <a:p>
            <a:pPr algn="ctr" marL="693297" indent="-346648" lvl="1">
              <a:lnSpc>
                <a:spcPts val="4495"/>
              </a:lnSpc>
              <a:buFont typeface="Arial"/>
              <a:buChar char="•"/>
            </a:pPr>
            <a:r>
              <a:rPr lang="en-US" sz="3211">
                <a:solidFill>
                  <a:srgbClr val="272727"/>
                </a:solidFill>
                <a:latin typeface="Prompt Light"/>
              </a:rPr>
              <a:t>Trastorno pulmonar en el que se forma adherencias fibrosas de tejido conjuntivo</a:t>
            </a:r>
          </a:p>
          <a:p>
            <a:pPr algn="ctr">
              <a:lnSpc>
                <a:spcPts val="4495"/>
              </a:lnSpc>
            </a:pPr>
          </a:p>
          <a:p>
            <a:pPr algn="ctr">
              <a:lnSpc>
                <a:spcPts val="4495"/>
              </a:lnSpc>
            </a:pP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382954" y="422259"/>
            <a:ext cx="9935654" cy="1494973"/>
            <a:chOff x="0" y="0"/>
            <a:chExt cx="2957780" cy="445044"/>
          </a:xfrm>
        </p:grpSpPr>
        <p:sp>
          <p:nvSpPr>
            <p:cNvPr name="Freeform 3" id="3"/>
            <p:cNvSpPr/>
            <p:nvPr/>
          </p:nvSpPr>
          <p:spPr>
            <a:xfrm flipH="false" flipV="false" rot="0">
              <a:off x="0" y="0"/>
              <a:ext cx="2957781" cy="445044"/>
            </a:xfrm>
            <a:custGeom>
              <a:avLst/>
              <a:gdLst/>
              <a:ahLst/>
              <a:cxnLst/>
              <a:rect r="r" b="b" t="t" l="l"/>
              <a:pathLst>
                <a:path h="445044" w="2957781">
                  <a:moveTo>
                    <a:pt x="39739" y="0"/>
                  </a:moveTo>
                  <a:lnTo>
                    <a:pt x="2918041" y="0"/>
                  </a:lnTo>
                  <a:cubicBezTo>
                    <a:pt x="2928581" y="0"/>
                    <a:pt x="2938688" y="4187"/>
                    <a:pt x="2946141" y="11639"/>
                  </a:cubicBezTo>
                  <a:cubicBezTo>
                    <a:pt x="2953594" y="19092"/>
                    <a:pt x="2957781" y="29200"/>
                    <a:pt x="2957781" y="39739"/>
                  </a:cubicBezTo>
                  <a:lnTo>
                    <a:pt x="2957781" y="405304"/>
                  </a:lnTo>
                  <a:cubicBezTo>
                    <a:pt x="2957781" y="415844"/>
                    <a:pt x="2953594" y="425952"/>
                    <a:pt x="2946141" y="433404"/>
                  </a:cubicBezTo>
                  <a:cubicBezTo>
                    <a:pt x="2938688" y="440857"/>
                    <a:pt x="2928581" y="445044"/>
                    <a:pt x="2918041" y="445044"/>
                  </a:cubicBezTo>
                  <a:lnTo>
                    <a:pt x="39739" y="445044"/>
                  </a:lnTo>
                  <a:cubicBezTo>
                    <a:pt x="17792" y="445044"/>
                    <a:pt x="0" y="427252"/>
                    <a:pt x="0" y="405304"/>
                  </a:cubicBezTo>
                  <a:lnTo>
                    <a:pt x="0" y="39739"/>
                  </a:lnTo>
                  <a:cubicBezTo>
                    <a:pt x="0" y="29200"/>
                    <a:pt x="4187" y="19092"/>
                    <a:pt x="11639" y="11639"/>
                  </a:cubicBezTo>
                  <a:cubicBezTo>
                    <a:pt x="19092" y="4187"/>
                    <a:pt x="29200" y="0"/>
                    <a:pt x="39739" y="0"/>
                  </a:cubicBezTo>
                  <a:close/>
                </a:path>
              </a:pathLst>
            </a:custGeom>
            <a:solidFill>
              <a:srgbClr val="272727"/>
            </a:solidFill>
          </p:spPr>
        </p:sp>
        <p:sp>
          <p:nvSpPr>
            <p:cNvPr name="TextBox 4" id="4"/>
            <p:cNvSpPr txBox="true"/>
            <p:nvPr/>
          </p:nvSpPr>
          <p:spPr>
            <a:xfrm>
              <a:off x="0" y="-38100"/>
              <a:ext cx="2957780" cy="483144"/>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82954" y="215937"/>
            <a:ext cx="9665353" cy="1561800"/>
            <a:chOff x="0" y="0"/>
            <a:chExt cx="2877314" cy="464938"/>
          </a:xfrm>
        </p:grpSpPr>
        <p:sp>
          <p:nvSpPr>
            <p:cNvPr name="Freeform 6" id="6"/>
            <p:cNvSpPr/>
            <p:nvPr/>
          </p:nvSpPr>
          <p:spPr>
            <a:xfrm flipH="false" flipV="false" rot="0">
              <a:off x="0" y="0"/>
              <a:ext cx="2877314" cy="464938"/>
            </a:xfrm>
            <a:custGeom>
              <a:avLst/>
              <a:gdLst/>
              <a:ahLst/>
              <a:cxnLst/>
              <a:rect r="r" b="b" t="t" l="l"/>
              <a:pathLst>
                <a:path h="464938" w="2877314">
                  <a:moveTo>
                    <a:pt x="40851" y="0"/>
                  </a:moveTo>
                  <a:lnTo>
                    <a:pt x="2836463" y="0"/>
                  </a:lnTo>
                  <a:cubicBezTo>
                    <a:pt x="2859024" y="0"/>
                    <a:pt x="2877314" y="18290"/>
                    <a:pt x="2877314" y="40851"/>
                  </a:cubicBezTo>
                  <a:lnTo>
                    <a:pt x="2877314" y="424087"/>
                  </a:lnTo>
                  <a:cubicBezTo>
                    <a:pt x="2877314" y="446648"/>
                    <a:pt x="2859024" y="464938"/>
                    <a:pt x="2836463" y="464938"/>
                  </a:cubicBezTo>
                  <a:lnTo>
                    <a:pt x="40851" y="464938"/>
                  </a:lnTo>
                  <a:cubicBezTo>
                    <a:pt x="18290" y="464938"/>
                    <a:pt x="0" y="446648"/>
                    <a:pt x="0" y="424087"/>
                  </a:cubicBezTo>
                  <a:lnTo>
                    <a:pt x="0" y="40851"/>
                  </a:lnTo>
                  <a:cubicBezTo>
                    <a:pt x="0" y="18290"/>
                    <a:pt x="18290" y="0"/>
                    <a:pt x="40851" y="0"/>
                  </a:cubicBezTo>
                  <a:close/>
                </a:path>
              </a:pathLst>
            </a:custGeom>
            <a:solidFill>
              <a:srgbClr val="F6F6E9"/>
            </a:solidFill>
          </p:spPr>
        </p:sp>
        <p:sp>
          <p:nvSpPr>
            <p:cNvPr name="TextBox 7" id="7"/>
            <p:cNvSpPr txBox="true"/>
            <p:nvPr/>
          </p:nvSpPr>
          <p:spPr>
            <a:xfrm>
              <a:off x="0" y="-38100"/>
              <a:ext cx="2877314" cy="50303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382954" y="2108942"/>
            <a:ext cx="14468934" cy="1414354"/>
            <a:chOff x="0" y="0"/>
            <a:chExt cx="3810748" cy="372505"/>
          </a:xfrm>
        </p:grpSpPr>
        <p:sp>
          <p:nvSpPr>
            <p:cNvPr name="Freeform 9" id="9"/>
            <p:cNvSpPr/>
            <p:nvPr/>
          </p:nvSpPr>
          <p:spPr>
            <a:xfrm flipH="false" flipV="false" rot="0">
              <a:off x="0" y="0"/>
              <a:ext cx="3810748" cy="372505"/>
            </a:xfrm>
            <a:custGeom>
              <a:avLst/>
              <a:gdLst/>
              <a:ahLst/>
              <a:cxnLst/>
              <a:rect r="r" b="b" t="t" l="l"/>
              <a:pathLst>
                <a:path h="372505" w="3810748">
                  <a:moveTo>
                    <a:pt x="27289" y="0"/>
                  </a:moveTo>
                  <a:lnTo>
                    <a:pt x="3783459" y="0"/>
                  </a:lnTo>
                  <a:cubicBezTo>
                    <a:pt x="3790697" y="0"/>
                    <a:pt x="3797638" y="2875"/>
                    <a:pt x="3802755" y="7993"/>
                  </a:cubicBezTo>
                  <a:cubicBezTo>
                    <a:pt x="3807873" y="13110"/>
                    <a:pt x="3810748" y="20051"/>
                    <a:pt x="3810748" y="27289"/>
                  </a:cubicBezTo>
                  <a:lnTo>
                    <a:pt x="3810748" y="345216"/>
                  </a:lnTo>
                  <a:cubicBezTo>
                    <a:pt x="3810748" y="352453"/>
                    <a:pt x="3807873" y="359394"/>
                    <a:pt x="3802755" y="364512"/>
                  </a:cubicBezTo>
                  <a:cubicBezTo>
                    <a:pt x="3797638" y="369630"/>
                    <a:pt x="3790697" y="372505"/>
                    <a:pt x="3783459" y="372505"/>
                  </a:cubicBezTo>
                  <a:lnTo>
                    <a:pt x="27289" y="372505"/>
                  </a:lnTo>
                  <a:cubicBezTo>
                    <a:pt x="20051" y="372505"/>
                    <a:pt x="13110" y="369630"/>
                    <a:pt x="7993" y="364512"/>
                  </a:cubicBezTo>
                  <a:cubicBezTo>
                    <a:pt x="2875" y="359394"/>
                    <a:pt x="0" y="352453"/>
                    <a:pt x="0" y="345216"/>
                  </a:cubicBezTo>
                  <a:lnTo>
                    <a:pt x="0" y="27289"/>
                  </a:lnTo>
                  <a:cubicBezTo>
                    <a:pt x="0" y="20051"/>
                    <a:pt x="2875" y="13110"/>
                    <a:pt x="7993" y="7993"/>
                  </a:cubicBezTo>
                  <a:cubicBezTo>
                    <a:pt x="13110" y="2875"/>
                    <a:pt x="20051" y="0"/>
                    <a:pt x="27289" y="0"/>
                  </a:cubicBezTo>
                  <a:close/>
                </a:path>
              </a:pathLst>
            </a:custGeom>
            <a:solidFill>
              <a:srgbClr val="F6F6E9"/>
            </a:solidFill>
            <a:ln w="66675" cap="rnd">
              <a:solidFill>
                <a:srgbClr val="000000"/>
              </a:solidFill>
              <a:prstDash val="solid"/>
              <a:round/>
            </a:ln>
          </p:spPr>
        </p:sp>
        <p:sp>
          <p:nvSpPr>
            <p:cNvPr name="TextBox 10" id="10"/>
            <p:cNvSpPr txBox="true"/>
            <p:nvPr/>
          </p:nvSpPr>
          <p:spPr>
            <a:xfrm>
              <a:off x="0" y="-38100"/>
              <a:ext cx="3810748" cy="41060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554903" y="2342322"/>
            <a:ext cx="947594" cy="94759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A18"/>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382954" y="5399700"/>
            <a:ext cx="14468934" cy="1414354"/>
            <a:chOff x="0" y="0"/>
            <a:chExt cx="3810748" cy="372505"/>
          </a:xfrm>
        </p:grpSpPr>
        <p:sp>
          <p:nvSpPr>
            <p:cNvPr name="Freeform 15" id="15"/>
            <p:cNvSpPr/>
            <p:nvPr/>
          </p:nvSpPr>
          <p:spPr>
            <a:xfrm flipH="false" flipV="false" rot="0">
              <a:off x="0" y="0"/>
              <a:ext cx="3810748" cy="372505"/>
            </a:xfrm>
            <a:custGeom>
              <a:avLst/>
              <a:gdLst/>
              <a:ahLst/>
              <a:cxnLst/>
              <a:rect r="r" b="b" t="t" l="l"/>
              <a:pathLst>
                <a:path h="372505" w="3810748">
                  <a:moveTo>
                    <a:pt x="27289" y="0"/>
                  </a:moveTo>
                  <a:lnTo>
                    <a:pt x="3783459" y="0"/>
                  </a:lnTo>
                  <a:cubicBezTo>
                    <a:pt x="3790697" y="0"/>
                    <a:pt x="3797638" y="2875"/>
                    <a:pt x="3802755" y="7993"/>
                  </a:cubicBezTo>
                  <a:cubicBezTo>
                    <a:pt x="3807873" y="13110"/>
                    <a:pt x="3810748" y="20051"/>
                    <a:pt x="3810748" y="27289"/>
                  </a:cubicBezTo>
                  <a:lnTo>
                    <a:pt x="3810748" y="345216"/>
                  </a:lnTo>
                  <a:cubicBezTo>
                    <a:pt x="3810748" y="352453"/>
                    <a:pt x="3807873" y="359394"/>
                    <a:pt x="3802755" y="364512"/>
                  </a:cubicBezTo>
                  <a:cubicBezTo>
                    <a:pt x="3797638" y="369630"/>
                    <a:pt x="3790697" y="372505"/>
                    <a:pt x="3783459" y="372505"/>
                  </a:cubicBezTo>
                  <a:lnTo>
                    <a:pt x="27289" y="372505"/>
                  </a:lnTo>
                  <a:cubicBezTo>
                    <a:pt x="20051" y="372505"/>
                    <a:pt x="13110" y="369630"/>
                    <a:pt x="7993" y="364512"/>
                  </a:cubicBezTo>
                  <a:cubicBezTo>
                    <a:pt x="2875" y="359394"/>
                    <a:pt x="0" y="352453"/>
                    <a:pt x="0" y="345216"/>
                  </a:cubicBezTo>
                  <a:lnTo>
                    <a:pt x="0" y="27289"/>
                  </a:lnTo>
                  <a:cubicBezTo>
                    <a:pt x="0" y="20051"/>
                    <a:pt x="2875" y="13110"/>
                    <a:pt x="7993" y="7993"/>
                  </a:cubicBezTo>
                  <a:cubicBezTo>
                    <a:pt x="13110" y="2875"/>
                    <a:pt x="20051" y="0"/>
                    <a:pt x="27289" y="0"/>
                  </a:cubicBezTo>
                  <a:close/>
                </a:path>
              </a:pathLst>
            </a:custGeom>
            <a:solidFill>
              <a:srgbClr val="F6F6E9"/>
            </a:solidFill>
            <a:ln w="66675" cap="rnd">
              <a:solidFill>
                <a:srgbClr val="000000"/>
              </a:solidFill>
              <a:prstDash val="solid"/>
              <a:round/>
            </a:ln>
          </p:spPr>
        </p:sp>
        <p:sp>
          <p:nvSpPr>
            <p:cNvPr name="TextBox 16" id="16"/>
            <p:cNvSpPr txBox="true"/>
            <p:nvPr/>
          </p:nvSpPr>
          <p:spPr>
            <a:xfrm>
              <a:off x="0" y="-38100"/>
              <a:ext cx="3810748" cy="41060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82954" y="6975979"/>
            <a:ext cx="14468934" cy="1414354"/>
            <a:chOff x="0" y="0"/>
            <a:chExt cx="3810748" cy="372505"/>
          </a:xfrm>
        </p:grpSpPr>
        <p:sp>
          <p:nvSpPr>
            <p:cNvPr name="Freeform 18" id="18"/>
            <p:cNvSpPr/>
            <p:nvPr/>
          </p:nvSpPr>
          <p:spPr>
            <a:xfrm flipH="false" flipV="false" rot="0">
              <a:off x="0" y="0"/>
              <a:ext cx="3810748" cy="372505"/>
            </a:xfrm>
            <a:custGeom>
              <a:avLst/>
              <a:gdLst/>
              <a:ahLst/>
              <a:cxnLst/>
              <a:rect r="r" b="b" t="t" l="l"/>
              <a:pathLst>
                <a:path h="372505" w="3810748">
                  <a:moveTo>
                    <a:pt x="27289" y="0"/>
                  </a:moveTo>
                  <a:lnTo>
                    <a:pt x="3783459" y="0"/>
                  </a:lnTo>
                  <a:cubicBezTo>
                    <a:pt x="3790697" y="0"/>
                    <a:pt x="3797638" y="2875"/>
                    <a:pt x="3802755" y="7993"/>
                  </a:cubicBezTo>
                  <a:cubicBezTo>
                    <a:pt x="3807873" y="13110"/>
                    <a:pt x="3810748" y="20051"/>
                    <a:pt x="3810748" y="27289"/>
                  </a:cubicBezTo>
                  <a:lnTo>
                    <a:pt x="3810748" y="345216"/>
                  </a:lnTo>
                  <a:cubicBezTo>
                    <a:pt x="3810748" y="352453"/>
                    <a:pt x="3807873" y="359394"/>
                    <a:pt x="3802755" y="364512"/>
                  </a:cubicBezTo>
                  <a:cubicBezTo>
                    <a:pt x="3797638" y="369630"/>
                    <a:pt x="3790697" y="372505"/>
                    <a:pt x="3783459" y="372505"/>
                  </a:cubicBezTo>
                  <a:lnTo>
                    <a:pt x="27289" y="372505"/>
                  </a:lnTo>
                  <a:cubicBezTo>
                    <a:pt x="20051" y="372505"/>
                    <a:pt x="13110" y="369630"/>
                    <a:pt x="7993" y="364512"/>
                  </a:cubicBezTo>
                  <a:cubicBezTo>
                    <a:pt x="2875" y="359394"/>
                    <a:pt x="0" y="352453"/>
                    <a:pt x="0" y="345216"/>
                  </a:cubicBezTo>
                  <a:lnTo>
                    <a:pt x="0" y="27289"/>
                  </a:lnTo>
                  <a:cubicBezTo>
                    <a:pt x="0" y="20051"/>
                    <a:pt x="2875" y="13110"/>
                    <a:pt x="7993" y="7993"/>
                  </a:cubicBezTo>
                  <a:cubicBezTo>
                    <a:pt x="13110" y="2875"/>
                    <a:pt x="20051" y="0"/>
                    <a:pt x="27289" y="0"/>
                  </a:cubicBezTo>
                  <a:close/>
                </a:path>
              </a:pathLst>
            </a:custGeom>
            <a:solidFill>
              <a:srgbClr val="F6F6E9"/>
            </a:solidFill>
            <a:ln w="66675" cap="rnd">
              <a:solidFill>
                <a:srgbClr val="AA2A18"/>
              </a:solidFill>
              <a:prstDash val="solid"/>
              <a:round/>
            </a:ln>
          </p:spPr>
        </p:sp>
        <p:sp>
          <p:nvSpPr>
            <p:cNvPr name="TextBox 19" id="19"/>
            <p:cNvSpPr txBox="true"/>
            <p:nvPr/>
          </p:nvSpPr>
          <p:spPr>
            <a:xfrm>
              <a:off x="0" y="-38100"/>
              <a:ext cx="3810748" cy="410605"/>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382954" y="3682224"/>
            <a:ext cx="14468934" cy="1414354"/>
            <a:chOff x="0" y="0"/>
            <a:chExt cx="3810748" cy="372505"/>
          </a:xfrm>
        </p:grpSpPr>
        <p:sp>
          <p:nvSpPr>
            <p:cNvPr name="Freeform 21" id="21"/>
            <p:cNvSpPr/>
            <p:nvPr/>
          </p:nvSpPr>
          <p:spPr>
            <a:xfrm flipH="false" flipV="false" rot="0">
              <a:off x="0" y="0"/>
              <a:ext cx="3810748" cy="372505"/>
            </a:xfrm>
            <a:custGeom>
              <a:avLst/>
              <a:gdLst/>
              <a:ahLst/>
              <a:cxnLst/>
              <a:rect r="r" b="b" t="t" l="l"/>
              <a:pathLst>
                <a:path h="372505" w="3810748">
                  <a:moveTo>
                    <a:pt x="27289" y="0"/>
                  </a:moveTo>
                  <a:lnTo>
                    <a:pt x="3783459" y="0"/>
                  </a:lnTo>
                  <a:cubicBezTo>
                    <a:pt x="3790697" y="0"/>
                    <a:pt x="3797638" y="2875"/>
                    <a:pt x="3802755" y="7993"/>
                  </a:cubicBezTo>
                  <a:cubicBezTo>
                    <a:pt x="3807873" y="13110"/>
                    <a:pt x="3810748" y="20051"/>
                    <a:pt x="3810748" y="27289"/>
                  </a:cubicBezTo>
                  <a:lnTo>
                    <a:pt x="3810748" y="345216"/>
                  </a:lnTo>
                  <a:cubicBezTo>
                    <a:pt x="3810748" y="352453"/>
                    <a:pt x="3807873" y="359394"/>
                    <a:pt x="3802755" y="364512"/>
                  </a:cubicBezTo>
                  <a:cubicBezTo>
                    <a:pt x="3797638" y="369630"/>
                    <a:pt x="3790697" y="372505"/>
                    <a:pt x="3783459" y="372505"/>
                  </a:cubicBezTo>
                  <a:lnTo>
                    <a:pt x="27289" y="372505"/>
                  </a:lnTo>
                  <a:cubicBezTo>
                    <a:pt x="20051" y="372505"/>
                    <a:pt x="13110" y="369630"/>
                    <a:pt x="7993" y="364512"/>
                  </a:cubicBezTo>
                  <a:cubicBezTo>
                    <a:pt x="2875" y="359394"/>
                    <a:pt x="0" y="352453"/>
                    <a:pt x="0" y="345216"/>
                  </a:cubicBezTo>
                  <a:lnTo>
                    <a:pt x="0" y="27289"/>
                  </a:lnTo>
                  <a:cubicBezTo>
                    <a:pt x="0" y="20051"/>
                    <a:pt x="2875" y="13110"/>
                    <a:pt x="7993" y="7993"/>
                  </a:cubicBezTo>
                  <a:cubicBezTo>
                    <a:pt x="13110" y="2875"/>
                    <a:pt x="20051" y="0"/>
                    <a:pt x="27289" y="0"/>
                  </a:cubicBezTo>
                  <a:close/>
                </a:path>
              </a:pathLst>
            </a:custGeom>
            <a:solidFill>
              <a:srgbClr val="F6F6E9"/>
            </a:solidFill>
            <a:ln w="66675" cap="rnd">
              <a:solidFill>
                <a:srgbClr val="AA2A18"/>
              </a:solidFill>
              <a:prstDash val="solid"/>
              <a:round/>
            </a:ln>
          </p:spPr>
        </p:sp>
        <p:sp>
          <p:nvSpPr>
            <p:cNvPr name="TextBox 22" id="22"/>
            <p:cNvSpPr txBox="true"/>
            <p:nvPr/>
          </p:nvSpPr>
          <p:spPr>
            <a:xfrm>
              <a:off x="0" y="-38100"/>
              <a:ext cx="3810748" cy="410605"/>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554903" y="3915604"/>
            <a:ext cx="947594" cy="94759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72727"/>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582435" y="5633080"/>
            <a:ext cx="947594" cy="94759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2A18"/>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582435" y="7271254"/>
            <a:ext cx="947594" cy="94759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72727"/>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327951" y="121529"/>
            <a:ext cx="9522150" cy="1656209"/>
          </a:xfrm>
          <a:prstGeom prst="rect">
            <a:avLst/>
          </a:prstGeom>
        </p:spPr>
        <p:txBody>
          <a:bodyPr anchor="t" rtlCol="false" tIns="0" lIns="0" bIns="0" rIns="0">
            <a:spAutoFit/>
          </a:bodyPr>
          <a:lstStyle/>
          <a:p>
            <a:pPr algn="ctr">
              <a:lnSpc>
                <a:spcPts val="13501"/>
              </a:lnSpc>
            </a:pPr>
            <a:r>
              <a:rPr lang="en-US" sz="9643">
                <a:solidFill>
                  <a:srgbClr val="272727"/>
                </a:solidFill>
                <a:latin typeface="Anton"/>
              </a:rPr>
              <a:t>Datos curiosos</a:t>
            </a:r>
          </a:p>
        </p:txBody>
      </p:sp>
      <p:sp>
        <p:nvSpPr>
          <p:cNvPr name="TextBox 33" id="33"/>
          <p:cNvSpPr txBox="true"/>
          <p:nvPr/>
        </p:nvSpPr>
        <p:spPr>
          <a:xfrm rot="0">
            <a:off x="1744230" y="2218653"/>
            <a:ext cx="13107657" cy="1064260"/>
          </a:xfrm>
          <a:prstGeom prst="rect">
            <a:avLst/>
          </a:prstGeom>
        </p:spPr>
        <p:txBody>
          <a:bodyPr anchor="t" rtlCol="false" tIns="0" lIns="0" bIns="0" rIns="0">
            <a:spAutoFit/>
          </a:bodyPr>
          <a:lstStyle/>
          <a:p>
            <a:pPr algn="l">
              <a:lnSpc>
                <a:spcPts val="4340"/>
              </a:lnSpc>
            </a:pPr>
            <a:r>
              <a:rPr lang="en-US" sz="3100">
                <a:solidFill>
                  <a:srgbClr val="272727"/>
                </a:solidFill>
                <a:latin typeface="Prompt"/>
              </a:rPr>
              <a:t>En 2022, la tuberculosis se convirtió en la segunda enfermedad infecciosa que más muertes causó en todo el mundo</a:t>
            </a:r>
          </a:p>
        </p:txBody>
      </p:sp>
      <p:sp>
        <p:nvSpPr>
          <p:cNvPr name="TextBox 34" id="34"/>
          <p:cNvSpPr txBox="true"/>
          <p:nvPr/>
        </p:nvSpPr>
        <p:spPr>
          <a:xfrm rot="0">
            <a:off x="1744230" y="3957688"/>
            <a:ext cx="13107657" cy="905510"/>
          </a:xfrm>
          <a:prstGeom prst="rect">
            <a:avLst/>
          </a:prstGeom>
        </p:spPr>
        <p:txBody>
          <a:bodyPr anchor="t" rtlCol="false" tIns="0" lIns="0" bIns="0" rIns="0">
            <a:spAutoFit/>
          </a:bodyPr>
          <a:lstStyle/>
          <a:p>
            <a:pPr algn="l">
              <a:lnSpc>
                <a:spcPts val="3640"/>
              </a:lnSpc>
            </a:pPr>
            <a:r>
              <a:rPr lang="en-US" sz="2600">
                <a:solidFill>
                  <a:srgbClr val="272727"/>
                </a:solidFill>
                <a:latin typeface="Prompt"/>
              </a:rPr>
              <a:t>Se han identificado cepas de Mycobacterium tuberculosis que son resistentes a uno o más de los medicamentos antituberculosos comúnmente utilizados.</a:t>
            </a:r>
          </a:p>
        </p:txBody>
      </p:sp>
      <p:sp>
        <p:nvSpPr>
          <p:cNvPr name="TextBox 35" id="35"/>
          <p:cNvSpPr txBox="true"/>
          <p:nvPr/>
        </p:nvSpPr>
        <p:spPr>
          <a:xfrm rot="0">
            <a:off x="1744230" y="5382328"/>
            <a:ext cx="11091796" cy="1684367"/>
          </a:xfrm>
          <a:prstGeom prst="rect">
            <a:avLst/>
          </a:prstGeom>
        </p:spPr>
        <p:txBody>
          <a:bodyPr anchor="t" rtlCol="false" tIns="0" lIns="0" bIns="0" rIns="0">
            <a:spAutoFit/>
          </a:bodyPr>
          <a:lstStyle/>
          <a:p>
            <a:pPr algn="l">
              <a:lnSpc>
                <a:spcPts val="3672"/>
              </a:lnSpc>
            </a:pPr>
            <a:r>
              <a:rPr lang="en-US" sz="2623">
                <a:solidFill>
                  <a:srgbClr val="272727"/>
                </a:solidFill>
                <a:latin typeface="Prompt"/>
              </a:rPr>
              <a:t>La tuberculosis ha afectado a los seres humanos desde tiempos prehistóricos. Hay evidencia de la tuberculosis en restos humanos que datan de miles de años atrás.</a:t>
            </a:r>
          </a:p>
          <a:p>
            <a:pPr algn="l">
              <a:lnSpc>
                <a:spcPts val="2487"/>
              </a:lnSpc>
            </a:pPr>
          </a:p>
        </p:txBody>
      </p:sp>
      <p:sp>
        <p:nvSpPr>
          <p:cNvPr name="TextBox 36" id="36"/>
          <p:cNvSpPr txBox="true"/>
          <p:nvPr/>
        </p:nvSpPr>
        <p:spPr>
          <a:xfrm rot="0">
            <a:off x="1744230" y="7084474"/>
            <a:ext cx="13107657" cy="1607185"/>
          </a:xfrm>
          <a:prstGeom prst="rect">
            <a:avLst/>
          </a:prstGeom>
        </p:spPr>
        <p:txBody>
          <a:bodyPr anchor="t" rtlCol="false" tIns="0" lIns="0" bIns="0" rIns="0">
            <a:spAutoFit/>
          </a:bodyPr>
          <a:lstStyle/>
          <a:p>
            <a:pPr algn="l">
              <a:lnSpc>
                <a:spcPts val="4340"/>
              </a:lnSpc>
            </a:pPr>
            <a:r>
              <a:rPr lang="en-US" sz="3100">
                <a:solidFill>
                  <a:srgbClr val="272727"/>
                </a:solidFill>
                <a:latin typeface="Prompt"/>
              </a:rPr>
              <a:t>Los síntomas de la tuberculosis activa pueden incluir tos persistente, fiebre, pérdida de peso, fatiga y sudores nocturnos</a:t>
            </a:r>
          </a:p>
          <a:p>
            <a:pPr algn="l">
              <a:lnSpc>
                <a:spcPts val="434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4430688" y="2251527"/>
            <a:ext cx="9185735" cy="842894"/>
            <a:chOff x="0" y="0"/>
            <a:chExt cx="2601185" cy="238688"/>
          </a:xfrm>
        </p:grpSpPr>
        <p:sp>
          <p:nvSpPr>
            <p:cNvPr name="Freeform 3" id="3"/>
            <p:cNvSpPr/>
            <p:nvPr/>
          </p:nvSpPr>
          <p:spPr>
            <a:xfrm flipH="false" flipV="false" rot="0">
              <a:off x="0" y="0"/>
              <a:ext cx="2601185" cy="238688"/>
            </a:xfrm>
            <a:custGeom>
              <a:avLst/>
              <a:gdLst/>
              <a:ahLst/>
              <a:cxnLst/>
              <a:rect r="r" b="b" t="t" l="l"/>
              <a:pathLst>
                <a:path h="238688" w="2601185">
                  <a:moveTo>
                    <a:pt x="42984" y="0"/>
                  </a:moveTo>
                  <a:lnTo>
                    <a:pt x="2558201" y="0"/>
                  </a:lnTo>
                  <a:cubicBezTo>
                    <a:pt x="2569601" y="0"/>
                    <a:pt x="2580534" y="4529"/>
                    <a:pt x="2588595" y="12590"/>
                  </a:cubicBezTo>
                  <a:cubicBezTo>
                    <a:pt x="2596656" y="20651"/>
                    <a:pt x="2601185" y="31584"/>
                    <a:pt x="2601185" y="42984"/>
                  </a:cubicBezTo>
                  <a:lnTo>
                    <a:pt x="2601185" y="195704"/>
                  </a:lnTo>
                  <a:cubicBezTo>
                    <a:pt x="2601185" y="219443"/>
                    <a:pt x="2581940" y="238688"/>
                    <a:pt x="2558201" y="238688"/>
                  </a:cubicBezTo>
                  <a:lnTo>
                    <a:pt x="42984" y="238688"/>
                  </a:lnTo>
                  <a:cubicBezTo>
                    <a:pt x="31584" y="238688"/>
                    <a:pt x="20651" y="234159"/>
                    <a:pt x="12590" y="226098"/>
                  </a:cubicBezTo>
                  <a:cubicBezTo>
                    <a:pt x="4529" y="218037"/>
                    <a:pt x="0" y="207104"/>
                    <a:pt x="0" y="195704"/>
                  </a:cubicBezTo>
                  <a:lnTo>
                    <a:pt x="0" y="42984"/>
                  </a:lnTo>
                  <a:cubicBezTo>
                    <a:pt x="0" y="31584"/>
                    <a:pt x="4529" y="20651"/>
                    <a:pt x="12590" y="12590"/>
                  </a:cubicBezTo>
                  <a:cubicBezTo>
                    <a:pt x="20651" y="4529"/>
                    <a:pt x="31584" y="0"/>
                    <a:pt x="42984" y="0"/>
                  </a:cubicBezTo>
                  <a:close/>
                </a:path>
              </a:pathLst>
            </a:custGeom>
            <a:solidFill>
              <a:srgbClr val="AA2A18"/>
            </a:solidFill>
          </p:spPr>
        </p:sp>
        <p:sp>
          <p:nvSpPr>
            <p:cNvPr name="TextBox 4" id="4"/>
            <p:cNvSpPr txBox="true"/>
            <p:nvPr/>
          </p:nvSpPr>
          <p:spPr>
            <a:xfrm>
              <a:off x="0" y="-38100"/>
              <a:ext cx="2601185" cy="276788"/>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275942" y="428262"/>
            <a:ext cx="13640959" cy="1571612"/>
            <a:chOff x="0" y="0"/>
            <a:chExt cx="3862799" cy="445044"/>
          </a:xfrm>
        </p:grpSpPr>
        <p:sp>
          <p:nvSpPr>
            <p:cNvPr name="Freeform 6" id="6"/>
            <p:cNvSpPr/>
            <p:nvPr/>
          </p:nvSpPr>
          <p:spPr>
            <a:xfrm flipH="false" flipV="false" rot="0">
              <a:off x="0" y="0"/>
              <a:ext cx="3862799" cy="445044"/>
            </a:xfrm>
            <a:custGeom>
              <a:avLst/>
              <a:gdLst/>
              <a:ahLst/>
              <a:cxnLst/>
              <a:rect r="r" b="b" t="t" l="l"/>
              <a:pathLst>
                <a:path h="445044" w="3862799">
                  <a:moveTo>
                    <a:pt x="28945" y="0"/>
                  </a:moveTo>
                  <a:lnTo>
                    <a:pt x="3833854" y="0"/>
                  </a:lnTo>
                  <a:cubicBezTo>
                    <a:pt x="3841531" y="0"/>
                    <a:pt x="3848893" y="3050"/>
                    <a:pt x="3854322" y="8478"/>
                  </a:cubicBezTo>
                  <a:cubicBezTo>
                    <a:pt x="3859750" y="13906"/>
                    <a:pt x="3862799" y="21268"/>
                    <a:pt x="3862799" y="28945"/>
                  </a:cubicBezTo>
                  <a:lnTo>
                    <a:pt x="3862799" y="416099"/>
                  </a:lnTo>
                  <a:cubicBezTo>
                    <a:pt x="3862799" y="432085"/>
                    <a:pt x="3849840" y="445044"/>
                    <a:pt x="3833854" y="445044"/>
                  </a:cubicBezTo>
                  <a:lnTo>
                    <a:pt x="28945" y="445044"/>
                  </a:lnTo>
                  <a:cubicBezTo>
                    <a:pt x="12959" y="445044"/>
                    <a:pt x="0" y="432085"/>
                    <a:pt x="0" y="416099"/>
                  </a:cubicBezTo>
                  <a:lnTo>
                    <a:pt x="0" y="28945"/>
                  </a:lnTo>
                  <a:cubicBezTo>
                    <a:pt x="0" y="12959"/>
                    <a:pt x="12959" y="0"/>
                    <a:pt x="28945" y="0"/>
                  </a:cubicBezTo>
                  <a:close/>
                </a:path>
              </a:pathLst>
            </a:custGeom>
            <a:solidFill>
              <a:srgbClr val="272727"/>
            </a:solidFill>
          </p:spPr>
        </p:sp>
        <p:sp>
          <p:nvSpPr>
            <p:cNvPr name="TextBox 7" id="7"/>
            <p:cNvSpPr txBox="true"/>
            <p:nvPr/>
          </p:nvSpPr>
          <p:spPr>
            <a:xfrm>
              <a:off x="0" y="-38100"/>
              <a:ext cx="3862799" cy="483144"/>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2275942" y="211363"/>
            <a:ext cx="13356801" cy="1641866"/>
            <a:chOff x="0" y="0"/>
            <a:chExt cx="3782333" cy="464938"/>
          </a:xfrm>
        </p:grpSpPr>
        <p:sp>
          <p:nvSpPr>
            <p:cNvPr name="Freeform 9" id="9"/>
            <p:cNvSpPr/>
            <p:nvPr/>
          </p:nvSpPr>
          <p:spPr>
            <a:xfrm flipH="false" flipV="false" rot="0">
              <a:off x="0" y="0"/>
              <a:ext cx="3782333" cy="464938"/>
            </a:xfrm>
            <a:custGeom>
              <a:avLst/>
              <a:gdLst/>
              <a:ahLst/>
              <a:cxnLst/>
              <a:rect r="r" b="b" t="t" l="l"/>
              <a:pathLst>
                <a:path h="464938" w="3782333">
                  <a:moveTo>
                    <a:pt x="29561" y="0"/>
                  </a:moveTo>
                  <a:lnTo>
                    <a:pt x="3752772" y="0"/>
                  </a:lnTo>
                  <a:cubicBezTo>
                    <a:pt x="3760612" y="0"/>
                    <a:pt x="3768131" y="3114"/>
                    <a:pt x="3773675" y="8658"/>
                  </a:cubicBezTo>
                  <a:cubicBezTo>
                    <a:pt x="3779218" y="14202"/>
                    <a:pt x="3782333" y="21721"/>
                    <a:pt x="3782333" y="29561"/>
                  </a:cubicBezTo>
                  <a:lnTo>
                    <a:pt x="3782333" y="435377"/>
                  </a:lnTo>
                  <a:cubicBezTo>
                    <a:pt x="3782333" y="451703"/>
                    <a:pt x="3769098" y="464938"/>
                    <a:pt x="3752772" y="464938"/>
                  </a:cubicBezTo>
                  <a:lnTo>
                    <a:pt x="29561" y="464938"/>
                  </a:lnTo>
                  <a:cubicBezTo>
                    <a:pt x="13235" y="464938"/>
                    <a:pt x="0" y="451703"/>
                    <a:pt x="0" y="435377"/>
                  </a:cubicBezTo>
                  <a:lnTo>
                    <a:pt x="0" y="29561"/>
                  </a:lnTo>
                  <a:cubicBezTo>
                    <a:pt x="0" y="13235"/>
                    <a:pt x="13235" y="0"/>
                    <a:pt x="29561" y="0"/>
                  </a:cubicBezTo>
                  <a:close/>
                </a:path>
              </a:pathLst>
            </a:custGeom>
            <a:solidFill>
              <a:srgbClr val="F6F6E9"/>
            </a:solidFill>
          </p:spPr>
        </p:sp>
        <p:sp>
          <p:nvSpPr>
            <p:cNvPr name="TextBox 10" id="10"/>
            <p:cNvSpPr txBox="true"/>
            <p:nvPr/>
          </p:nvSpPr>
          <p:spPr>
            <a:xfrm>
              <a:off x="0" y="-38100"/>
              <a:ext cx="3782333" cy="503038"/>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1768987">
            <a:off x="9456512" y="5447903"/>
            <a:ext cx="12955189" cy="6380431"/>
          </a:xfrm>
          <a:custGeom>
            <a:avLst/>
            <a:gdLst/>
            <a:ahLst/>
            <a:cxnLst/>
            <a:rect r="r" b="b" t="t" l="l"/>
            <a:pathLst>
              <a:path h="6380431" w="12955189">
                <a:moveTo>
                  <a:pt x="0" y="0"/>
                </a:moveTo>
                <a:lnTo>
                  <a:pt x="12955189" y="0"/>
                </a:lnTo>
                <a:lnTo>
                  <a:pt x="12955189" y="6380430"/>
                </a:lnTo>
                <a:lnTo>
                  <a:pt x="0" y="6380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0" y="6939522"/>
            <a:ext cx="3397193" cy="3397193"/>
          </a:xfrm>
          <a:custGeom>
            <a:avLst/>
            <a:gdLst/>
            <a:ahLst/>
            <a:cxnLst/>
            <a:rect r="r" b="b" t="t" l="l"/>
            <a:pathLst>
              <a:path h="3397193" w="3397193">
                <a:moveTo>
                  <a:pt x="0" y="0"/>
                </a:moveTo>
                <a:lnTo>
                  <a:pt x="3397193" y="0"/>
                </a:lnTo>
                <a:lnTo>
                  <a:pt x="3397193" y="3397192"/>
                </a:lnTo>
                <a:lnTo>
                  <a:pt x="0" y="3397192"/>
                </a:lnTo>
                <a:lnTo>
                  <a:pt x="0" y="0"/>
                </a:lnTo>
                <a:close/>
              </a:path>
            </a:pathLst>
          </a:custGeom>
          <a:blipFill>
            <a:blip r:embed="rId4"/>
            <a:stretch>
              <a:fillRect l="0" t="0" r="0" b="0"/>
            </a:stretch>
          </a:blipFill>
        </p:spPr>
      </p:sp>
      <p:grpSp>
        <p:nvGrpSpPr>
          <p:cNvPr name="Group 13" id="13"/>
          <p:cNvGrpSpPr/>
          <p:nvPr/>
        </p:nvGrpSpPr>
        <p:grpSpPr>
          <a:xfrm rot="940306">
            <a:off x="13964448" y="5497328"/>
            <a:ext cx="4282464" cy="4291029"/>
            <a:chOff x="0" y="0"/>
            <a:chExt cx="6350000" cy="6362700"/>
          </a:xfrm>
        </p:grpSpPr>
        <p:sp>
          <p:nvSpPr>
            <p:cNvPr name="Freeform 14" id="14"/>
            <p:cNvSpPr/>
            <p:nvPr/>
          </p:nvSpPr>
          <p:spPr>
            <a:xfrm flipH="false" flipV="false" rot="0">
              <a:off x="-48044" y="-37490"/>
              <a:ext cx="6446076" cy="6446076"/>
            </a:xfrm>
            <a:custGeom>
              <a:avLst/>
              <a:gdLst/>
              <a:ahLst/>
              <a:cxnLst/>
              <a:rect r="r" b="b" t="t" l="l"/>
              <a:pathLst>
                <a:path h="6446076" w="6446076">
                  <a:moveTo>
                    <a:pt x="2100046" y="247180"/>
                  </a:moveTo>
                  <a:cubicBezTo>
                    <a:pt x="2245233" y="65951"/>
                    <a:pt x="2491308" y="0"/>
                    <a:pt x="2707665" y="84366"/>
                  </a:cubicBezTo>
                  <a:lnTo>
                    <a:pt x="3030042" y="210083"/>
                  </a:lnTo>
                  <a:cubicBezTo>
                    <a:pt x="3154159" y="258482"/>
                    <a:pt x="3291929" y="258482"/>
                    <a:pt x="3416046" y="210083"/>
                  </a:cubicBezTo>
                  <a:lnTo>
                    <a:pt x="3738423" y="84366"/>
                  </a:lnTo>
                  <a:cubicBezTo>
                    <a:pt x="3954780" y="0"/>
                    <a:pt x="4200855" y="65951"/>
                    <a:pt x="4346041" y="247180"/>
                  </a:cubicBezTo>
                  <a:lnTo>
                    <a:pt x="4562373" y="517233"/>
                  </a:lnTo>
                  <a:cubicBezTo>
                    <a:pt x="4645668" y="621206"/>
                    <a:pt x="4764984" y="690090"/>
                    <a:pt x="4896676" y="710234"/>
                  </a:cubicBezTo>
                  <a:lnTo>
                    <a:pt x="5238712" y="762558"/>
                  </a:lnTo>
                  <a:cubicBezTo>
                    <a:pt x="5468264" y="797674"/>
                    <a:pt x="5648414" y="977823"/>
                    <a:pt x="5683517" y="1207376"/>
                  </a:cubicBezTo>
                  <a:lnTo>
                    <a:pt x="5735841" y="1549412"/>
                  </a:lnTo>
                  <a:cubicBezTo>
                    <a:pt x="5755983" y="1681101"/>
                    <a:pt x="5824869" y="1800414"/>
                    <a:pt x="5928842" y="1883702"/>
                  </a:cubicBezTo>
                  <a:lnTo>
                    <a:pt x="6198895" y="2100033"/>
                  </a:lnTo>
                  <a:cubicBezTo>
                    <a:pt x="6380137" y="2245220"/>
                    <a:pt x="6446076" y="2491308"/>
                    <a:pt x="6361709" y="2707652"/>
                  </a:cubicBezTo>
                  <a:lnTo>
                    <a:pt x="6236005" y="3030029"/>
                  </a:lnTo>
                  <a:cubicBezTo>
                    <a:pt x="6187605" y="3154150"/>
                    <a:pt x="6187605" y="3291925"/>
                    <a:pt x="6236005" y="3416046"/>
                  </a:cubicBezTo>
                  <a:lnTo>
                    <a:pt x="6361709" y="3738423"/>
                  </a:lnTo>
                  <a:cubicBezTo>
                    <a:pt x="6446076" y="3954780"/>
                    <a:pt x="6380137" y="4200855"/>
                    <a:pt x="6198895" y="4346041"/>
                  </a:cubicBezTo>
                  <a:lnTo>
                    <a:pt x="5928842" y="4562373"/>
                  </a:lnTo>
                  <a:cubicBezTo>
                    <a:pt x="5824869" y="4645661"/>
                    <a:pt x="5755983" y="4764974"/>
                    <a:pt x="5735841" y="4896662"/>
                  </a:cubicBezTo>
                  <a:lnTo>
                    <a:pt x="5683517" y="5238699"/>
                  </a:lnTo>
                  <a:cubicBezTo>
                    <a:pt x="5648401" y="5468252"/>
                    <a:pt x="5468264" y="5648401"/>
                    <a:pt x="5238712" y="5683516"/>
                  </a:cubicBezTo>
                  <a:lnTo>
                    <a:pt x="4896663" y="5735840"/>
                  </a:lnTo>
                  <a:cubicBezTo>
                    <a:pt x="4764975" y="5755985"/>
                    <a:pt x="4645663" y="5824870"/>
                    <a:pt x="4562373" y="5928842"/>
                  </a:cubicBezTo>
                  <a:lnTo>
                    <a:pt x="4346041" y="6198895"/>
                  </a:lnTo>
                  <a:cubicBezTo>
                    <a:pt x="4200855" y="6380137"/>
                    <a:pt x="3954780" y="6446075"/>
                    <a:pt x="3738423" y="6361709"/>
                  </a:cubicBezTo>
                  <a:lnTo>
                    <a:pt x="3416046" y="6235992"/>
                  </a:lnTo>
                  <a:cubicBezTo>
                    <a:pt x="3291929" y="6187593"/>
                    <a:pt x="3154159" y="6187593"/>
                    <a:pt x="3030042" y="6235992"/>
                  </a:cubicBezTo>
                  <a:lnTo>
                    <a:pt x="2707665" y="6361709"/>
                  </a:lnTo>
                  <a:cubicBezTo>
                    <a:pt x="2491308" y="6446075"/>
                    <a:pt x="2245233" y="6380137"/>
                    <a:pt x="2100046" y="6198895"/>
                  </a:cubicBezTo>
                  <a:lnTo>
                    <a:pt x="1883715" y="5928842"/>
                  </a:lnTo>
                  <a:cubicBezTo>
                    <a:pt x="1800425" y="5824870"/>
                    <a:pt x="1681113" y="5755985"/>
                    <a:pt x="1549425" y="5735840"/>
                  </a:cubicBezTo>
                  <a:lnTo>
                    <a:pt x="1207376" y="5683516"/>
                  </a:lnTo>
                  <a:cubicBezTo>
                    <a:pt x="977824" y="5648401"/>
                    <a:pt x="797674" y="5468252"/>
                    <a:pt x="762571" y="5238699"/>
                  </a:cubicBezTo>
                  <a:lnTo>
                    <a:pt x="710247" y="4896662"/>
                  </a:lnTo>
                  <a:cubicBezTo>
                    <a:pt x="690104" y="4764975"/>
                    <a:pt x="621219" y="4645662"/>
                    <a:pt x="517245" y="4562373"/>
                  </a:cubicBezTo>
                  <a:lnTo>
                    <a:pt x="247180" y="4346041"/>
                  </a:lnTo>
                  <a:cubicBezTo>
                    <a:pt x="65951" y="4200855"/>
                    <a:pt x="13" y="3954780"/>
                    <a:pt x="84366" y="3738422"/>
                  </a:cubicBezTo>
                  <a:lnTo>
                    <a:pt x="210071" y="3416045"/>
                  </a:lnTo>
                  <a:cubicBezTo>
                    <a:pt x="258469" y="3291924"/>
                    <a:pt x="258469" y="3154150"/>
                    <a:pt x="210071" y="3030029"/>
                  </a:cubicBezTo>
                  <a:lnTo>
                    <a:pt x="84366" y="2707652"/>
                  </a:lnTo>
                  <a:cubicBezTo>
                    <a:pt x="0" y="2491308"/>
                    <a:pt x="65938" y="2245220"/>
                    <a:pt x="247180" y="2100033"/>
                  </a:cubicBezTo>
                  <a:lnTo>
                    <a:pt x="517233" y="1883702"/>
                  </a:lnTo>
                  <a:cubicBezTo>
                    <a:pt x="621206" y="1800413"/>
                    <a:pt x="690091" y="1681100"/>
                    <a:pt x="710235" y="1549412"/>
                  </a:cubicBezTo>
                  <a:lnTo>
                    <a:pt x="762559" y="1207376"/>
                  </a:lnTo>
                  <a:cubicBezTo>
                    <a:pt x="797661" y="977823"/>
                    <a:pt x="977811" y="797674"/>
                    <a:pt x="1207363" y="762558"/>
                  </a:cubicBezTo>
                  <a:lnTo>
                    <a:pt x="1549413" y="710234"/>
                  </a:lnTo>
                  <a:cubicBezTo>
                    <a:pt x="1681100" y="690089"/>
                    <a:pt x="1800412" y="621204"/>
                    <a:pt x="1883702" y="517232"/>
                  </a:cubicBezTo>
                  <a:close/>
                </a:path>
              </a:pathLst>
            </a:custGeom>
            <a:blipFill>
              <a:blip r:embed="rId5"/>
              <a:stretch>
                <a:fillRect l="-39285" t="0" r="-39285" b="0"/>
              </a:stretch>
            </a:blipFill>
          </p:spPr>
        </p:sp>
      </p:grpSp>
      <p:sp>
        <p:nvSpPr>
          <p:cNvPr name="TextBox 15" id="15"/>
          <p:cNvSpPr txBox="true"/>
          <p:nvPr/>
        </p:nvSpPr>
        <p:spPr>
          <a:xfrm rot="0">
            <a:off x="3253138" y="4045442"/>
            <a:ext cx="10944198" cy="3865899"/>
          </a:xfrm>
          <a:prstGeom prst="rect">
            <a:avLst/>
          </a:prstGeom>
        </p:spPr>
        <p:txBody>
          <a:bodyPr anchor="t" rtlCol="false" tIns="0" lIns="0" bIns="0" rIns="0">
            <a:spAutoFit/>
          </a:bodyPr>
          <a:lstStyle/>
          <a:p>
            <a:pPr algn="ctr" marL="566032" indent="-283016" lvl="1">
              <a:lnSpc>
                <a:spcPts val="3670"/>
              </a:lnSpc>
              <a:buFont typeface="Arial"/>
              <a:buChar char="•"/>
            </a:pPr>
            <a:r>
              <a:rPr lang="en-US" sz="2621">
                <a:solidFill>
                  <a:srgbClr val="272727"/>
                </a:solidFill>
                <a:latin typeface="Prompt Light"/>
              </a:rPr>
              <a:t>Esta bacteria puede propagarse a través del aire cuando una persona infectada tose, estornuda o habla, y otra persona inhala las bacterias. Sin embargo, no todas las personas expuestas a la bacteria desarrollarán tuberculosis activa. Muchas personas pueden tener la bacteria en su organismo de forma latente, lo que significa que no están enfermas ni contagian la enfermedad, pero tienen el riesgo de desarrollar tuberculosis activa en el futuro.</a:t>
            </a:r>
          </a:p>
          <a:p>
            <a:pPr algn="l">
              <a:lnSpc>
                <a:spcPts val="1295"/>
              </a:lnSpc>
            </a:pPr>
          </a:p>
        </p:txBody>
      </p:sp>
      <p:sp>
        <p:nvSpPr>
          <p:cNvPr name="TextBox 16" id="16"/>
          <p:cNvSpPr txBox="true"/>
          <p:nvPr/>
        </p:nvSpPr>
        <p:spPr>
          <a:xfrm rot="0">
            <a:off x="2733185" y="71372"/>
            <a:ext cx="12442315" cy="1731348"/>
          </a:xfrm>
          <a:prstGeom prst="rect">
            <a:avLst/>
          </a:prstGeom>
        </p:spPr>
        <p:txBody>
          <a:bodyPr anchor="t" rtlCol="false" tIns="0" lIns="0" bIns="0" rIns="0">
            <a:spAutoFit/>
          </a:bodyPr>
          <a:lstStyle/>
          <a:p>
            <a:pPr algn="ctr">
              <a:lnSpc>
                <a:spcPts val="14193"/>
              </a:lnSpc>
            </a:pPr>
            <a:r>
              <a:rPr lang="en-US" sz="10138">
                <a:solidFill>
                  <a:srgbClr val="272727"/>
                </a:solidFill>
                <a:latin typeface="Anton"/>
              </a:rPr>
              <a:t>Agentes contagiosos</a:t>
            </a:r>
          </a:p>
        </p:txBody>
      </p:sp>
      <p:sp>
        <p:nvSpPr>
          <p:cNvPr name="TextBox 17" id="17"/>
          <p:cNvSpPr txBox="true"/>
          <p:nvPr/>
        </p:nvSpPr>
        <p:spPr>
          <a:xfrm rot="0">
            <a:off x="5758951" y="2245301"/>
            <a:ext cx="5932572" cy="688974"/>
          </a:xfrm>
          <a:prstGeom prst="rect">
            <a:avLst/>
          </a:prstGeom>
        </p:spPr>
        <p:txBody>
          <a:bodyPr anchor="t" rtlCol="false" tIns="0" lIns="0" bIns="0" rIns="0">
            <a:spAutoFit/>
          </a:bodyPr>
          <a:lstStyle/>
          <a:p>
            <a:pPr algn="ctr">
              <a:lnSpc>
                <a:spcPts val="5600"/>
              </a:lnSpc>
            </a:pPr>
            <a:r>
              <a:rPr lang="en-US" sz="4000">
                <a:solidFill>
                  <a:srgbClr val="272727"/>
                </a:solidFill>
                <a:latin typeface="Canva Sans Bold"/>
              </a:rPr>
              <a:t>Formas de contagio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72727"/>
        </a:solidFill>
      </p:bgPr>
    </p:bg>
    <p:spTree>
      <p:nvGrpSpPr>
        <p:cNvPr id="1" name=""/>
        <p:cNvGrpSpPr/>
        <p:nvPr/>
      </p:nvGrpSpPr>
      <p:grpSpPr>
        <a:xfrm>
          <a:off x="0" y="0"/>
          <a:ext cx="0" cy="0"/>
          <a:chOff x="0" y="0"/>
          <a:chExt cx="0" cy="0"/>
        </a:xfrm>
      </p:grpSpPr>
      <p:grpSp>
        <p:nvGrpSpPr>
          <p:cNvPr name="Group 2" id="2"/>
          <p:cNvGrpSpPr/>
          <p:nvPr/>
        </p:nvGrpSpPr>
        <p:grpSpPr>
          <a:xfrm rot="0">
            <a:off x="2275942" y="428262"/>
            <a:ext cx="13538906" cy="1571612"/>
            <a:chOff x="0" y="0"/>
            <a:chExt cx="3833900" cy="445044"/>
          </a:xfrm>
        </p:grpSpPr>
        <p:sp>
          <p:nvSpPr>
            <p:cNvPr name="Freeform 3" id="3"/>
            <p:cNvSpPr/>
            <p:nvPr/>
          </p:nvSpPr>
          <p:spPr>
            <a:xfrm flipH="false" flipV="false" rot="0">
              <a:off x="0" y="0"/>
              <a:ext cx="3833900" cy="445044"/>
            </a:xfrm>
            <a:custGeom>
              <a:avLst/>
              <a:gdLst/>
              <a:ahLst/>
              <a:cxnLst/>
              <a:rect r="r" b="b" t="t" l="l"/>
              <a:pathLst>
                <a:path h="445044" w="3833900">
                  <a:moveTo>
                    <a:pt x="29163" y="0"/>
                  </a:moveTo>
                  <a:lnTo>
                    <a:pt x="3804737" y="0"/>
                  </a:lnTo>
                  <a:cubicBezTo>
                    <a:pt x="3820844" y="0"/>
                    <a:pt x="3833900" y="13057"/>
                    <a:pt x="3833900" y="29163"/>
                  </a:cubicBezTo>
                  <a:lnTo>
                    <a:pt x="3833900" y="415881"/>
                  </a:lnTo>
                  <a:cubicBezTo>
                    <a:pt x="3833900" y="423615"/>
                    <a:pt x="3830828" y="431033"/>
                    <a:pt x="3825359" y="436502"/>
                  </a:cubicBezTo>
                  <a:cubicBezTo>
                    <a:pt x="3819890" y="441971"/>
                    <a:pt x="3812472" y="445044"/>
                    <a:pt x="3804737" y="445044"/>
                  </a:cubicBezTo>
                  <a:lnTo>
                    <a:pt x="29163" y="445044"/>
                  </a:lnTo>
                  <a:cubicBezTo>
                    <a:pt x="13057" y="445044"/>
                    <a:pt x="0" y="431987"/>
                    <a:pt x="0" y="415881"/>
                  </a:cubicBezTo>
                  <a:lnTo>
                    <a:pt x="0" y="29163"/>
                  </a:lnTo>
                  <a:cubicBezTo>
                    <a:pt x="0" y="13057"/>
                    <a:pt x="13057" y="0"/>
                    <a:pt x="29163" y="0"/>
                  </a:cubicBezTo>
                  <a:close/>
                </a:path>
              </a:pathLst>
            </a:custGeom>
            <a:solidFill>
              <a:srgbClr val="AA2A18"/>
            </a:solidFill>
          </p:spPr>
        </p:sp>
        <p:sp>
          <p:nvSpPr>
            <p:cNvPr name="TextBox 4" id="4"/>
            <p:cNvSpPr txBox="true"/>
            <p:nvPr/>
          </p:nvSpPr>
          <p:spPr>
            <a:xfrm>
              <a:off x="0" y="-38100"/>
              <a:ext cx="3833900" cy="483144"/>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275942" y="211363"/>
            <a:ext cx="13356801" cy="1641866"/>
            <a:chOff x="0" y="0"/>
            <a:chExt cx="3782333" cy="464938"/>
          </a:xfrm>
        </p:grpSpPr>
        <p:sp>
          <p:nvSpPr>
            <p:cNvPr name="Freeform 6" id="6"/>
            <p:cNvSpPr/>
            <p:nvPr/>
          </p:nvSpPr>
          <p:spPr>
            <a:xfrm flipH="false" flipV="false" rot="0">
              <a:off x="0" y="0"/>
              <a:ext cx="3782333" cy="464938"/>
            </a:xfrm>
            <a:custGeom>
              <a:avLst/>
              <a:gdLst/>
              <a:ahLst/>
              <a:cxnLst/>
              <a:rect r="r" b="b" t="t" l="l"/>
              <a:pathLst>
                <a:path h="464938" w="3782333">
                  <a:moveTo>
                    <a:pt x="29561" y="0"/>
                  </a:moveTo>
                  <a:lnTo>
                    <a:pt x="3752772" y="0"/>
                  </a:lnTo>
                  <a:cubicBezTo>
                    <a:pt x="3760612" y="0"/>
                    <a:pt x="3768131" y="3114"/>
                    <a:pt x="3773675" y="8658"/>
                  </a:cubicBezTo>
                  <a:cubicBezTo>
                    <a:pt x="3779218" y="14202"/>
                    <a:pt x="3782333" y="21721"/>
                    <a:pt x="3782333" y="29561"/>
                  </a:cubicBezTo>
                  <a:lnTo>
                    <a:pt x="3782333" y="435377"/>
                  </a:lnTo>
                  <a:cubicBezTo>
                    <a:pt x="3782333" y="451703"/>
                    <a:pt x="3769098" y="464938"/>
                    <a:pt x="3752772" y="464938"/>
                  </a:cubicBezTo>
                  <a:lnTo>
                    <a:pt x="29561" y="464938"/>
                  </a:lnTo>
                  <a:cubicBezTo>
                    <a:pt x="13235" y="464938"/>
                    <a:pt x="0" y="451703"/>
                    <a:pt x="0" y="435377"/>
                  </a:cubicBezTo>
                  <a:lnTo>
                    <a:pt x="0" y="29561"/>
                  </a:lnTo>
                  <a:cubicBezTo>
                    <a:pt x="0" y="13235"/>
                    <a:pt x="13235" y="0"/>
                    <a:pt x="29561" y="0"/>
                  </a:cubicBezTo>
                  <a:close/>
                </a:path>
              </a:pathLst>
            </a:custGeom>
            <a:solidFill>
              <a:srgbClr val="F6F6E9"/>
            </a:solidFill>
          </p:spPr>
        </p:sp>
        <p:sp>
          <p:nvSpPr>
            <p:cNvPr name="TextBox 7" id="7"/>
            <p:cNvSpPr txBox="true"/>
            <p:nvPr/>
          </p:nvSpPr>
          <p:spPr>
            <a:xfrm>
              <a:off x="0" y="-38100"/>
              <a:ext cx="3782333" cy="50303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735834" y="2424690"/>
            <a:ext cx="12268209" cy="7476296"/>
            <a:chOff x="0" y="0"/>
            <a:chExt cx="3231133" cy="1969066"/>
          </a:xfrm>
        </p:grpSpPr>
        <p:sp>
          <p:nvSpPr>
            <p:cNvPr name="Freeform 9" id="9"/>
            <p:cNvSpPr/>
            <p:nvPr/>
          </p:nvSpPr>
          <p:spPr>
            <a:xfrm flipH="false" flipV="false" rot="0">
              <a:off x="0" y="0"/>
              <a:ext cx="3231133" cy="1969066"/>
            </a:xfrm>
            <a:custGeom>
              <a:avLst/>
              <a:gdLst/>
              <a:ahLst/>
              <a:cxnLst/>
              <a:rect r="r" b="b" t="t" l="l"/>
              <a:pathLst>
                <a:path h="1969066" w="3231133">
                  <a:moveTo>
                    <a:pt x="32184" y="0"/>
                  </a:moveTo>
                  <a:lnTo>
                    <a:pt x="3198950" y="0"/>
                  </a:lnTo>
                  <a:cubicBezTo>
                    <a:pt x="3216724" y="0"/>
                    <a:pt x="3231133" y="14409"/>
                    <a:pt x="3231133" y="32184"/>
                  </a:cubicBezTo>
                  <a:lnTo>
                    <a:pt x="3231133" y="1936882"/>
                  </a:lnTo>
                  <a:cubicBezTo>
                    <a:pt x="3231133" y="1945417"/>
                    <a:pt x="3227743" y="1953604"/>
                    <a:pt x="3221707" y="1959639"/>
                  </a:cubicBezTo>
                  <a:cubicBezTo>
                    <a:pt x="3215671" y="1965675"/>
                    <a:pt x="3207485" y="1969066"/>
                    <a:pt x="3198950" y="1969066"/>
                  </a:cubicBezTo>
                  <a:lnTo>
                    <a:pt x="32184" y="1969066"/>
                  </a:lnTo>
                  <a:cubicBezTo>
                    <a:pt x="23648" y="1969066"/>
                    <a:pt x="15462" y="1965675"/>
                    <a:pt x="9426" y="1959639"/>
                  </a:cubicBezTo>
                  <a:cubicBezTo>
                    <a:pt x="3391" y="1953604"/>
                    <a:pt x="0" y="1945417"/>
                    <a:pt x="0" y="1936882"/>
                  </a:cubicBezTo>
                  <a:lnTo>
                    <a:pt x="0" y="32184"/>
                  </a:lnTo>
                  <a:cubicBezTo>
                    <a:pt x="0" y="23648"/>
                    <a:pt x="3391" y="15462"/>
                    <a:pt x="9426" y="9426"/>
                  </a:cubicBezTo>
                  <a:cubicBezTo>
                    <a:pt x="15462" y="3391"/>
                    <a:pt x="23648" y="0"/>
                    <a:pt x="32184" y="0"/>
                  </a:cubicBezTo>
                  <a:close/>
                </a:path>
              </a:pathLst>
            </a:custGeom>
            <a:solidFill>
              <a:srgbClr val="FFFFFF"/>
            </a:solidFill>
          </p:spPr>
        </p:sp>
        <p:sp>
          <p:nvSpPr>
            <p:cNvPr name="TextBox 10" id="10"/>
            <p:cNvSpPr txBox="true"/>
            <p:nvPr/>
          </p:nvSpPr>
          <p:spPr>
            <a:xfrm>
              <a:off x="0" y="-38100"/>
              <a:ext cx="3231133" cy="2007166"/>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449001" y="2424690"/>
            <a:ext cx="4802968" cy="7204453"/>
            <a:chOff x="0" y="0"/>
            <a:chExt cx="6350000" cy="9525000"/>
          </a:xfrm>
        </p:grpSpPr>
        <p:sp>
          <p:nvSpPr>
            <p:cNvPr name="Freeform 12" id="12"/>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25000" t="0" r="-25000" b="0"/>
              </a:stretch>
            </a:blipFill>
          </p:spPr>
        </p:sp>
      </p:grpSp>
      <p:sp>
        <p:nvSpPr>
          <p:cNvPr name="Freeform 13" id="13"/>
          <p:cNvSpPr/>
          <p:nvPr/>
        </p:nvSpPr>
        <p:spPr>
          <a:xfrm flipH="false" flipV="false" rot="0">
            <a:off x="12874702" y="6331751"/>
            <a:ext cx="7207595" cy="5405696"/>
          </a:xfrm>
          <a:custGeom>
            <a:avLst/>
            <a:gdLst/>
            <a:ahLst/>
            <a:cxnLst/>
            <a:rect r="r" b="b" t="t" l="l"/>
            <a:pathLst>
              <a:path h="5405696" w="7207595">
                <a:moveTo>
                  <a:pt x="0" y="0"/>
                </a:moveTo>
                <a:lnTo>
                  <a:pt x="7207595" y="0"/>
                </a:lnTo>
                <a:lnTo>
                  <a:pt x="7207595" y="5405696"/>
                </a:lnTo>
                <a:lnTo>
                  <a:pt x="0" y="5405696"/>
                </a:lnTo>
                <a:lnTo>
                  <a:pt x="0" y="0"/>
                </a:lnTo>
                <a:close/>
              </a:path>
            </a:pathLst>
          </a:custGeom>
          <a:blipFill>
            <a:blip r:embed="rId3"/>
            <a:stretch>
              <a:fillRect l="0" t="0" r="0" b="0"/>
            </a:stretch>
          </a:blipFill>
        </p:spPr>
      </p:sp>
      <p:sp>
        <p:nvSpPr>
          <p:cNvPr name="TextBox 14" id="14"/>
          <p:cNvSpPr txBox="true"/>
          <p:nvPr/>
        </p:nvSpPr>
        <p:spPr>
          <a:xfrm rot="0">
            <a:off x="7566983" y="3545816"/>
            <a:ext cx="9054946" cy="4164415"/>
          </a:xfrm>
          <a:prstGeom prst="rect">
            <a:avLst/>
          </a:prstGeom>
        </p:spPr>
        <p:txBody>
          <a:bodyPr anchor="t" rtlCol="false" tIns="0" lIns="0" bIns="0" rIns="0">
            <a:spAutoFit/>
          </a:bodyPr>
          <a:lstStyle/>
          <a:p>
            <a:pPr algn="ctr">
              <a:lnSpc>
                <a:spcPts val="4122"/>
              </a:lnSpc>
            </a:pPr>
            <a:r>
              <a:rPr lang="en-US" sz="2944">
                <a:solidFill>
                  <a:srgbClr val="272727"/>
                </a:solidFill>
                <a:latin typeface="Prompt"/>
              </a:rPr>
              <a:t>La vacuna BCG previene las formas graves de tuberculosis como por ejemplo la meningitis u osteomielitis. es una preparación de bacterias vivas atenuadas derivadas de un cultivo de bacilos de Calmette y Guérin (Mycobacterium bovis). BCG significa Bacilo de Calmette y Guérin. Esta vacuna se pone en los primeros días de nacimiento </a:t>
            </a:r>
          </a:p>
        </p:txBody>
      </p:sp>
      <p:sp>
        <p:nvSpPr>
          <p:cNvPr name="TextBox 15" id="15"/>
          <p:cNvSpPr txBox="true"/>
          <p:nvPr/>
        </p:nvSpPr>
        <p:spPr>
          <a:xfrm rot="0">
            <a:off x="2563388" y="121881"/>
            <a:ext cx="12781909" cy="1731348"/>
          </a:xfrm>
          <a:prstGeom prst="rect">
            <a:avLst/>
          </a:prstGeom>
        </p:spPr>
        <p:txBody>
          <a:bodyPr anchor="t" rtlCol="false" tIns="0" lIns="0" bIns="0" rIns="0">
            <a:spAutoFit/>
          </a:bodyPr>
          <a:lstStyle/>
          <a:p>
            <a:pPr algn="ctr">
              <a:lnSpc>
                <a:spcPts val="14193"/>
              </a:lnSpc>
            </a:pPr>
            <a:r>
              <a:rPr lang="en-US" sz="10138">
                <a:solidFill>
                  <a:srgbClr val="272727"/>
                </a:solidFill>
                <a:latin typeface="Anton"/>
              </a:rPr>
              <a:t>Vacuna o tratamiento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2275942" y="428262"/>
            <a:ext cx="13640959" cy="1571612"/>
            <a:chOff x="0" y="0"/>
            <a:chExt cx="3862799" cy="445044"/>
          </a:xfrm>
        </p:grpSpPr>
        <p:sp>
          <p:nvSpPr>
            <p:cNvPr name="Freeform 3" id="3"/>
            <p:cNvSpPr/>
            <p:nvPr/>
          </p:nvSpPr>
          <p:spPr>
            <a:xfrm flipH="false" flipV="false" rot="0">
              <a:off x="0" y="0"/>
              <a:ext cx="3862799" cy="445044"/>
            </a:xfrm>
            <a:custGeom>
              <a:avLst/>
              <a:gdLst/>
              <a:ahLst/>
              <a:cxnLst/>
              <a:rect r="r" b="b" t="t" l="l"/>
              <a:pathLst>
                <a:path h="445044" w="3862799">
                  <a:moveTo>
                    <a:pt x="28945" y="0"/>
                  </a:moveTo>
                  <a:lnTo>
                    <a:pt x="3833854" y="0"/>
                  </a:lnTo>
                  <a:cubicBezTo>
                    <a:pt x="3841531" y="0"/>
                    <a:pt x="3848893" y="3050"/>
                    <a:pt x="3854322" y="8478"/>
                  </a:cubicBezTo>
                  <a:cubicBezTo>
                    <a:pt x="3859750" y="13906"/>
                    <a:pt x="3862799" y="21268"/>
                    <a:pt x="3862799" y="28945"/>
                  </a:cubicBezTo>
                  <a:lnTo>
                    <a:pt x="3862799" y="416099"/>
                  </a:lnTo>
                  <a:cubicBezTo>
                    <a:pt x="3862799" y="432085"/>
                    <a:pt x="3849840" y="445044"/>
                    <a:pt x="3833854" y="445044"/>
                  </a:cubicBezTo>
                  <a:lnTo>
                    <a:pt x="28945" y="445044"/>
                  </a:lnTo>
                  <a:cubicBezTo>
                    <a:pt x="12959" y="445044"/>
                    <a:pt x="0" y="432085"/>
                    <a:pt x="0" y="416099"/>
                  </a:cubicBezTo>
                  <a:lnTo>
                    <a:pt x="0" y="28945"/>
                  </a:lnTo>
                  <a:cubicBezTo>
                    <a:pt x="0" y="12959"/>
                    <a:pt x="12959" y="0"/>
                    <a:pt x="28945" y="0"/>
                  </a:cubicBezTo>
                  <a:close/>
                </a:path>
              </a:pathLst>
            </a:custGeom>
            <a:solidFill>
              <a:srgbClr val="272727"/>
            </a:solidFill>
          </p:spPr>
        </p:sp>
        <p:sp>
          <p:nvSpPr>
            <p:cNvPr name="TextBox 4" id="4"/>
            <p:cNvSpPr txBox="true"/>
            <p:nvPr/>
          </p:nvSpPr>
          <p:spPr>
            <a:xfrm>
              <a:off x="0" y="-38100"/>
              <a:ext cx="3862799" cy="483144"/>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275942" y="211363"/>
            <a:ext cx="13356801" cy="1641866"/>
            <a:chOff x="0" y="0"/>
            <a:chExt cx="3782333" cy="464938"/>
          </a:xfrm>
        </p:grpSpPr>
        <p:sp>
          <p:nvSpPr>
            <p:cNvPr name="Freeform 6" id="6"/>
            <p:cNvSpPr/>
            <p:nvPr/>
          </p:nvSpPr>
          <p:spPr>
            <a:xfrm flipH="false" flipV="false" rot="0">
              <a:off x="0" y="0"/>
              <a:ext cx="3782333" cy="464938"/>
            </a:xfrm>
            <a:custGeom>
              <a:avLst/>
              <a:gdLst/>
              <a:ahLst/>
              <a:cxnLst/>
              <a:rect r="r" b="b" t="t" l="l"/>
              <a:pathLst>
                <a:path h="464938" w="3782333">
                  <a:moveTo>
                    <a:pt x="29561" y="0"/>
                  </a:moveTo>
                  <a:lnTo>
                    <a:pt x="3752772" y="0"/>
                  </a:lnTo>
                  <a:cubicBezTo>
                    <a:pt x="3760612" y="0"/>
                    <a:pt x="3768131" y="3114"/>
                    <a:pt x="3773675" y="8658"/>
                  </a:cubicBezTo>
                  <a:cubicBezTo>
                    <a:pt x="3779218" y="14202"/>
                    <a:pt x="3782333" y="21721"/>
                    <a:pt x="3782333" y="29561"/>
                  </a:cubicBezTo>
                  <a:lnTo>
                    <a:pt x="3782333" y="435377"/>
                  </a:lnTo>
                  <a:cubicBezTo>
                    <a:pt x="3782333" y="451703"/>
                    <a:pt x="3769098" y="464938"/>
                    <a:pt x="3752772" y="464938"/>
                  </a:cubicBezTo>
                  <a:lnTo>
                    <a:pt x="29561" y="464938"/>
                  </a:lnTo>
                  <a:cubicBezTo>
                    <a:pt x="13235" y="464938"/>
                    <a:pt x="0" y="451703"/>
                    <a:pt x="0" y="435377"/>
                  </a:cubicBezTo>
                  <a:lnTo>
                    <a:pt x="0" y="29561"/>
                  </a:lnTo>
                  <a:cubicBezTo>
                    <a:pt x="0" y="13235"/>
                    <a:pt x="13235" y="0"/>
                    <a:pt x="29561" y="0"/>
                  </a:cubicBezTo>
                  <a:close/>
                </a:path>
              </a:pathLst>
            </a:custGeom>
            <a:solidFill>
              <a:srgbClr val="F6F6E9"/>
            </a:solidFill>
          </p:spPr>
        </p:sp>
        <p:sp>
          <p:nvSpPr>
            <p:cNvPr name="TextBox 7" id="7"/>
            <p:cNvSpPr txBox="true"/>
            <p:nvPr/>
          </p:nvSpPr>
          <p:spPr>
            <a:xfrm>
              <a:off x="0" y="-38100"/>
              <a:ext cx="3782333" cy="50303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2951214">
            <a:off x="-6135921" y="4587581"/>
            <a:ext cx="12955189" cy="6380431"/>
          </a:xfrm>
          <a:custGeom>
            <a:avLst/>
            <a:gdLst/>
            <a:ahLst/>
            <a:cxnLst/>
            <a:rect r="r" b="b" t="t" l="l"/>
            <a:pathLst>
              <a:path h="6380431" w="12955189">
                <a:moveTo>
                  <a:pt x="0" y="0"/>
                </a:moveTo>
                <a:lnTo>
                  <a:pt x="12955189" y="0"/>
                </a:lnTo>
                <a:lnTo>
                  <a:pt x="12955189" y="6380431"/>
                </a:lnTo>
                <a:lnTo>
                  <a:pt x="0" y="63804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4548472" y="5656810"/>
            <a:ext cx="3794358" cy="2390896"/>
          </a:xfrm>
          <a:custGeom>
            <a:avLst/>
            <a:gdLst/>
            <a:ahLst/>
            <a:cxnLst/>
            <a:rect r="r" b="b" t="t" l="l"/>
            <a:pathLst>
              <a:path h="2390896" w="3794358">
                <a:moveTo>
                  <a:pt x="0" y="0"/>
                </a:moveTo>
                <a:lnTo>
                  <a:pt x="3794358" y="0"/>
                </a:lnTo>
                <a:lnTo>
                  <a:pt x="3794358" y="2390896"/>
                </a:lnTo>
                <a:lnTo>
                  <a:pt x="0" y="2390896"/>
                </a:lnTo>
                <a:lnTo>
                  <a:pt x="0" y="0"/>
                </a:lnTo>
                <a:close/>
              </a:path>
            </a:pathLst>
          </a:custGeom>
          <a:blipFill>
            <a:blip r:embed="rId4"/>
            <a:stretch>
              <a:fillRect l="0" t="0" r="-33436" b="0"/>
            </a:stretch>
          </a:blipFill>
        </p:spPr>
      </p:sp>
      <p:sp>
        <p:nvSpPr>
          <p:cNvPr name="Freeform 10" id="10"/>
          <p:cNvSpPr/>
          <p:nvPr/>
        </p:nvSpPr>
        <p:spPr>
          <a:xfrm flipH="false" flipV="false" rot="0">
            <a:off x="7432760" y="2146728"/>
            <a:ext cx="3633253" cy="2722761"/>
          </a:xfrm>
          <a:custGeom>
            <a:avLst/>
            <a:gdLst/>
            <a:ahLst/>
            <a:cxnLst/>
            <a:rect r="r" b="b" t="t" l="l"/>
            <a:pathLst>
              <a:path h="2722761" w="3633253">
                <a:moveTo>
                  <a:pt x="0" y="0"/>
                </a:moveTo>
                <a:lnTo>
                  <a:pt x="3633253" y="0"/>
                </a:lnTo>
                <a:lnTo>
                  <a:pt x="3633253" y="2722761"/>
                </a:lnTo>
                <a:lnTo>
                  <a:pt x="0" y="2722761"/>
                </a:lnTo>
                <a:lnTo>
                  <a:pt x="0" y="0"/>
                </a:lnTo>
                <a:close/>
              </a:path>
            </a:pathLst>
          </a:custGeom>
          <a:blipFill>
            <a:blip r:embed="rId5"/>
            <a:stretch>
              <a:fillRect l="0" t="0" r="0" b="0"/>
            </a:stretch>
          </a:blipFill>
        </p:spPr>
      </p:sp>
      <p:sp>
        <p:nvSpPr>
          <p:cNvPr name="Freeform 11" id="11"/>
          <p:cNvSpPr/>
          <p:nvPr/>
        </p:nvSpPr>
        <p:spPr>
          <a:xfrm flipH="false" flipV="false" rot="0">
            <a:off x="12210572" y="5143500"/>
            <a:ext cx="3955943" cy="2626746"/>
          </a:xfrm>
          <a:custGeom>
            <a:avLst/>
            <a:gdLst/>
            <a:ahLst/>
            <a:cxnLst/>
            <a:rect r="r" b="b" t="t" l="l"/>
            <a:pathLst>
              <a:path h="2626746" w="3955943">
                <a:moveTo>
                  <a:pt x="0" y="0"/>
                </a:moveTo>
                <a:lnTo>
                  <a:pt x="3955943" y="0"/>
                </a:lnTo>
                <a:lnTo>
                  <a:pt x="3955943" y="2626746"/>
                </a:lnTo>
                <a:lnTo>
                  <a:pt x="0" y="2626746"/>
                </a:lnTo>
                <a:lnTo>
                  <a:pt x="0" y="0"/>
                </a:lnTo>
                <a:close/>
              </a:path>
            </a:pathLst>
          </a:custGeom>
          <a:blipFill>
            <a:blip r:embed="rId6"/>
            <a:stretch>
              <a:fillRect l="0" t="0" r="0" b="0"/>
            </a:stretch>
          </a:blipFill>
        </p:spPr>
      </p:sp>
      <p:sp>
        <p:nvSpPr>
          <p:cNvPr name="TextBox 12" id="12"/>
          <p:cNvSpPr txBox="true"/>
          <p:nvPr/>
        </p:nvSpPr>
        <p:spPr>
          <a:xfrm rot="0">
            <a:off x="4848615" y="7961981"/>
            <a:ext cx="3194073" cy="1393824"/>
          </a:xfrm>
          <a:prstGeom prst="rect">
            <a:avLst/>
          </a:prstGeom>
        </p:spPr>
        <p:txBody>
          <a:bodyPr anchor="t" rtlCol="false" tIns="0" lIns="0" bIns="0" rIns="0">
            <a:spAutoFit/>
          </a:bodyPr>
          <a:lstStyle/>
          <a:p>
            <a:pPr algn="ctr">
              <a:lnSpc>
                <a:spcPts val="5600"/>
              </a:lnSpc>
            </a:pPr>
            <a:r>
              <a:rPr lang="en-US" sz="4000">
                <a:solidFill>
                  <a:srgbClr val="272727"/>
                </a:solidFill>
                <a:latin typeface="Canva Sans Bold"/>
              </a:rPr>
              <a:t>Pruebas moleculares</a:t>
            </a:r>
          </a:p>
        </p:txBody>
      </p:sp>
      <p:sp>
        <p:nvSpPr>
          <p:cNvPr name="TextBox 13" id="13"/>
          <p:cNvSpPr txBox="true"/>
          <p:nvPr/>
        </p:nvSpPr>
        <p:spPr>
          <a:xfrm rot="0">
            <a:off x="11675941" y="7829418"/>
            <a:ext cx="5025205" cy="2098674"/>
          </a:xfrm>
          <a:prstGeom prst="rect">
            <a:avLst/>
          </a:prstGeom>
        </p:spPr>
        <p:txBody>
          <a:bodyPr anchor="t" rtlCol="false" tIns="0" lIns="0" bIns="0" rIns="0">
            <a:spAutoFit/>
          </a:bodyPr>
          <a:lstStyle/>
          <a:p>
            <a:pPr algn="ctr">
              <a:lnSpc>
                <a:spcPts val="5600"/>
              </a:lnSpc>
            </a:pPr>
            <a:r>
              <a:rPr lang="en-US" sz="4000">
                <a:solidFill>
                  <a:srgbClr val="272727"/>
                </a:solidFill>
                <a:latin typeface="Canva Sans Bold"/>
              </a:rPr>
              <a:t>Desarrollo de nuevos antibacterianos </a:t>
            </a:r>
          </a:p>
        </p:txBody>
      </p:sp>
      <p:sp>
        <p:nvSpPr>
          <p:cNvPr name="TextBox 14" id="14"/>
          <p:cNvSpPr txBox="true"/>
          <p:nvPr/>
        </p:nvSpPr>
        <p:spPr>
          <a:xfrm rot="0">
            <a:off x="7620422" y="4783764"/>
            <a:ext cx="3257929" cy="1393824"/>
          </a:xfrm>
          <a:prstGeom prst="rect">
            <a:avLst/>
          </a:prstGeom>
        </p:spPr>
        <p:txBody>
          <a:bodyPr anchor="t" rtlCol="false" tIns="0" lIns="0" bIns="0" rIns="0">
            <a:spAutoFit/>
          </a:bodyPr>
          <a:lstStyle/>
          <a:p>
            <a:pPr algn="ctr">
              <a:lnSpc>
                <a:spcPts val="5600"/>
              </a:lnSpc>
            </a:pPr>
            <a:r>
              <a:rPr lang="en-US" sz="4000">
                <a:solidFill>
                  <a:srgbClr val="272727"/>
                </a:solidFill>
                <a:latin typeface="Canva Sans Bold"/>
              </a:rPr>
              <a:t>Radiografías por ia </a:t>
            </a:r>
          </a:p>
        </p:txBody>
      </p:sp>
      <p:sp>
        <p:nvSpPr>
          <p:cNvPr name="TextBox 15" id="15"/>
          <p:cNvSpPr txBox="true"/>
          <p:nvPr/>
        </p:nvSpPr>
        <p:spPr>
          <a:xfrm rot="0">
            <a:off x="2733185" y="71372"/>
            <a:ext cx="12442315" cy="1731348"/>
          </a:xfrm>
          <a:prstGeom prst="rect">
            <a:avLst/>
          </a:prstGeom>
        </p:spPr>
        <p:txBody>
          <a:bodyPr anchor="t" rtlCol="false" tIns="0" lIns="0" bIns="0" rIns="0">
            <a:spAutoFit/>
          </a:bodyPr>
          <a:lstStyle/>
          <a:p>
            <a:pPr algn="ctr">
              <a:lnSpc>
                <a:spcPts val="14193"/>
              </a:lnSpc>
            </a:pPr>
            <a:r>
              <a:rPr lang="en-US" sz="10138">
                <a:solidFill>
                  <a:srgbClr val="272727"/>
                </a:solidFill>
                <a:latin typeface="Anton"/>
              </a:rPr>
              <a:t>Avances tecnológicos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DAGHOYCIH2E</dc:identifier>
  <dcterms:modified xsi:type="dcterms:W3CDTF">2011-08-01T06:04:30Z</dcterms:modified>
  <cp:revision>1</cp:revision>
  <dc:title>Food Webs</dc:title>
</cp:coreProperties>
</file>