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5415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45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219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348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694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492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274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23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976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911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805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54FC56F-A2DB-40B7-8715-1A44C8E2FD7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302C917C-1D93-461E-8294-B4141F4C7E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883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UujYu5jf1U" TargetMode="External"/><Relationship Id="rId2" Type="http://schemas.openxmlformats.org/officeDocument/2006/relationships/hyperlink" Target="https://edu.gcfglobal.org/es/ortografia-del-espanol/que-son-las-silabas/1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du.gcfglobal.org/es/ortografia-del-espanol/que-es-la-tilde-o-acento-ortografico/1/" TargetMode="External"/><Relationship Id="rId3" Type="http://schemas.openxmlformats.org/officeDocument/2006/relationships/hyperlink" Target="https://edu.gcfglobal.org/es/ortografia-del-espanol/tildes-en-palabras-graves/1/" TargetMode="External"/><Relationship Id="rId7" Type="http://schemas.openxmlformats.org/officeDocument/2006/relationships/hyperlink" Target="https://edu.gcfglobal.org/es/ortografia-del-espanol/que-es-el-acento-diacritico/1/" TargetMode="External"/><Relationship Id="rId2" Type="http://schemas.openxmlformats.org/officeDocument/2006/relationships/hyperlink" Target="https://edu.gcfglobal.org/es/ortografia-del-espanol/tildes-en-palabras-agudas/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.gcfglobal.org/es/ortografia-del-espanol/que-es-el-acento-prosodico/1/" TargetMode="External"/><Relationship Id="rId5" Type="http://schemas.openxmlformats.org/officeDocument/2006/relationships/hyperlink" Target="https://edu.gcfglobal.org/es/ortografia-del-espanol/tildes-en-palabras-sobreesdrujulas/1/" TargetMode="External"/><Relationship Id="rId4" Type="http://schemas.openxmlformats.org/officeDocument/2006/relationships/hyperlink" Target="https://edu.gcfglobal.org/es/ortografia-del-espanol/tildes-en-palabras-esdrujulas/1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cfglobal.org/es/ortografia-del-espanol/que-es-el-acento-prosodico/1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es/ortografia-del-espanol/tildes-en-palabras-agudas/1/" TargetMode="External"/><Relationship Id="rId2" Type="http://schemas.openxmlformats.org/officeDocument/2006/relationships/hyperlink" Target="https://edu.gcfglobal.org/es/ortografia-del-espanol/tildes-en-palabras-graves/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cfglobal.org/es/ortografia-del-espanol/que-es-el-acento-diacritico/1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cfglobal.org/es/ortografia-del-espanol/que-es-la-tilde-o-acento-ortografico/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5EDE37-9E9D-4A15-ABA5-B1C221AD1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9878" y="1122363"/>
            <a:ext cx="6838122" cy="348628"/>
          </a:xfrm>
        </p:spPr>
        <p:txBody>
          <a:bodyPr>
            <a:normAutofit fontScale="90000"/>
          </a:bodyPr>
          <a:lstStyle/>
          <a:p>
            <a:r>
              <a:rPr lang="es-MX" sz="6700" dirty="0"/>
              <a:t>Qué es el acento</a:t>
            </a:r>
            <a:r>
              <a:rPr lang="es-MX" dirty="0"/>
              <a:t>?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9BF9F3-A9DE-494F-8058-14EB9F0A3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1533" y="1859349"/>
            <a:ext cx="9228201" cy="3534286"/>
          </a:xfrm>
        </p:spPr>
        <p:txBody>
          <a:bodyPr>
            <a:normAutofit lnSpcReduction="10000"/>
          </a:bodyPr>
          <a:lstStyle/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604020202020204" pitchFamily="34" charset="0"/>
              </a:rPr>
              <a:t>En nuestro idioma, la mayoría de palabras tienen una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2"/>
              </a:rPr>
              <a:t>sílaba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604020202020204" pitchFamily="34" charset="0"/>
              </a:rPr>
              <a:t> que suena con mayor intensidad y eso sucede porque el acento recae en ella. </a:t>
            </a:r>
            <a:r>
              <a:rPr lang="es-MX" b="0" i="0" dirty="0">
                <a:solidFill>
                  <a:srgbClr val="4E4E4E"/>
                </a:solidFill>
                <a:effectLst/>
                <a:latin typeface="inherit"/>
              </a:rPr>
              <a:t>Lo que significa que el </a:t>
            </a:r>
            <a:r>
              <a:rPr lang="es-MX" b="1" i="0" dirty="0">
                <a:solidFill>
                  <a:srgbClr val="4E4E4E"/>
                </a:solidFill>
                <a:effectLst/>
                <a:latin typeface="inherit"/>
              </a:rPr>
              <a:t>acento</a:t>
            </a:r>
            <a:r>
              <a:rPr lang="es-MX" b="0" i="0" dirty="0">
                <a:solidFill>
                  <a:srgbClr val="4E4E4E"/>
                </a:solidFill>
                <a:effectLst/>
                <a:latin typeface="inherit"/>
              </a:rPr>
              <a:t> es el tono elevado o la fuerza que le pones al pronunciarla.</a:t>
            </a:r>
            <a:endParaRPr lang="es-MX" b="0" i="0" dirty="0">
              <a:solidFill>
                <a:srgbClr val="4E4E4E"/>
              </a:solidFill>
              <a:effectLst/>
              <a:latin typeface="source sans pro" panose="020B0604020202020204" pitchFamily="34" charset="0"/>
            </a:endParaRPr>
          </a:p>
          <a:p>
            <a:endParaRPr lang="es-MX" dirty="0"/>
          </a:p>
          <a:p>
            <a:r>
              <a:rPr lang="en-US" dirty="0">
                <a:hlinkClick r:id="rId3"/>
              </a:rPr>
              <a:t>Words That Work | Communicate Clearly With Grammarly (youtube.com)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162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B5771-2483-4662-A449-C9289D636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s-MX" b="0" i="0" dirty="0">
                <a:solidFill>
                  <a:srgbClr val="4E4E4E"/>
                </a:solidFill>
                <a:effectLst/>
                <a:latin typeface="Bahnschrift Condensed" panose="020B0502040204020203" pitchFamily="34" charset="0"/>
              </a:rPr>
              <a:t>Diferencias entre acento y tilde:</a:t>
            </a:r>
            <a:br>
              <a:rPr lang="es-MX" b="0" i="0" dirty="0">
                <a:solidFill>
                  <a:srgbClr val="4E4E4E"/>
                </a:solidFill>
                <a:effectLst/>
                <a:latin typeface="Bahnschrift Condensed" panose="020B0502040204020203" pitchFamily="34" charset="0"/>
              </a:rPr>
            </a:br>
            <a:br>
              <a:rPr lang="es-MX" dirty="0">
                <a:latin typeface="Bahnschrift Condensed" panose="020B0502040204020203" pitchFamily="34" charset="0"/>
              </a:rPr>
            </a:br>
            <a:endParaRPr lang="es-MX" dirty="0">
              <a:latin typeface="Bahnschrift Condensed" panose="020B0502040204020203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FE9368-6CD2-4F0E-8F6C-E3481413A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4" y="1219200"/>
            <a:ext cx="10773157" cy="4558665"/>
          </a:xfrm>
        </p:spPr>
        <p:txBody>
          <a:bodyPr/>
          <a:lstStyle/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Aunque se relacionan mucho, el acento y la tilde no son lo mismo. 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El acento se escucha, pero también se puede marcar ubicando una tilde sobre la sílaba que suena más fuerte.</a:t>
            </a:r>
          </a:p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Además, mientras el acento está presente en todas las palabras, la tilde no siempre lo acompaña, ya que depende del tipo de palabra, que puede ser: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2"/>
              </a:rPr>
              <a:t>aguda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,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3"/>
              </a:rPr>
              <a:t>grave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,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4"/>
              </a:rPr>
              <a:t>esdrújula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o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5"/>
              </a:rPr>
              <a:t>sobreesdrújula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. </a:t>
            </a:r>
          </a:p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También existen diferentes tipos de acentos como el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source sans pro" panose="020B0503030403020204" pitchFamily="34" charset="0"/>
                <a:hlinkClick r:id="rId6"/>
              </a:rPr>
              <a:t>prosódico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, el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source sans pro" panose="020B0503030403020204" pitchFamily="34" charset="0"/>
                <a:hlinkClick r:id="rId7"/>
              </a:rPr>
              <a:t>diacrítico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y el </a:t>
            </a:r>
            <a:r>
              <a:rPr lang="es-MX" b="1" i="0" u="sng" dirty="0">
                <a:solidFill>
                  <a:srgbClr val="0089AC"/>
                </a:solidFill>
                <a:effectLst/>
                <a:latin typeface="source sans pro" panose="020B0503030403020204" pitchFamily="34" charset="0"/>
                <a:hlinkClick r:id="rId8"/>
              </a:rPr>
              <a:t>ortográfico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207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88DE2-70B7-4C88-AC96-B449C9BC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¿Qué es el acento prosódico?</a:t>
            </a:r>
            <a:b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B10B5C-C855-424E-B56A-99AE0D2ED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Todas las palabras  tienen acento, mas no todas llevan tilde. Es ahí cuando hablamos de 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acento prosódico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r>
              <a:rPr lang="es-MX" dirty="0">
                <a:hlinkClick r:id="rId2"/>
              </a:rPr>
              <a:t>Ortografía del </a:t>
            </a:r>
            <a:r>
              <a:rPr lang="es-MX" dirty="0" err="1">
                <a:hlinkClick r:id="rId2"/>
              </a:rPr>
              <a:t>Españ</a:t>
            </a:r>
            <a:endParaRPr lang="es-MX" dirty="0">
              <a:hlinkClick r:id="rId2"/>
            </a:endParaRPr>
          </a:p>
          <a:p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Características del acento prosódico: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4E4E4E"/>
                </a:solidFill>
                <a:effectLst/>
                <a:latin typeface="inherit"/>
              </a:rPr>
              <a:t>Este acento es, quizás, el menos conocido, porque no se utiliza al momento de escribir, solo al hablar para pronunciar las palabras correctamente.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4E4E4E"/>
                </a:solidFill>
                <a:effectLst/>
                <a:latin typeface="inherit"/>
              </a:rPr>
              <a:t>Aunque el acento está en una sílaba específicamente, esta </a:t>
            </a:r>
            <a:r>
              <a:rPr lang="es-MX" b="1" i="0" dirty="0">
                <a:solidFill>
                  <a:srgbClr val="4E4E4E"/>
                </a:solidFill>
                <a:effectLst/>
                <a:latin typeface="inherit"/>
              </a:rPr>
              <a:t>no lleva tilde</a:t>
            </a:r>
            <a:r>
              <a:rPr lang="es-MX" b="0" i="0" dirty="0">
                <a:solidFill>
                  <a:srgbClr val="4E4E4E"/>
                </a:solidFill>
                <a:effectLst/>
                <a:latin typeface="inherit"/>
              </a:rPr>
              <a:t>.</a:t>
            </a:r>
          </a:p>
          <a:p>
            <a:endParaRPr lang="es-MX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9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908D79-5FD1-4AC9-8208-B3C98B89D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Ejemplos de acento prosódico: </a:t>
            </a:r>
            <a:b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D34EA9-D937-41F5-8EE6-E7A347236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Bi - </a:t>
            </a:r>
            <a:r>
              <a:rPr lang="es-MX" b="1" i="0" dirty="0" err="1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go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- te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Esta palabra tiene el acento en la sílaba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"</a:t>
            </a:r>
            <a:r>
              <a:rPr lang="es-MX" b="1" i="0" dirty="0" err="1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go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" 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y no lleva tilde, porque no cumple con una de las reglas de las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2"/>
              </a:rPr>
              <a:t>palabras graves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. 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 - mis - </a:t>
            </a:r>
            <a:r>
              <a:rPr lang="es-MX" b="1" i="0" dirty="0" err="1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tad</a:t>
            </a:r>
            <a:endParaRPr lang="es-MX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Esta palabra tiene el acento en la sílaba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"</a:t>
            </a:r>
            <a:r>
              <a:rPr lang="es-MX" b="1" i="0" dirty="0" err="1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tad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"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, pero no lleva tilde porque no cumple con una de las reglas de las </a:t>
            </a:r>
            <a:r>
              <a:rPr lang="es-MX" b="1" i="0" u="none" strike="noStrike" dirty="0">
                <a:solidFill>
                  <a:srgbClr val="00ACD7"/>
                </a:solidFill>
                <a:effectLst/>
                <a:latin typeface="inherit"/>
                <a:hlinkClick r:id="rId3"/>
              </a:rPr>
              <a:t>palabras agudas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.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786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1922D-7A16-49F9-AE9C-CDEFEE21F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¿Qué es el acento diacrítico?</a:t>
            </a:r>
            <a:b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A0FA77-2910-4172-93CB-C84C508C2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La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tilde diacrítica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o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acento diacrítico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se utiliza para diferenciar palabras que se escriben igual, pero que tienen significados diferentes.</a:t>
            </a:r>
          </a:p>
          <a:p>
            <a:r>
              <a:rPr lang="es-MX" dirty="0">
                <a:hlinkClick r:id="rId2"/>
              </a:rPr>
              <a:t>Ortografía del Español: ¿Qué es el acento diacrítico? (gcfglobal.org)</a:t>
            </a:r>
            <a:endParaRPr lang="es-MX" dirty="0">
              <a:solidFill>
                <a:srgbClr val="4E4E4E"/>
              </a:solidFill>
              <a:latin typeface="source sans pro" panose="020B0503030403020204" pitchFamily="34" charset="0"/>
            </a:endParaRPr>
          </a:p>
          <a:p>
            <a:pPr algn="l" fontAlgn="base"/>
            <a:endParaRPr lang="es-MX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  <a:p>
            <a:pPr algn="l" fontAlgn="base"/>
            <a:r>
              <a:rPr lang="es-MX" dirty="0">
                <a:solidFill>
                  <a:srgbClr val="4E4E4E"/>
                </a:solidFill>
                <a:latin typeface="source sans pro" panose="020B0503030403020204" pitchFamily="34" charset="0"/>
              </a:rPr>
              <a:t>Ejemplo: 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Él vs. El:</a:t>
            </a:r>
          </a:p>
          <a:p>
            <a:pPr algn="l" fontAlgn="base"/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Él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es un pronombre personal y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El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es un artículo.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Usamos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él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para referirnos a un hombre o un niño, cuando no usamos su nombre propio. </a:t>
            </a:r>
          </a:p>
          <a:p>
            <a:pPr algn="l" fontAlgn="base"/>
            <a:endParaRPr lang="es-MX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Té y Te: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El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Té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es una bebida o infusión de hojas secas.</a:t>
            </a:r>
          </a:p>
          <a:p>
            <a:pPr algn="l" fontAlgn="base"/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Te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es un pronombre que usamos para dirigirnos a la persona con quien estamos hablando.</a:t>
            </a:r>
          </a:p>
          <a:p>
            <a:endParaRPr lang="es-MX" b="0" i="0" dirty="0">
              <a:solidFill>
                <a:srgbClr val="4E4E4E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34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26DB0-EA03-4214-AC63-3066A3FA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¿Qué es la tilde o acento ortográfico?</a:t>
            </a:r>
            <a:b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28869A-BE7B-4B15-B639-FF9670571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La tilde es la </a:t>
            </a:r>
            <a:r>
              <a:rPr lang="es-MX" b="1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marca gráfica</a:t>
            </a:r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 que indica dónde está el acento en algunas palabras. </a:t>
            </a:r>
          </a:p>
          <a:p>
            <a:pPr algn="l" fontAlgn="base"/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Es decir, una pequeña raya inclinada que siempre se coloca encima de la vocal de la sílaba que suena más fuerte. </a:t>
            </a:r>
          </a:p>
          <a:p>
            <a:r>
              <a:rPr lang="es-MX" b="0" i="0" dirty="0">
                <a:solidFill>
                  <a:srgbClr val="4E4E4E"/>
                </a:solidFill>
                <a:effectLst/>
                <a:latin typeface="source sans pro" panose="020B0503030403020204" pitchFamily="34" charset="0"/>
              </a:rPr>
              <a:t>En muchas ocasiones, se suele confundir el acento con la tilde. Recuerda que, aunque todas las palabras tienen acento, no todas llevan esta marca ortográfica.</a:t>
            </a:r>
            <a:endParaRPr lang="es-MX" dirty="0">
              <a:hlinkClick r:id="rId2"/>
            </a:endParaRPr>
          </a:p>
          <a:p>
            <a:r>
              <a:rPr lang="es-MX" dirty="0">
                <a:hlinkClick r:id="rId2"/>
              </a:rPr>
              <a:t>Ortografía del Español: ¿Qué es la tilde o acento ortográfico? (gcfglobal.org)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4691543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116</TotalTime>
  <Words>523</Words>
  <Application>Microsoft Office PowerPoint</Application>
  <PresentationFormat>Panorámica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Bahnschrift Condensed</vt:lpstr>
      <vt:lpstr>Calibri Light</vt:lpstr>
      <vt:lpstr>inherit</vt:lpstr>
      <vt:lpstr>source sans pro</vt:lpstr>
      <vt:lpstr>Metropolitano</vt:lpstr>
      <vt:lpstr>Qué es el acento? </vt:lpstr>
      <vt:lpstr>Diferencias entre acento y tilde:  </vt:lpstr>
      <vt:lpstr>¿Qué es el acento prosódico? </vt:lpstr>
      <vt:lpstr>Ejemplos de acento prosódico:  </vt:lpstr>
      <vt:lpstr>¿Qué es el acento diacrítico? </vt:lpstr>
      <vt:lpstr>¿Qué es la tilde o acento ortográfico?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Qué es el acento?</dc:title>
  <dc:creator>ADMIN</dc:creator>
  <cp:lastModifiedBy>ADMIN</cp:lastModifiedBy>
  <cp:revision>2</cp:revision>
  <dcterms:created xsi:type="dcterms:W3CDTF">2024-04-18T06:10:52Z</dcterms:created>
  <dcterms:modified xsi:type="dcterms:W3CDTF">2024-04-18T17:05:07Z</dcterms:modified>
</cp:coreProperties>
</file>