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4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353" autoAdjust="0"/>
    <p:restoredTop sz="94660"/>
  </p:normalViewPr>
  <p:slideViewPr>
    <p:cSldViewPr snapToGrid="0">
      <p:cViewPr>
        <p:scale>
          <a:sx n="60" d="100"/>
          <a:sy n="60" d="100"/>
        </p:scale>
        <p:origin x="840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62383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3114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702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0649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36124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1725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18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567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183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MX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13310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s-MX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5553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F5DDFA3A-DDAA-4FE2-B8A4-A3B0BEF481B7}" type="datetimeFigureOut">
              <a:rPr lang="es-MX" smtClean="0"/>
              <a:t>31/05/2024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7CBB9DA-7456-4294-A549-90C20F0B15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6469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comunicacion/" TargetMode="External"/><Relationship Id="rId2" Type="http://schemas.openxmlformats.org/officeDocument/2006/relationships/hyperlink" Target="https://concepto.de/codigo-comunicacio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poesia/" TargetMode="External"/><Relationship Id="rId2" Type="http://schemas.openxmlformats.org/officeDocument/2006/relationships/hyperlink" Target="https://concepto.de/novel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ncepto.de/teatro/" TargetMode="External"/><Relationship Id="rId4" Type="http://schemas.openxmlformats.org/officeDocument/2006/relationships/hyperlink" Target="https://concepto.de/cuento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Texto" TargetMode="External"/><Relationship Id="rId2" Type="http://schemas.openxmlformats.org/officeDocument/2006/relationships/hyperlink" Target="https://es.wikipedia.org/wiki/Signos_ortogr%C3%A1fico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concepto.de/poesia/" TargetMode="External"/><Relationship Id="rId2" Type="http://schemas.openxmlformats.org/officeDocument/2006/relationships/hyperlink" Target="https://concepto.de/novela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oncepto.de/teatro/" TargetMode="External"/><Relationship Id="rId4" Type="http://schemas.openxmlformats.org/officeDocument/2006/relationships/hyperlink" Target="https://concepto.de/cuento/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0A4C83-1F2B-4963-803B-62F8D90A2A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682496"/>
            <a:ext cx="8991600" cy="1645920"/>
          </a:xfrm>
        </p:spPr>
        <p:txBody>
          <a:bodyPr/>
          <a:lstStyle/>
          <a:p>
            <a:r>
              <a:rPr lang="es-MX" dirty="0"/>
              <a:t>Comunicación escrita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1A09861-3D83-495B-88B9-E04CB986E3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MX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La comunicación escrita es aquella que se establece a través de las palabras o de cualquier otro </a:t>
            </a:r>
            <a:r>
              <a:rPr lang="es-MX" i="0" dirty="0"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2"/>
              </a:rPr>
              <a:t>código</a:t>
            </a:r>
            <a:r>
              <a:rPr lang="es-MX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 escrito. El emisor y el receptor deben compartir el conocimiento de ese código para que la </a:t>
            </a:r>
            <a:r>
              <a:rPr lang="es-MX" i="0" dirty="0"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3"/>
              </a:rPr>
              <a:t>comunicación</a:t>
            </a:r>
            <a:r>
              <a:rPr lang="es-MX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 sea efectiva.</a:t>
            </a:r>
            <a:br>
              <a:rPr lang="es-MX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</a:br>
            <a:br>
              <a:rPr lang="es-MX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</a:br>
            <a:endParaRPr lang="es-MX" dirty="0">
              <a:latin typeface="Montserrat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561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F0E2B3-965B-42D3-ACB5-EA5D107BD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6993075" cy="430971"/>
          </a:xfrm>
        </p:spPr>
        <p:txBody>
          <a:bodyPr>
            <a:normAutofit fontScale="90000"/>
          </a:bodyPr>
          <a:lstStyle/>
          <a:p>
            <a:r>
              <a:rPr lang="es-MX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Características de la comunicación escrita</a:t>
            </a:r>
            <a:br>
              <a:rPr lang="es-MX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</a:br>
            <a:endParaRPr lang="es-MX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4B57062-F7DD-48AE-BC58-1D0036EE86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284888" y="1737771"/>
            <a:ext cx="11622224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Permite la difusión del conocimiento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Con la redacción y publicación de contenidos de todo tipo, el conocimiento se puede difundir de forma masiva.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MX" altLang="es-MX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El tiempo ya no es un obstáculo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Los mensajes se pueden almacenar y difundir de generación en generación, es decir, ya no quedan limitados a una etapa de la historia o un momento específico.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MX" altLang="es-MX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Las distancias se rompen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Al igual que con el tiempo, las distancias ya no son un impedimento para la difusión del conocimiento, puesto que la escritura permite transmitir mensajes sin limitaciones espaciales.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b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</a:br>
            <a:endParaRPr kumimoji="0" lang="es-MX" altLang="es-MX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191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515F07-50C7-4F18-B557-70E3AF797E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347" y="368968"/>
            <a:ext cx="9447517" cy="5371059"/>
          </a:xfrm>
        </p:spPr>
        <p:txBody>
          <a:bodyPr>
            <a:norm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Ayuda a fortalecer los vínculos personales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Las cartas primero y luego los correos electrónicos, chats o redes sociales han ayudado a las personas a mantenerse en contacto o, incluso, a recomponer vínculos que el paso del tiempo y la distancia habían roto.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MX" altLang="es-MX" sz="2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Enriquece la cultura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Gracias a la comunicación escrita, surgieron nuevos tipos de expresión y géneros, como las 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2"/>
              </a:rPr>
              <a:t>novelas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, las 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3"/>
              </a:rPr>
              <a:t>poesías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, los 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4"/>
              </a:rPr>
              <a:t>cuentos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 y las obras de 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5"/>
              </a:rPr>
              <a:t>teatro</a:t>
            </a:r>
            <a: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</a:t>
            </a:r>
            <a:br>
              <a:rPr kumimoji="0" lang="es-MX" altLang="es-MX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</a:b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714586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244D59-0CE1-47AE-B264-CC6EE0E55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4041" y="0"/>
            <a:ext cx="7729728" cy="1188720"/>
          </a:xfrm>
        </p:spPr>
        <p:txBody>
          <a:bodyPr/>
          <a:lstStyle/>
          <a:p>
            <a:r>
              <a:rPr lang="es-MX" dirty="0"/>
              <a:t>Uso de mayúsculas y minúsculas 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A6077EAA-E45E-4CE3-B400-F5B1DE52C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4639286"/>
              </p:ext>
            </p:extLst>
          </p:nvPr>
        </p:nvGraphicFramePr>
        <p:xfrm>
          <a:off x="289366" y="1493134"/>
          <a:ext cx="7663319" cy="4967590"/>
        </p:xfrm>
        <a:graphic>
          <a:graphicData uri="http://schemas.openxmlformats.org/drawingml/2006/table">
            <a:tbl>
              <a:tblPr/>
              <a:tblGrid>
                <a:gridCol w="7089697">
                  <a:extLst>
                    <a:ext uri="{9D8B030D-6E8A-4147-A177-3AD203B41FA5}">
                      <a16:colId xmlns:a16="http://schemas.microsoft.com/office/drawing/2014/main" val="1311030304"/>
                    </a:ext>
                  </a:extLst>
                </a:gridCol>
                <a:gridCol w="573622">
                  <a:extLst>
                    <a:ext uri="{9D8B030D-6E8A-4147-A177-3AD203B41FA5}">
                      <a16:colId xmlns:a16="http://schemas.microsoft.com/office/drawing/2014/main" val="2404043663"/>
                    </a:ext>
                  </a:extLst>
                </a:gridCol>
              </a:tblGrid>
              <a:tr h="4276824">
                <a:tc>
                  <a:txBody>
                    <a:bodyPr/>
                    <a:lstStyle/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-Se usa mayúscula al principio de un escrito.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-Después de punto y seguido, punto y aparte.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-Cuando escribimos nombres propios y los nombres dados a animales.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nombres geográficos.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atributos Divinos (Santo, Redentor, Monseñor, Pastor, etc.)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sobrenombres.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títulos de obras: "El ingenioso hidalgo don Quijote de la Mancha</a:t>
                      </a:r>
                      <a:r>
                        <a:rPr lang="es-MX" sz="2000" b="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</a:t>
                      </a:r>
                      <a:endParaRPr lang="es-MX" sz="2000" b="0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títulos de dignidades y autoridades (Secretaria, Gerente de Ventas, etc.)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números romanos.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nombres de Instituciones.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-Los nombres de las ciencias: Biología, Psicología, etc.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-Generalmente, después de dos puntos.</a:t>
                      </a:r>
                    </a:p>
                    <a:p>
                      <a:r>
                        <a:rPr lang="es-MX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s-MX" sz="200" dirty="0"/>
                        <a:t>.--</a:t>
                      </a:r>
                    </a:p>
                  </a:txBody>
                  <a:tcPr marL="12121" marR="12121" marT="6060" marB="60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200" dirty="0"/>
                    </a:p>
                  </a:txBody>
                  <a:tcPr marL="12121" marR="12121" marT="6060" marB="60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4587206"/>
                  </a:ext>
                </a:extLst>
              </a:tr>
              <a:tr h="48190">
                <a:tc>
                  <a:txBody>
                    <a:bodyPr/>
                    <a:lstStyle/>
                    <a:p>
                      <a:pPr algn="ctr"/>
                      <a:r>
                        <a:rPr lang="pt-BR" sz="200" i="1">
                          <a:effectLst/>
                        </a:rPr>
                        <a:t>A-a, B-b, D-d, E-e,G-g, R-s</a:t>
                      </a:r>
                      <a:endParaRPr lang="pt-BR" sz="200"/>
                    </a:p>
                  </a:txBody>
                  <a:tcPr marL="12121" marR="12121" marT="6060" marB="60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s-MX" sz="200" dirty="0"/>
                    </a:p>
                  </a:txBody>
                  <a:tcPr marL="12121" marR="12121" marT="6060" marB="6060">
                    <a:lnL>
                      <a:noFill/>
                    </a:lnL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887393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4977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0A1C6B3-DF53-434E-A2A1-40D56EA03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354" y="578734"/>
            <a:ext cx="10601446" cy="5598229"/>
          </a:xfrm>
        </p:spPr>
        <p:txBody>
          <a:bodyPr/>
          <a:lstStyle/>
          <a:p>
            <a:pPr algn="l"/>
            <a:r>
              <a:rPr lang="es-MX" sz="2800" b="1" i="0" dirty="0">
                <a:solidFill>
                  <a:srgbClr val="008000"/>
                </a:solidFill>
                <a:effectLst/>
                <a:latin typeface="Open Sans" panose="020B0606030504020204" pitchFamily="34" charset="0"/>
              </a:rPr>
              <a:t>2- Uso de Minúsculas</a:t>
            </a:r>
            <a:endParaRPr lang="es-MX" sz="2800" b="0" i="0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s-MX" sz="28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Se escribe con minúscula, a no ser que inicien escrito, etc. (considerando lo mencionado arriba):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Los días de la semana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Los meses del año (en fechas pueden ir con mayúscula)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Las estaciones del año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8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Los puntos cardinales (a menos que éstos se abrevien)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95658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EC6536-A322-402F-8008-EFBD63C1F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9284" y="258839"/>
            <a:ext cx="7378085" cy="559308"/>
          </a:xfrm>
        </p:spPr>
        <p:txBody>
          <a:bodyPr>
            <a:normAutofit fontScale="90000"/>
          </a:bodyPr>
          <a:lstStyle/>
          <a:p>
            <a:r>
              <a:rPr lang="es-MX" dirty="0"/>
              <a:t>Signos de puntuación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EBF98A-6E4A-455C-BBCA-831D6707D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558" y="1235242"/>
            <a:ext cx="11325726" cy="5622758"/>
          </a:xfrm>
        </p:spPr>
        <p:txBody>
          <a:bodyPr>
            <a:normAutofit lnSpcReduction="10000"/>
          </a:bodyPr>
          <a:lstStyle/>
          <a:p>
            <a:r>
              <a:rPr lang="es-MX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Los </a:t>
            </a:r>
            <a:r>
              <a:rPr lang="es-MX" sz="2400" b="1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signos de puntuación</a:t>
            </a:r>
            <a:r>
              <a:rPr lang="es-MX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son todos aquellos </a:t>
            </a:r>
            <a:r>
              <a:rPr lang="es-MX" sz="2400" b="0" i="0" u="none" strike="noStrike" dirty="0">
                <a:effectLst/>
                <a:latin typeface="Arial" panose="020B0604020202020204" pitchFamily="34" charset="0"/>
                <a:hlinkClick r:id="rId2" tooltip="Signos ortográficos"/>
              </a:rPr>
              <a:t>signos ortográficos</a:t>
            </a:r>
            <a:r>
              <a:rPr lang="es-MX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que, en un texto escrito, delimitan las frases, enunciados nominales, verbales y oracionales, establecen la jerarquía sintáctico-lógica de las proposiciones para conseguir estructurar el </a:t>
            </a:r>
            <a:r>
              <a:rPr lang="es-MX" sz="2400" b="0" i="0" u="none" strike="noStrike" dirty="0">
                <a:effectLst/>
                <a:latin typeface="Arial" panose="020B0604020202020204" pitchFamily="34" charset="0"/>
                <a:hlinkClick r:id="rId3" tooltip="Texto"/>
              </a:rPr>
              <a:t>texto</a:t>
            </a:r>
            <a:r>
              <a:rPr lang="es-MX" sz="2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ordenan las ideas y las jerarquizan en principales y secundarias.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coma.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punto.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punto y coma.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dos puntos.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pp. suspensivos.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interrogación.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exclamación.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s-MX" sz="2400" b="0" i="0" dirty="0">
                <a:solidFill>
                  <a:srgbClr val="202124"/>
                </a:solidFill>
                <a:effectLst/>
                <a:latin typeface="Google Sans"/>
              </a:rPr>
              <a:t>paréntesis.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2958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68B16E-2230-4AE9-8951-F83920EC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Reglas sintácticas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D5B526A-461C-434E-9D4B-5D0FE52C8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200" b="0" i="0" dirty="0">
                <a:solidFill>
                  <a:srgbClr val="202124"/>
                </a:solidFill>
                <a:effectLst/>
                <a:latin typeface="Google Sans"/>
              </a:rPr>
              <a:t>Son  </a:t>
            </a:r>
            <a:r>
              <a:rPr lang="es-MX" sz="3200" b="0" i="0" dirty="0">
                <a:solidFill>
                  <a:srgbClr val="040C28"/>
                </a:solidFill>
                <a:effectLst/>
                <a:latin typeface="Google Sans"/>
              </a:rPr>
              <a:t>normas que se deben tener en cuenta a la hora de realizar oraciones o simplemente comunicarnos</a:t>
            </a:r>
            <a:r>
              <a:rPr lang="es-MX" sz="3200" b="0" i="0" dirty="0">
                <a:solidFill>
                  <a:srgbClr val="202124"/>
                </a:solidFill>
                <a:effectLst/>
                <a:latin typeface="Google Sans"/>
              </a:rPr>
              <a:t>. Las reglas sintácticas permiten que nuestras conversaciones tengan coherencia en el ámbito de la oración.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213905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29E037-1949-477D-A2CF-138A1F57F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178629"/>
            <a:ext cx="7729728" cy="1188720"/>
          </a:xfrm>
        </p:spPr>
        <p:txBody>
          <a:bodyPr/>
          <a:lstStyle/>
          <a:p>
            <a:r>
              <a:rPr lang="es-MX" dirty="0"/>
              <a:t>Palabras juntas o separadas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9E865D-42E6-4097-B39B-B29AE05D4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7" y="2005264"/>
            <a:ext cx="11678653" cy="4852736"/>
          </a:xfrm>
        </p:spPr>
        <p:txBody>
          <a:bodyPr>
            <a:normAutofit fontScale="9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Ayuda a fortalecer los vínculos personales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Las cartas primero y luego los correos electrónicos, chats o redes sociales han ayudado a las personas a mantenerse en contacto o, incluso, a recomponer vínculos que el paso del tiempo y la distancia habían roto.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MX" altLang="es-MX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Enriquece la cultura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 Gracias a la comunicación escrita, surgieron nuevos tipos de expresión y géneros, como las 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2"/>
              </a:rPr>
              <a:t>novelas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, las 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3"/>
              </a:rPr>
              <a:t>poesías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, los 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4"/>
              </a:rPr>
              <a:t>cuentos</a:t>
            </a:r>
            <a:r>
              <a:rPr kumimoji="0" lang="es-MX" altLang="es-MX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 y las obras de </a:t>
            </a:r>
            <a:r>
              <a:rPr kumimoji="0" lang="es-MX" altLang="es-MX" sz="1800" b="0" i="0" strike="noStrike" cap="none" normalizeH="0" baseline="0" dirty="0">
                <a:ln>
                  <a:noFill/>
                </a:ln>
                <a:solidFill>
                  <a:srgbClr val="E84E2B"/>
                </a:solidFill>
                <a:effectLst/>
                <a:latin typeface="Montserrat" panose="00000500000000000000" pitchFamily="2" charset="0"/>
                <a:hlinkClick r:id="rId5"/>
              </a:rPr>
              <a:t>teatro</a:t>
            </a:r>
            <a:r>
              <a:rPr kumimoji="0" lang="es-MX" altLang="es-MX" sz="18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.</a:t>
            </a:r>
            <a:br>
              <a:rPr kumimoji="0" lang="es-MX" altLang="es-MX" sz="1800" b="0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</a:br>
            <a:endParaRPr kumimoji="0" lang="es-MX" altLang="es-MX" sz="1800" b="0" i="0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MX" sz="2200" dirty="0">
                <a:solidFill>
                  <a:srgbClr val="000000"/>
                </a:solidFill>
                <a:latin typeface="Montserrat" panose="00000500000000000000" pitchFamily="2" charset="0"/>
              </a:rPr>
              <a:t>Ejemplos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MX" sz="2200" dirty="0">
              <a:solidFill>
                <a:srgbClr val="000000"/>
              </a:solidFill>
              <a:latin typeface="Montserrat" panose="000005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estudiosa              es tu diosa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s-MX" sz="2200" dirty="0">
              <a:solidFill>
                <a:srgbClr val="191919"/>
              </a:solidFill>
              <a:latin typeface="Noticia Tex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abajo = adverbio que indica lugar [María está abajo].</a:t>
            </a:r>
            <a:br>
              <a:rPr lang="es-MX" sz="2200" dirty="0"/>
            </a:b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a bajo = indica cualidad y siempre califica a un sustantivo [A bajo precio / A bajo nivel].</a:t>
            </a:r>
          </a:p>
          <a:p>
            <a:pPr algn="l" fontAlgn="base"/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abordo = verbo que indica la acción de abordar [Yo abordo el barco].</a:t>
            </a:r>
            <a:b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</a:b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a bordo = indica lugar y se puede reemplazar por «en la parte interior» o «dentro» [Yo estoy a bordo del barco].</a:t>
            </a:r>
          </a:p>
          <a:p>
            <a:pPr algn="l" fontAlgn="base"/>
            <a:b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</a:b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acabo = verbo que indica la acción de «acabar» [</a:t>
            </a:r>
            <a:r>
              <a:rPr lang="es-MX" sz="2200" b="0" i="0" dirty="0" err="1">
                <a:solidFill>
                  <a:srgbClr val="191919"/>
                </a:solidFill>
                <a:effectLst/>
                <a:latin typeface="Noticia Text"/>
              </a:rPr>
              <a:t>Petruco</a:t>
            </a: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 acabó la tarea].</a:t>
            </a:r>
            <a:b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</a:br>
            <a:r>
              <a:rPr lang="es-MX" sz="2200" b="0" i="0" dirty="0">
                <a:solidFill>
                  <a:srgbClr val="191919"/>
                </a:solidFill>
                <a:effectLst/>
                <a:latin typeface="Noticia Text"/>
              </a:rPr>
              <a:t>a cabo = preposición + sustantivo (ejecutar algo o concluirlo) [El mundial se llevará a cabo en Rusia].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MX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67319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BC1A7E-D3D9-4D81-82A4-3C587A54B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EDBEB2-4EB3-49D1-A7FC-DD6474715C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800" dirty="0"/>
              <a:t>Investigar los signos de puntuación y realizar cinco ejemplos de como aplicar cada uno de ellos.</a:t>
            </a:r>
          </a:p>
          <a:p>
            <a:endParaRPr lang="es-MX" sz="2800" dirty="0"/>
          </a:p>
          <a:p>
            <a:r>
              <a:rPr lang="es-MX" sz="2800" dirty="0"/>
              <a:t>Realizar diez ejemplos de palabras que se escriben juntas y separadas y redactar su significado.</a:t>
            </a:r>
          </a:p>
        </p:txBody>
      </p:sp>
    </p:spTree>
    <p:extLst>
      <p:ext uri="{BB962C8B-B14F-4D97-AF65-F5344CB8AC3E}">
        <p14:creationId xmlns:p14="http://schemas.microsoft.com/office/powerpoint/2010/main" val="3497443082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Paquete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Paquete</Template>
  <TotalTime>189</TotalTime>
  <Words>779</Words>
  <Application>Microsoft Office PowerPoint</Application>
  <PresentationFormat>Panorámica</PresentationFormat>
  <Paragraphs>61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</vt:lpstr>
      <vt:lpstr>Gill Sans MT</vt:lpstr>
      <vt:lpstr>Google Sans</vt:lpstr>
      <vt:lpstr>Montserrat</vt:lpstr>
      <vt:lpstr>Noticia Text</vt:lpstr>
      <vt:lpstr>Open Sans</vt:lpstr>
      <vt:lpstr>Paquete</vt:lpstr>
      <vt:lpstr>Comunicación escrita </vt:lpstr>
      <vt:lpstr>Características de la comunicación escrita </vt:lpstr>
      <vt:lpstr>Presentación de PowerPoint</vt:lpstr>
      <vt:lpstr>Uso de mayúsculas y minúsculas </vt:lpstr>
      <vt:lpstr>Presentación de PowerPoint</vt:lpstr>
      <vt:lpstr>Signos de puntuación </vt:lpstr>
      <vt:lpstr>Reglas sintácticas </vt:lpstr>
      <vt:lpstr>Palabras juntas o separadas </vt:lpstr>
      <vt:lpstr>Actividad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Comunicación escrita </dc:title>
  <dc:creator>ADMIN</dc:creator>
  <cp:lastModifiedBy>ADMIN</cp:lastModifiedBy>
  <cp:revision>2</cp:revision>
  <dcterms:created xsi:type="dcterms:W3CDTF">2024-05-31T14:22:08Z</dcterms:created>
  <dcterms:modified xsi:type="dcterms:W3CDTF">2024-05-31T17:31:34Z</dcterms:modified>
</cp:coreProperties>
</file>