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Lst>
  <p:sldSz cx="32435800" cy="43200320"/>
  <p:notesSz cx="7315200" cy="96012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102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33" d="100"/>
          <a:sy n="33" d="100"/>
        </p:scale>
        <p:origin x="120" y="-3408"/>
      </p:cViewPr>
      <p:guideLst>
        <p:guide orient="horz" pos="13606"/>
        <p:guide pos="102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ximel\OneDrive\Documentos\ESTADISTICA%20EXAM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MX" sz="2400" b="0" i="0" u="none" strike="noStrike" kern="1200" spc="0" baseline="0">
                <a:solidFill>
                  <a:schemeClr val="tx1">
                    <a:lumMod val="65000"/>
                    <a:lumOff val="35000"/>
                  </a:schemeClr>
                </a:solidFill>
                <a:latin typeface="+mn-lt"/>
                <a:ea typeface="+mn-ea"/>
                <a:cs typeface="+mn-cs"/>
              </a:defRPr>
            </a:pPr>
            <a:r>
              <a:rPr lang="en-US" sz="2400" b="1" dirty="0"/>
              <a:t>SMOOTHIES SIN AZÚCAR </a:t>
            </a:r>
            <a:endParaRPr lang="en-US" sz="2400" b="1" dirty="0"/>
          </a:p>
          <a:p>
            <a:pPr>
              <a:defRPr lang="es-MX" sz="2400" b="0" i="0" u="none" strike="noStrike" kern="1200" spc="0" baseline="0">
                <a:solidFill>
                  <a:schemeClr val="tx1">
                    <a:lumMod val="65000"/>
                    <a:lumOff val="35000"/>
                  </a:schemeClr>
                </a:solidFill>
                <a:latin typeface="+mn-lt"/>
                <a:ea typeface="+mn-ea"/>
                <a:cs typeface="+mn-cs"/>
              </a:defRPr>
            </a:pPr>
            <a:r>
              <a:rPr lang="en-US" sz="2400" b="1" dirty="0"/>
              <a:t>(20</a:t>
            </a:r>
            <a:r>
              <a:rPr lang="en-US" sz="2400" b="1" baseline="0" dirty="0"/>
              <a:t> ENCUESTADOS)</a:t>
            </a:r>
            <a:endParaRPr lang="en-US" sz="2400" b="1" dirty="0"/>
          </a:p>
        </c:rich>
      </c:tx>
      <c:layout>
        <c:manualLayout>
          <c:xMode val="edge"/>
          <c:yMode val="edge"/>
          <c:x val="0.341298556430446"/>
          <c:y val="0.0277777777777778"/>
        </c:manualLayout>
      </c:layout>
      <c:overlay val="0"/>
      <c:spPr>
        <a:noFill/>
        <a:ln>
          <a:noFill/>
        </a:ln>
        <a:effectLst/>
      </c:spPr>
    </c:title>
    <c:autoTitleDeleted val="0"/>
    <c:plotArea>
      <c:layout/>
      <c:barChart>
        <c:barDir val="col"/>
        <c:grouping val="percentStacked"/>
        <c:varyColors val="0"/>
        <c:ser>
          <c:idx val="0"/>
          <c:order val="0"/>
          <c:tx>
            <c:strRef>
              <c:f>Hoja1!$O$10:$O$11</c:f>
              <c:strCache>
                <c:ptCount val="1"/>
                <c:pt idx="0">
                  <c:v>SMOOTHIES SIN AZÚCAR RESULTADOS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lang="es-MX" sz="9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Hoja1!$N$12:$N$15</c:f>
              <c:strCache>
                <c:ptCount val="4"/>
                <c:pt idx="1">
                  <c:v>Sabor y aceptación general</c:v>
                </c:pt>
                <c:pt idx="2">
                  <c:v>Textura</c:v>
                </c:pt>
                <c:pt idx="3">
                  <c:v>Dulzura</c:v>
                </c:pt>
              </c:strCache>
            </c:strRef>
          </c:cat>
          <c:val>
            <c:numRef>
              <c:f>Hoja1!$O$12:$O$15</c:f>
              <c:numCache>
                <c:formatCode>General</c:formatCode>
                <c:ptCount val="4"/>
                <c:pt idx="1" c:formatCode="0%">
                  <c:v>0.92</c:v>
                </c:pt>
                <c:pt idx="2" c:formatCode="0%">
                  <c:v>0.88</c:v>
                </c:pt>
                <c:pt idx="3" c:formatCode="0%">
                  <c:v>0.85</c:v>
                </c:pt>
              </c:numCache>
            </c:numRef>
          </c:val>
        </c:ser>
        <c:dLbls>
          <c:showLegendKey val="0"/>
          <c:showVal val="1"/>
          <c:showCatName val="0"/>
          <c:showSerName val="0"/>
          <c:showPercent val="0"/>
          <c:showBubbleSize val="0"/>
        </c:dLbls>
        <c:gapWidth val="150"/>
        <c:overlap val="100"/>
        <c:axId val="533493200"/>
        <c:axId val="533492784"/>
      </c:barChart>
      <c:catAx>
        <c:axId val="5334932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MX" sz="1050" b="0" i="0" u="none" strike="noStrike" kern="1200" baseline="0">
                <a:solidFill>
                  <a:schemeClr val="tx1">
                    <a:lumMod val="65000"/>
                    <a:lumOff val="35000"/>
                  </a:schemeClr>
                </a:solidFill>
                <a:latin typeface="+mn-lt"/>
                <a:ea typeface="+mn-ea"/>
                <a:cs typeface="+mn-cs"/>
              </a:defRPr>
            </a:pPr>
          </a:p>
        </c:txPr>
        <c:crossAx val="533492784"/>
        <c:crosses val="autoZero"/>
        <c:auto val="1"/>
        <c:lblAlgn val="ctr"/>
        <c:lblOffset val="100"/>
        <c:noMultiLvlLbl val="0"/>
      </c:catAx>
      <c:valAx>
        <c:axId val="533492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s-MX" sz="900" b="0" i="0" u="none" strike="noStrike" kern="1200" baseline="0">
                <a:solidFill>
                  <a:schemeClr val="tx1">
                    <a:lumMod val="65000"/>
                    <a:lumOff val="35000"/>
                  </a:schemeClr>
                </a:solidFill>
                <a:latin typeface="+mn-lt"/>
                <a:ea typeface="+mn-ea"/>
                <a:cs typeface="+mn-cs"/>
              </a:defRPr>
            </a:pPr>
          </a:p>
        </c:txPr>
        <c:crossAx val="533493200"/>
        <c:crosses val="autoZero"/>
        <c:crossBetween val="between"/>
      </c:valAx>
      <c:spPr>
        <a:noFill/>
        <a:ln>
          <a:noFill/>
        </a:ln>
        <a:effectLst/>
      </c:spPr>
    </c:plotArea>
    <c:plotVisOnly val="1"/>
    <c:dispBlanksAs val="gap"/>
    <c:showDLblsOverMax val="0"/>
  </c:chart>
  <c:spPr>
    <a:noFill/>
    <a:ln>
      <a:noFill/>
    </a:ln>
    <a:effectLst/>
  </c:spPr>
  <c:txPr>
    <a:bodyPr/>
    <a:lstStyle/>
    <a:p>
      <a:pPr>
        <a:defRPr lang="es-MX"/>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s-MX" dirty="0"/>
          </a:p>
        </p:txBody>
      </p:sp>
      <p:sp>
        <p:nvSpPr>
          <p:cNvPr id="3" name="Marcador de fech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D7A1B5D-7A29-4321-8AF2-67E75E1357DC}" type="datetimeFigureOut">
              <a:rPr lang="es-MX" smtClean="0"/>
            </a:fld>
            <a:endParaRPr lang="es-MX" dirty="0"/>
          </a:p>
        </p:txBody>
      </p:sp>
      <p:sp>
        <p:nvSpPr>
          <p:cNvPr id="4" name="Marcador de imagen de diapositiva 3"/>
          <p:cNvSpPr>
            <a:spLocks noGrp="1" noRot="1" noChangeAspect="1"/>
          </p:cNvSpPr>
          <p:nvPr>
            <p:ph type="sldImg" idx="2"/>
          </p:nvPr>
        </p:nvSpPr>
        <p:spPr>
          <a:xfrm>
            <a:off x="2441575" y="1200150"/>
            <a:ext cx="2432050" cy="3240088"/>
          </a:xfrm>
          <a:prstGeom prst="rect">
            <a:avLst/>
          </a:prstGeom>
          <a:noFill/>
          <a:ln w="12700">
            <a:solidFill>
              <a:prstClr val="black"/>
            </a:solidFill>
          </a:ln>
        </p:spPr>
        <p:txBody>
          <a:bodyPr vert="horz" lIns="96661" tIns="48331" rIns="96661" bIns="48331" rtlCol="0" anchor="ctr"/>
          <a:lstStyle/>
          <a:p>
            <a:endParaRPr lang="es-MX" dirty="0"/>
          </a:p>
        </p:txBody>
      </p:sp>
      <p:sp>
        <p:nvSpPr>
          <p:cNvPr id="5" name="Marcador de nota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6" name="Marcador de pie de pá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s-MX" dirty="0"/>
          </a:p>
        </p:txBody>
      </p:sp>
      <p:sp>
        <p:nvSpPr>
          <p:cNvPr id="7" name="Marcador de número de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CFF26A9-D01D-4D13-BC2E-BE4ECDA0B0A1}" type="slidenum">
              <a:rPr lang="es-MX" smtClean="0"/>
            </a:fld>
            <a:endParaRPr lang="es-MX"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54475" y="7070108"/>
            <a:ext cx="24326850" cy="15040222"/>
          </a:xfrm>
        </p:spPr>
        <p:txBody>
          <a:bodyPr anchor="b"/>
          <a:lstStyle>
            <a:lvl1pPr algn="ctr">
              <a:defRPr sz="15960"/>
            </a:lvl1pPr>
          </a:lstStyle>
          <a:p>
            <a:r>
              <a:rPr lang="es-ES"/>
              <a:t>Haga clic para modificar el estilo de título del patrón</a:t>
            </a:r>
            <a:endParaRPr lang="es-MX"/>
          </a:p>
        </p:txBody>
      </p:sp>
      <p:sp>
        <p:nvSpPr>
          <p:cNvPr id="3" name="Subtítulo 2"/>
          <p:cNvSpPr>
            <a:spLocks noGrp="1"/>
          </p:cNvSpPr>
          <p:nvPr>
            <p:ph type="subTitle" idx="1" hasCustomPrompt="1"/>
          </p:nvPr>
        </p:nvSpPr>
        <p:spPr>
          <a:xfrm>
            <a:off x="4054475" y="22690338"/>
            <a:ext cx="24326850" cy="10430151"/>
          </a:xfrm>
        </p:spPr>
        <p:txBody>
          <a:bodyPr/>
          <a:lstStyle>
            <a:lvl1pPr marL="0" indent="0" algn="ctr">
              <a:buNone/>
              <a:defRPr sz="6385"/>
            </a:lvl1pPr>
            <a:lvl2pPr marL="1216025" indent="0" algn="ctr">
              <a:buNone/>
              <a:defRPr sz="5320"/>
            </a:lvl2pPr>
            <a:lvl3pPr marL="2432685" indent="0" algn="ctr">
              <a:buNone/>
              <a:defRPr sz="4790"/>
            </a:lvl3pPr>
            <a:lvl4pPr marL="3648710" indent="0" algn="ctr">
              <a:buNone/>
              <a:defRPr sz="4255"/>
            </a:lvl4pPr>
            <a:lvl5pPr marL="4865370" indent="0" algn="ctr">
              <a:buNone/>
              <a:defRPr sz="4255"/>
            </a:lvl5pPr>
            <a:lvl6pPr marL="6081395" indent="0" algn="ctr">
              <a:buNone/>
              <a:defRPr sz="4255"/>
            </a:lvl6pPr>
            <a:lvl7pPr marL="7298055" indent="0" algn="ctr">
              <a:buNone/>
              <a:defRPr sz="4255"/>
            </a:lvl7pPr>
            <a:lvl8pPr marL="8514080" indent="0" algn="ctr">
              <a:buNone/>
              <a:defRPr sz="4255"/>
            </a:lvl8pPr>
            <a:lvl9pPr marL="9730740" indent="0" algn="ctr">
              <a:buNone/>
              <a:defRPr sz="4255"/>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D3700A01-A661-4B02-92D5-FB7850B4D5DF}" type="datetimeFigureOut">
              <a:rPr lang="es-MX" smtClean="0"/>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fecha 3"/>
          <p:cNvSpPr>
            <a:spLocks noGrp="1"/>
          </p:cNvSpPr>
          <p:nvPr>
            <p:ph type="dt" sz="half" idx="10"/>
          </p:nvPr>
        </p:nvSpPr>
        <p:spPr/>
        <p:txBody>
          <a:bodyPr/>
          <a:lstStyle/>
          <a:p>
            <a:fld id="{D3700A01-A661-4B02-92D5-FB7850B4D5DF}" type="datetimeFigureOut">
              <a:rPr lang="es-MX" smtClean="0"/>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23211870" y="2300034"/>
            <a:ext cx="6993969" cy="36610544"/>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hasCustomPrompt="1"/>
          </p:nvPr>
        </p:nvSpPr>
        <p:spPr>
          <a:xfrm>
            <a:off x="2229961" y="2300034"/>
            <a:ext cx="20576461" cy="36610544"/>
          </a:xfrm>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fecha 3"/>
          <p:cNvSpPr>
            <a:spLocks noGrp="1"/>
          </p:cNvSpPr>
          <p:nvPr>
            <p:ph type="dt" sz="half" idx="10"/>
          </p:nvPr>
        </p:nvSpPr>
        <p:spPr/>
        <p:txBody>
          <a:bodyPr/>
          <a:lstStyle/>
          <a:p>
            <a:fld id="{D3700A01-A661-4B02-92D5-FB7850B4D5DF}" type="datetimeFigureOut">
              <a:rPr lang="es-MX" smtClean="0"/>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hasCustomPrompt="1"/>
          </p:nvPr>
        </p:nvSpPr>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fecha 3"/>
          <p:cNvSpPr>
            <a:spLocks noGrp="1"/>
          </p:cNvSpPr>
          <p:nvPr>
            <p:ph type="dt" sz="half" idx="10"/>
          </p:nvPr>
        </p:nvSpPr>
        <p:spPr/>
        <p:txBody>
          <a:bodyPr/>
          <a:lstStyle/>
          <a:p>
            <a:fld id="{D3700A01-A661-4B02-92D5-FB7850B4D5DF}" type="datetimeFigureOut">
              <a:rPr lang="es-MX" smtClean="0"/>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213067" y="10770165"/>
            <a:ext cx="27975878" cy="17970262"/>
          </a:xfrm>
        </p:spPr>
        <p:txBody>
          <a:bodyPr anchor="b"/>
          <a:lstStyle>
            <a:lvl1pPr>
              <a:defRPr sz="15960"/>
            </a:lvl1p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2213067" y="28910433"/>
            <a:ext cx="27975878" cy="9450136"/>
          </a:xfrm>
        </p:spPr>
        <p:txBody>
          <a:bodyPr/>
          <a:lstStyle>
            <a:lvl1pPr marL="0" indent="0">
              <a:buNone/>
              <a:defRPr sz="6385">
                <a:solidFill>
                  <a:schemeClr val="tx1">
                    <a:tint val="75000"/>
                  </a:schemeClr>
                </a:solidFill>
              </a:defRPr>
            </a:lvl1pPr>
            <a:lvl2pPr marL="1216025" indent="0">
              <a:buNone/>
              <a:defRPr sz="5320">
                <a:solidFill>
                  <a:schemeClr val="tx1">
                    <a:tint val="75000"/>
                  </a:schemeClr>
                </a:solidFill>
              </a:defRPr>
            </a:lvl2pPr>
            <a:lvl3pPr marL="2432685" indent="0">
              <a:buNone/>
              <a:defRPr sz="4790">
                <a:solidFill>
                  <a:schemeClr val="tx1">
                    <a:tint val="75000"/>
                  </a:schemeClr>
                </a:solidFill>
              </a:defRPr>
            </a:lvl3pPr>
            <a:lvl4pPr marL="3648710" indent="0">
              <a:buNone/>
              <a:defRPr sz="4255">
                <a:solidFill>
                  <a:schemeClr val="tx1">
                    <a:tint val="75000"/>
                  </a:schemeClr>
                </a:solidFill>
              </a:defRPr>
            </a:lvl4pPr>
            <a:lvl5pPr marL="4865370" indent="0">
              <a:buNone/>
              <a:defRPr sz="4255">
                <a:solidFill>
                  <a:schemeClr val="tx1">
                    <a:tint val="75000"/>
                  </a:schemeClr>
                </a:solidFill>
              </a:defRPr>
            </a:lvl5pPr>
            <a:lvl6pPr marL="6081395" indent="0">
              <a:buNone/>
              <a:defRPr sz="4255">
                <a:solidFill>
                  <a:schemeClr val="tx1">
                    <a:tint val="75000"/>
                  </a:schemeClr>
                </a:solidFill>
              </a:defRPr>
            </a:lvl6pPr>
            <a:lvl7pPr marL="7298055" indent="0">
              <a:buNone/>
              <a:defRPr sz="4255">
                <a:solidFill>
                  <a:schemeClr val="tx1">
                    <a:tint val="75000"/>
                  </a:schemeClr>
                </a:solidFill>
              </a:defRPr>
            </a:lvl7pPr>
            <a:lvl8pPr marL="8514080" indent="0">
              <a:buNone/>
              <a:defRPr sz="4255">
                <a:solidFill>
                  <a:schemeClr val="tx1">
                    <a:tint val="75000"/>
                  </a:schemeClr>
                </a:solidFill>
              </a:defRPr>
            </a:lvl8pPr>
            <a:lvl9pPr marL="9730740" indent="0">
              <a:buNone/>
              <a:defRPr sz="4255">
                <a:solidFill>
                  <a:schemeClr val="tx1">
                    <a:tint val="75000"/>
                  </a:schemeClr>
                </a:solidFill>
              </a:defRPr>
            </a:lvl9pPr>
          </a:lstStyle>
          <a:p>
            <a:pPr lvl="0"/>
            <a:r>
              <a:rPr lang="es-ES"/>
              <a:t>Haga clic para modificar los estilos de texto del patrón</a:t>
            </a:r>
            <a:endParaRPr lang="es-ES"/>
          </a:p>
        </p:txBody>
      </p:sp>
      <p:sp>
        <p:nvSpPr>
          <p:cNvPr id="4" name="Marcador de fecha 3"/>
          <p:cNvSpPr>
            <a:spLocks noGrp="1"/>
          </p:cNvSpPr>
          <p:nvPr>
            <p:ph type="dt" sz="half" idx="10"/>
          </p:nvPr>
        </p:nvSpPr>
        <p:spPr/>
        <p:txBody>
          <a:bodyPr/>
          <a:lstStyle/>
          <a:p>
            <a:fld id="{D3700A01-A661-4B02-92D5-FB7850B4D5DF}" type="datetimeFigureOut">
              <a:rPr lang="es-MX" smtClean="0"/>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hasCustomPrompt="1"/>
          </p:nvPr>
        </p:nvSpPr>
        <p:spPr>
          <a:xfrm>
            <a:off x="2229961" y="11500170"/>
            <a:ext cx="13785215" cy="2741040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contenido 3"/>
          <p:cNvSpPr>
            <a:spLocks noGrp="1"/>
          </p:cNvSpPr>
          <p:nvPr>
            <p:ph sz="half" idx="2" hasCustomPrompt="1"/>
          </p:nvPr>
        </p:nvSpPr>
        <p:spPr>
          <a:xfrm>
            <a:off x="16420624" y="11500170"/>
            <a:ext cx="13785215" cy="2741040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5" name="Marcador de fecha 4"/>
          <p:cNvSpPr>
            <a:spLocks noGrp="1"/>
          </p:cNvSpPr>
          <p:nvPr>
            <p:ph type="dt" sz="half" idx="10"/>
          </p:nvPr>
        </p:nvSpPr>
        <p:spPr/>
        <p:txBody>
          <a:bodyPr/>
          <a:lstStyle/>
          <a:p>
            <a:fld id="{D3700A01-A661-4B02-92D5-FB7850B4D5DF}" type="datetimeFigureOut">
              <a:rPr lang="es-MX" smtClean="0"/>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234186" y="2300037"/>
            <a:ext cx="27975878" cy="8350126"/>
          </a:xfrm>
        </p:spPr>
        <p:txBody>
          <a:bodyPr/>
          <a:lstStyle/>
          <a:p>
            <a:r>
              <a:rPr lang="es-ES"/>
              <a:t>Haga clic para modificar el estilo de título del patrón</a:t>
            </a:r>
            <a:endParaRPr lang="es-MX"/>
          </a:p>
        </p:txBody>
      </p:sp>
      <p:sp>
        <p:nvSpPr>
          <p:cNvPr id="3" name="Marcador de texto 2"/>
          <p:cNvSpPr>
            <a:spLocks noGrp="1"/>
          </p:cNvSpPr>
          <p:nvPr>
            <p:ph type="body" idx="1" hasCustomPrompt="1"/>
          </p:nvPr>
        </p:nvSpPr>
        <p:spPr>
          <a:xfrm>
            <a:off x="2234188" y="10590160"/>
            <a:ext cx="13721862" cy="5190073"/>
          </a:xfrm>
        </p:spPr>
        <p:txBody>
          <a:bodyPr anchor="b"/>
          <a:lstStyle>
            <a:lvl1pPr marL="0" indent="0">
              <a:buNone/>
              <a:defRPr sz="6385" b="1"/>
            </a:lvl1pPr>
            <a:lvl2pPr marL="1216025" indent="0">
              <a:buNone/>
              <a:defRPr sz="5320" b="1"/>
            </a:lvl2pPr>
            <a:lvl3pPr marL="2432685" indent="0">
              <a:buNone/>
              <a:defRPr sz="4790" b="1"/>
            </a:lvl3pPr>
            <a:lvl4pPr marL="3648710" indent="0">
              <a:buNone/>
              <a:defRPr sz="4255" b="1"/>
            </a:lvl4pPr>
            <a:lvl5pPr marL="4865370" indent="0">
              <a:buNone/>
              <a:defRPr sz="4255" b="1"/>
            </a:lvl5pPr>
            <a:lvl6pPr marL="6081395" indent="0">
              <a:buNone/>
              <a:defRPr sz="4255" b="1"/>
            </a:lvl6pPr>
            <a:lvl7pPr marL="7298055" indent="0">
              <a:buNone/>
              <a:defRPr sz="4255" b="1"/>
            </a:lvl7pPr>
            <a:lvl8pPr marL="8514080" indent="0">
              <a:buNone/>
              <a:defRPr sz="4255" b="1"/>
            </a:lvl8pPr>
            <a:lvl9pPr marL="9730740" indent="0">
              <a:buNone/>
              <a:defRPr sz="4255" b="1"/>
            </a:lvl9pPr>
          </a:lstStyle>
          <a:p>
            <a:pPr lvl="0"/>
            <a:r>
              <a:rPr lang="es-ES"/>
              <a:t>Haga clic para modificar los estilos de texto del patrón</a:t>
            </a:r>
            <a:endParaRPr lang="es-ES"/>
          </a:p>
        </p:txBody>
      </p:sp>
      <p:sp>
        <p:nvSpPr>
          <p:cNvPr id="4" name="Marcador de contenido 3"/>
          <p:cNvSpPr>
            <a:spLocks noGrp="1"/>
          </p:cNvSpPr>
          <p:nvPr>
            <p:ph sz="half" idx="2" hasCustomPrompt="1"/>
          </p:nvPr>
        </p:nvSpPr>
        <p:spPr>
          <a:xfrm>
            <a:off x="2234188" y="15780233"/>
            <a:ext cx="13721862" cy="23210346"/>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5" name="Marcador de texto 4"/>
          <p:cNvSpPr>
            <a:spLocks noGrp="1"/>
          </p:cNvSpPr>
          <p:nvPr>
            <p:ph type="body" sz="quarter" idx="3" hasCustomPrompt="1"/>
          </p:nvPr>
        </p:nvSpPr>
        <p:spPr>
          <a:xfrm>
            <a:off x="16420624" y="10590160"/>
            <a:ext cx="13789440" cy="5190073"/>
          </a:xfrm>
        </p:spPr>
        <p:txBody>
          <a:bodyPr anchor="b"/>
          <a:lstStyle>
            <a:lvl1pPr marL="0" indent="0">
              <a:buNone/>
              <a:defRPr sz="6385" b="1"/>
            </a:lvl1pPr>
            <a:lvl2pPr marL="1216025" indent="0">
              <a:buNone/>
              <a:defRPr sz="5320" b="1"/>
            </a:lvl2pPr>
            <a:lvl3pPr marL="2432685" indent="0">
              <a:buNone/>
              <a:defRPr sz="4790" b="1"/>
            </a:lvl3pPr>
            <a:lvl4pPr marL="3648710" indent="0">
              <a:buNone/>
              <a:defRPr sz="4255" b="1"/>
            </a:lvl4pPr>
            <a:lvl5pPr marL="4865370" indent="0">
              <a:buNone/>
              <a:defRPr sz="4255" b="1"/>
            </a:lvl5pPr>
            <a:lvl6pPr marL="6081395" indent="0">
              <a:buNone/>
              <a:defRPr sz="4255" b="1"/>
            </a:lvl6pPr>
            <a:lvl7pPr marL="7298055" indent="0">
              <a:buNone/>
              <a:defRPr sz="4255" b="1"/>
            </a:lvl7pPr>
            <a:lvl8pPr marL="8514080" indent="0">
              <a:buNone/>
              <a:defRPr sz="4255" b="1"/>
            </a:lvl8pPr>
            <a:lvl9pPr marL="9730740" indent="0">
              <a:buNone/>
              <a:defRPr sz="4255" b="1"/>
            </a:lvl9pPr>
          </a:lstStyle>
          <a:p>
            <a:pPr lvl="0"/>
            <a:r>
              <a:rPr lang="es-ES"/>
              <a:t>Haga clic para modificar los estilos de texto del patrón</a:t>
            </a:r>
            <a:endParaRPr lang="es-ES"/>
          </a:p>
        </p:txBody>
      </p:sp>
      <p:sp>
        <p:nvSpPr>
          <p:cNvPr id="6" name="Marcador de contenido 5"/>
          <p:cNvSpPr>
            <a:spLocks noGrp="1"/>
          </p:cNvSpPr>
          <p:nvPr>
            <p:ph sz="quarter" idx="4" hasCustomPrompt="1"/>
          </p:nvPr>
        </p:nvSpPr>
        <p:spPr>
          <a:xfrm>
            <a:off x="16420624" y="15780233"/>
            <a:ext cx="13789440" cy="23210346"/>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7" name="Marcador de fecha 6"/>
          <p:cNvSpPr>
            <a:spLocks noGrp="1"/>
          </p:cNvSpPr>
          <p:nvPr>
            <p:ph type="dt" sz="half" idx="10"/>
          </p:nvPr>
        </p:nvSpPr>
        <p:spPr/>
        <p:txBody>
          <a:bodyPr/>
          <a:lstStyle/>
          <a:p>
            <a:fld id="{D3700A01-A661-4B02-92D5-FB7850B4D5DF}" type="datetimeFigureOut">
              <a:rPr lang="es-MX" smtClean="0"/>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D3700A01-A661-4B02-92D5-FB7850B4D5DF}" type="datetimeFigureOut">
              <a:rPr lang="es-MX" smtClean="0"/>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3700A01-A661-4B02-92D5-FB7850B4D5DF}" type="datetimeFigureOut">
              <a:rPr lang="es-MX" smtClean="0"/>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34187" y="2880042"/>
            <a:ext cx="10461389" cy="10080149"/>
          </a:xfrm>
        </p:spPr>
        <p:txBody>
          <a:bodyPr anchor="b"/>
          <a:lstStyle>
            <a:lvl1pPr>
              <a:defRPr sz="8515"/>
            </a:lvl1pPr>
          </a:lstStyle>
          <a:p>
            <a:r>
              <a:rPr lang="es-ES"/>
              <a:t>Haga clic para modificar el estilo de título del patrón</a:t>
            </a:r>
            <a:endParaRPr lang="es-MX"/>
          </a:p>
        </p:txBody>
      </p:sp>
      <p:sp>
        <p:nvSpPr>
          <p:cNvPr id="3" name="Marcador de contenido 2"/>
          <p:cNvSpPr>
            <a:spLocks noGrp="1"/>
          </p:cNvSpPr>
          <p:nvPr>
            <p:ph idx="1" hasCustomPrompt="1"/>
          </p:nvPr>
        </p:nvSpPr>
        <p:spPr>
          <a:xfrm>
            <a:off x="13789440" y="6220095"/>
            <a:ext cx="16420624" cy="30700453"/>
          </a:xfrm>
        </p:spPr>
        <p:txBody>
          <a:bodyPr/>
          <a:lstStyle>
            <a:lvl1pPr>
              <a:defRPr sz="8515"/>
            </a:lvl1pPr>
            <a:lvl2pPr>
              <a:defRPr sz="7450"/>
            </a:lvl2pPr>
            <a:lvl3pPr>
              <a:defRPr sz="6385"/>
            </a:lvl3pPr>
            <a:lvl4pPr>
              <a:defRPr sz="5320"/>
            </a:lvl4pPr>
            <a:lvl5pPr>
              <a:defRPr sz="5320"/>
            </a:lvl5pPr>
            <a:lvl6pPr>
              <a:defRPr sz="5320"/>
            </a:lvl6pPr>
            <a:lvl7pPr>
              <a:defRPr sz="5320"/>
            </a:lvl7pPr>
            <a:lvl8pPr>
              <a:defRPr sz="5320"/>
            </a:lvl8pPr>
            <a:lvl9pPr>
              <a:defRPr sz="5320"/>
            </a:lvl9p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texto 3"/>
          <p:cNvSpPr>
            <a:spLocks noGrp="1"/>
          </p:cNvSpPr>
          <p:nvPr>
            <p:ph type="body" sz="half" idx="2" hasCustomPrompt="1"/>
          </p:nvPr>
        </p:nvSpPr>
        <p:spPr>
          <a:xfrm>
            <a:off x="2234187" y="12960191"/>
            <a:ext cx="10461389" cy="24010358"/>
          </a:xfrm>
        </p:spPr>
        <p:txBody>
          <a:bodyPr/>
          <a:lstStyle>
            <a:lvl1pPr marL="0" indent="0">
              <a:buNone/>
              <a:defRPr sz="4255"/>
            </a:lvl1pPr>
            <a:lvl2pPr marL="1216025" indent="0">
              <a:buNone/>
              <a:defRPr sz="3725"/>
            </a:lvl2pPr>
            <a:lvl3pPr marL="2432685" indent="0">
              <a:buNone/>
              <a:defRPr sz="3190"/>
            </a:lvl3pPr>
            <a:lvl4pPr marL="3648710" indent="0">
              <a:buNone/>
              <a:defRPr sz="2660"/>
            </a:lvl4pPr>
            <a:lvl5pPr marL="4865370" indent="0">
              <a:buNone/>
              <a:defRPr sz="2660"/>
            </a:lvl5pPr>
            <a:lvl6pPr marL="6081395" indent="0">
              <a:buNone/>
              <a:defRPr sz="2660"/>
            </a:lvl6pPr>
            <a:lvl7pPr marL="7298055" indent="0">
              <a:buNone/>
              <a:defRPr sz="2660"/>
            </a:lvl7pPr>
            <a:lvl8pPr marL="8514080" indent="0">
              <a:buNone/>
              <a:defRPr sz="2660"/>
            </a:lvl8pPr>
            <a:lvl9pPr marL="9730740" indent="0">
              <a:buNone/>
              <a:defRPr sz="266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p>
            <a:fld id="{D3700A01-A661-4B02-92D5-FB7850B4D5DF}" type="datetimeFigureOut">
              <a:rPr lang="es-MX" smtClean="0"/>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234187" y="2880042"/>
            <a:ext cx="10461389" cy="10080149"/>
          </a:xfrm>
        </p:spPr>
        <p:txBody>
          <a:bodyPr anchor="b"/>
          <a:lstStyle>
            <a:lvl1pPr>
              <a:defRPr sz="8515"/>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13789440" y="6220095"/>
            <a:ext cx="16420624" cy="30700453"/>
          </a:xfrm>
        </p:spPr>
        <p:txBody>
          <a:bodyPr/>
          <a:lstStyle>
            <a:lvl1pPr marL="0" indent="0">
              <a:buNone/>
              <a:defRPr sz="8515"/>
            </a:lvl1pPr>
            <a:lvl2pPr marL="1216025" indent="0">
              <a:buNone/>
              <a:defRPr sz="7450"/>
            </a:lvl2pPr>
            <a:lvl3pPr marL="2432685" indent="0">
              <a:buNone/>
              <a:defRPr sz="6385"/>
            </a:lvl3pPr>
            <a:lvl4pPr marL="3648710" indent="0">
              <a:buNone/>
              <a:defRPr sz="5320"/>
            </a:lvl4pPr>
            <a:lvl5pPr marL="4865370" indent="0">
              <a:buNone/>
              <a:defRPr sz="5320"/>
            </a:lvl5pPr>
            <a:lvl6pPr marL="6081395" indent="0">
              <a:buNone/>
              <a:defRPr sz="5320"/>
            </a:lvl6pPr>
            <a:lvl7pPr marL="7298055" indent="0">
              <a:buNone/>
              <a:defRPr sz="5320"/>
            </a:lvl7pPr>
            <a:lvl8pPr marL="8514080" indent="0">
              <a:buNone/>
              <a:defRPr sz="5320"/>
            </a:lvl8pPr>
            <a:lvl9pPr marL="9730740" indent="0">
              <a:buNone/>
              <a:defRPr sz="5320"/>
            </a:lvl9pPr>
          </a:lstStyle>
          <a:p>
            <a:endParaRPr lang="es-MX" dirty="0"/>
          </a:p>
        </p:txBody>
      </p:sp>
      <p:sp>
        <p:nvSpPr>
          <p:cNvPr id="4" name="Marcador de texto 3"/>
          <p:cNvSpPr>
            <a:spLocks noGrp="1"/>
          </p:cNvSpPr>
          <p:nvPr>
            <p:ph type="body" sz="half" idx="2" hasCustomPrompt="1"/>
          </p:nvPr>
        </p:nvSpPr>
        <p:spPr>
          <a:xfrm>
            <a:off x="2234187" y="12960191"/>
            <a:ext cx="10461389" cy="24010358"/>
          </a:xfrm>
        </p:spPr>
        <p:txBody>
          <a:bodyPr/>
          <a:lstStyle>
            <a:lvl1pPr marL="0" indent="0">
              <a:buNone/>
              <a:defRPr sz="4255"/>
            </a:lvl1pPr>
            <a:lvl2pPr marL="1216025" indent="0">
              <a:buNone/>
              <a:defRPr sz="3725"/>
            </a:lvl2pPr>
            <a:lvl3pPr marL="2432685" indent="0">
              <a:buNone/>
              <a:defRPr sz="3190"/>
            </a:lvl3pPr>
            <a:lvl4pPr marL="3648710" indent="0">
              <a:buNone/>
              <a:defRPr sz="2660"/>
            </a:lvl4pPr>
            <a:lvl5pPr marL="4865370" indent="0">
              <a:buNone/>
              <a:defRPr sz="2660"/>
            </a:lvl5pPr>
            <a:lvl6pPr marL="6081395" indent="0">
              <a:buNone/>
              <a:defRPr sz="2660"/>
            </a:lvl6pPr>
            <a:lvl7pPr marL="7298055" indent="0">
              <a:buNone/>
              <a:defRPr sz="2660"/>
            </a:lvl7pPr>
            <a:lvl8pPr marL="8514080" indent="0">
              <a:buNone/>
              <a:defRPr sz="2660"/>
            </a:lvl8pPr>
            <a:lvl9pPr marL="9730740" indent="0">
              <a:buNone/>
              <a:defRPr sz="266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p>
            <a:fld id="{D3700A01-A661-4B02-92D5-FB7850B4D5DF}" type="datetimeFigureOut">
              <a:rPr lang="es-MX" smtClean="0"/>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AB0A3A02-2E6D-4F93-B997-F95DC586FE06}" type="slidenum">
              <a:rPr lang="es-MX" smtClean="0"/>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229961" y="2300037"/>
            <a:ext cx="27975878" cy="8350126"/>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2229961" y="11500170"/>
            <a:ext cx="27975878" cy="27410408"/>
          </a:xfrm>
          <a:prstGeom prst="rect">
            <a:avLst/>
          </a:prstGeom>
        </p:spPr>
        <p:txBody>
          <a:bodyPr vert="horz" lIns="91440" tIns="45720" rIns="91440" bIns="45720" rtlCol="0">
            <a:normAutofit/>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MX"/>
          </a:p>
        </p:txBody>
      </p:sp>
      <p:sp>
        <p:nvSpPr>
          <p:cNvPr id="4" name="Marcador de fecha 3"/>
          <p:cNvSpPr>
            <a:spLocks noGrp="1"/>
          </p:cNvSpPr>
          <p:nvPr>
            <p:ph type="dt" sz="half" idx="2"/>
          </p:nvPr>
        </p:nvSpPr>
        <p:spPr>
          <a:xfrm>
            <a:off x="2229961" y="40040594"/>
            <a:ext cx="7298055" cy="2300034"/>
          </a:xfrm>
          <a:prstGeom prst="rect">
            <a:avLst/>
          </a:prstGeom>
        </p:spPr>
        <p:txBody>
          <a:bodyPr vert="horz" lIns="91440" tIns="45720" rIns="91440" bIns="45720" rtlCol="0" anchor="ctr"/>
          <a:lstStyle>
            <a:lvl1pPr algn="l">
              <a:defRPr sz="3190">
                <a:solidFill>
                  <a:schemeClr val="tx1">
                    <a:tint val="75000"/>
                  </a:schemeClr>
                </a:solidFill>
              </a:defRPr>
            </a:lvl1pPr>
          </a:lstStyle>
          <a:p>
            <a:fld id="{D3700A01-A661-4B02-92D5-FB7850B4D5DF}" type="datetimeFigureOut">
              <a:rPr lang="es-MX" smtClean="0"/>
            </a:fld>
            <a:endParaRPr lang="es-MX" dirty="0"/>
          </a:p>
        </p:txBody>
      </p:sp>
      <p:sp>
        <p:nvSpPr>
          <p:cNvPr id="5" name="Marcador de pie de página 4"/>
          <p:cNvSpPr>
            <a:spLocks noGrp="1"/>
          </p:cNvSpPr>
          <p:nvPr>
            <p:ph type="ftr" sz="quarter" idx="3"/>
          </p:nvPr>
        </p:nvSpPr>
        <p:spPr>
          <a:xfrm>
            <a:off x="10744359" y="40040594"/>
            <a:ext cx="10947083" cy="2300034"/>
          </a:xfrm>
          <a:prstGeom prst="rect">
            <a:avLst/>
          </a:prstGeom>
        </p:spPr>
        <p:txBody>
          <a:bodyPr vert="horz" lIns="91440" tIns="45720" rIns="91440" bIns="45720" rtlCol="0" anchor="ctr"/>
          <a:lstStyle>
            <a:lvl1pPr algn="ctr">
              <a:defRPr sz="319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22907784" y="40040594"/>
            <a:ext cx="7298055" cy="2300034"/>
          </a:xfrm>
          <a:prstGeom prst="rect">
            <a:avLst/>
          </a:prstGeom>
        </p:spPr>
        <p:txBody>
          <a:bodyPr vert="horz" lIns="91440" tIns="45720" rIns="91440" bIns="45720" rtlCol="0" anchor="ctr"/>
          <a:lstStyle>
            <a:lvl1pPr algn="r">
              <a:defRPr sz="3190">
                <a:solidFill>
                  <a:schemeClr val="tx1">
                    <a:tint val="75000"/>
                  </a:schemeClr>
                </a:solidFill>
              </a:defRPr>
            </a:lvl1pPr>
          </a:lstStyle>
          <a:p>
            <a:fld id="{AB0A3A02-2E6D-4F93-B997-F95DC586FE06}" type="slidenum">
              <a:rPr lang="es-MX" smtClean="0"/>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432685" rtl="0" eaLnBrk="1" latinLnBrk="0" hangingPunct="1">
        <a:lnSpc>
          <a:spcPct val="90000"/>
        </a:lnSpc>
        <a:spcBef>
          <a:spcPct val="0"/>
        </a:spcBef>
        <a:buNone/>
        <a:defRPr sz="11705" kern="1200">
          <a:solidFill>
            <a:schemeClr val="tx1"/>
          </a:solidFill>
          <a:latin typeface="+mj-lt"/>
          <a:ea typeface="+mj-ea"/>
          <a:cs typeface="+mj-cs"/>
        </a:defRPr>
      </a:lvl1pPr>
    </p:titleStyle>
    <p:bodyStyle>
      <a:lvl1pPr marL="608330" indent="-608330" algn="l" defTabSz="2432685" rtl="0" eaLnBrk="1" latinLnBrk="0" hangingPunct="1">
        <a:lnSpc>
          <a:spcPct val="90000"/>
        </a:lnSpc>
        <a:spcBef>
          <a:spcPts val="2660"/>
        </a:spcBef>
        <a:buFont typeface="Arial" panose="020B0604020202020204" pitchFamily="34" charset="0"/>
        <a:buChar char="•"/>
        <a:defRPr sz="7450" kern="1200">
          <a:solidFill>
            <a:schemeClr val="tx1"/>
          </a:solidFill>
          <a:latin typeface="+mn-lt"/>
          <a:ea typeface="+mn-ea"/>
          <a:cs typeface="+mn-cs"/>
        </a:defRPr>
      </a:lvl1pPr>
      <a:lvl2pPr marL="1824355" indent="-608330" algn="l" defTabSz="2432685" rtl="0" eaLnBrk="1" latinLnBrk="0" hangingPunct="1">
        <a:lnSpc>
          <a:spcPct val="90000"/>
        </a:lnSpc>
        <a:spcBef>
          <a:spcPts val="1330"/>
        </a:spcBef>
        <a:buFont typeface="Arial" panose="020B0604020202020204" pitchFamily="34" charset="0"/>
        <a:buChar char="•"/>
        <a:defRPr sz="6385" kern="1200">
          <a:solidFill>
            <a:schemeClr val="tx1"/>
          </a:solidFill>
          <a:latin typeface="+mn-lt"/>
          <a:ea typeface="+mn-ea"/>
          <a:cs typeface="+mn-cs"/>
        </a:defRPr>
      </a:lvl2pPr>
      <a:lvl3pPr marL="3041015" indent="-608330" algn="l" defTabSz="2432685" rtl="0" eaLnBrk="1" latinLnBrk="0" hangingPunct="1">
        <a:lnSpc>
          <a:spcPct val="90000"/>
        </a:lnSpc>
        <a:spcBef>
          <a:spcPts val="1330"/>
        </a:spcBef>
        <a:buFont typeface="Arial" panose="020B0604020202020204" pitchFamily="34" charset="0"/>
        <a:buChar char="•"/>
        <a:defRPr sz="5320" kern="1200">
          <a:solidFill>
            <a:schemeClr val="tx1"/>
          </a:solidFill>
          <a:latin typeface="+mn-lt"/>
          <a:ea typeface="+mn-ea"/>
          <a:cs typeface="+mn-cs"/>
        </a:defRPr>
      </a:lvl3pPr>
      <a:lvl4pPr marL="4257040"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4pPr>
      <a:lvl5pPr marL="5473700"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5pPr>
      <a:lvl6pPr marL="6689725"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6pPr>
      <a:lvl7pPr marL="7906385"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7pPr>
      <a:lvl8pPr marL="9122410"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8pPr>
      <a:lvl9pPr marL="10339070" indent="-608330" algn="l" defTabSz="2432685" rtl="0" eaLnBrk="1" latinLnBrk="0" hangingPunct="1">
        <a:lnSpc>
          <a:spcPct val="90000"/>
        </a:lnSpc>
        <a:spcBef>
          <a:spcPts val="1330"/>
        </a:spcBef>
        <a:buFont typeface="Arial" panose="020B0604020202020204" pitchFamily="34" charset="0"/>
        <a:buChar char="•"/>
        <a:defRPr sz="4790" kern="1200">
          <a:solidFill>
            <a:schemeClr val="tx1"/>
          </a:solidFill>
          <a:latin typeface="+mn-lt"/>
          <a:ea typeface="+mn-ea"/>
          <a:cs typeface="+mn-cs"/>
        </a:defRPr>
      </a:lvl9pPr>
    </p:bodyStyle>
    <p:otherStyle>
      <a:defPPr>
        <a:defRPr lang="es-MX"/>
      </a:defPPr>
      <a:lvl1pPr marL="0" algn="l" defTabSz="2432685" rtl="0" eaLnBrk="1" latinLnBrk="0" hangingPunct="1">
        <a:defRPr sz="4790" kern="1200">
          <a:solidFill>
            <a:schemeClr val="tx1"/>
          </a:solidFill>
          <a:latin typeface="+mn-lt"/>
          <a:ea typeface="+mn-ea"/>
          <a:cs typeface="+mn-cs"/>
        </a:defRPr>
      </a:lvl1pPr>
      <a:lvl2pPr marL="1216025" algn="l" defTabSz="2432685" rtl="0" eaLnBrk="1" latinLnBrk="0" hangingPunct="1">
        <a:defRPr sz="4790" kern="1200">
          <a:solidFill>
            <a:schemeClr val="tx1"/>
          </a:solidFill>
          <a:latin typeface="+mn-lt"/>
          <a:ea typeface="+mn-ea"/>
          <a:cs typeface="+mn-cs"/>
        </a:defRPr>
      </a:lvl2pPr>
      <a:lvl3pPr marL="2432685" algn="l" defTabSz="2432685" rtl="0" eaLnBrk="1" latinLnBrk="0" hangingPunct="1">
        <a:defRPr sz="4790" kern="1200">
          <a:solidFill>
            <a:schemeClr val="tx1"/>
          </a:solidFill>
          <a:latin typeface="+mn-lt"/>
          <a:ea typeface="+mn-ea"/>
          <a:cs typeface="+mn-cs"/>
        </a:defRPr>
      </a:lvl3pPr>
      <a:lvl4pPr marL="3648710" algn="l" defTabSz="2432685" rtl="0" eaLnBrk="1" latinLnBrk="0" hangingPunct="1">
        <a:defRPr sz="4790" kern="1200">
          <a:solidFill>
            <a:schemeClr val="tx1"/>
          </a:solidFill>
          <a:latin typeface="+mn-lt"/>
          <a:ea typeface="+mn-ea"/>
          <a:cs typeface="+mn-cs"/>
        </a:defRPr>
      </a:lvl4pPr>
      <a:lvl5pPr marL="4865370" algn="l" defTabSz="2432685" rtl="0" eaLnBrk="1" latinLnBrk="0" hangingPunct="1">
        <a:defRPr sz="4790" kern="1200">
          <a:solidFill>
            <a:schemeClr val="tx1"/>
          </a:solidFill>
          <a:latin typeface="+mn-lt"/>
          <a:ea typeface="+mn-ea"/>
          <a:cs typeface="+mn-cs"/>
        </a:defRPr>
      </a:lvl5pPr>
      <a:lvl6pPr marL="6081395" algn="l" defTabSz="2432685" rtl="0" eaLnBrk="1" latinLnBrk="0" hangingPunct="1">
        <a:defRPr sz="4790" kern="1200">
          <a:solidFill>
            <a:schemeClr val="tx1"/>
          </a:solidFill>
          <a:latin typeface="+mn-lt"/>
          <a:ea typeface="+mn-ea"/>
          <a:cs typeface="+mn-cs"/>
        </a:defRPr>
      </a:lvl6pPr>
      <a:lvl7pPr marL="7298055" algn="l" defTabSz="2432685" rtl="0" eaLnBrk="1" latinLnBrk="0" hangingPunct="1">
        <a:defRPr sz="4790" kern="1200">
          <a:solidFill>
            <a:schemeClr val="tx1"/>
          </a:solidFill>
          <a:latin typeface="+mn-lt"/>
          <a:ea typeface="+mn-ea"/>
          <a:cs typeface="+mn-cs"/>
        </a:defRPr>
      </a:lvl7pPr>
      <a:lvl8pPr marL="8514080" algn="l" defTabSz="2432685" rtl="0" eaLnBrk="1" latinLnBrk="0" hangingPunct="1">
        <a:defRPr sz="4790" kern="1200">
          <a:solidFill>
            <a:schemeClr val="tx1"/>
          </a:solidFill>
          <a:latin typeface="+mn-lt"/>
          <a:ea typeface="+mn-ea"/>
          <a:cs typeface="+mn-cs"/>
        </a:defRPr>
      </a:lvl8pPr>
      <a:lvl9pPr marL="9730740" algn="l" defTabSz="2432685" rtl="0" eaLnBrk="1" latinLnBrk="0" hangingPunct="1">
        <a:defRPr sz="47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09886" y="1542035"/>
            <a:ext cx="24112911" cy="1990023"/>
          </a:xfrm>
        </p:spPr>
        <p:txBody>
          <a:bodyPr>
            <a:noAutofit/>
          </a:bodyPr>
          <a:lstStyle/>
          <a:p>
            <a:pPr algn="ctr"/>
            <a:r>
              <a:rPr lang="es-MX" sz="7200" b="1" dirty="0">
                <a:solidFill>
                  <a:schemeClr val="accent6">
                    <a:lumMod val="50000"/>
                  </a:schemeClr>
                </a:solidFill>
                <a:latin typeface="Bahnschrift" panose="020B0502040204020203" pitchFamily="34" charset="0"/>
              </a:rPr>
              <a:t>ELABORACIÓN DE SMOOTHIES A BASE DE FRUTA NATURAL CON ANTIOXIDANTES SIN AZÚCAR AÑADIDA</a:t>
            </a:r>
            <a:endParaRPr lang="es-MX" sz="7200" b="1" dirty="0">
              <a:solidFill>
                <a:schemeClr val="accent6">
                  <a:lumMod val="50000"/>
                </a:schemeClr>
              </a:solidFill>
              <a:latin typeface="Bahnschrift" panose="020B0502040204020203" pitchFamily="34" charset="0"/>
            </a:endParaRPr>
          </a:p>
        </p:txBody>
      </p:sp>
      <p:sp>
        <p:nvSpPr>
          <p:cNvPr id="3" name="Marcador de contenido 2"/>
          <p:cNvSpPr>
            <a:spLocks noGrp="1"/>
          </p:cNvSpPr>
          <p:nvPr>
            <p:ph idx="1"/>
          </p:nvPr>
        </p:nvSpPr>
        <p:spPr>
          <a:xfrm>
            <a:off x="2383909" y="3529398"/>
            <a:ext cx="27975878" cy="4961871"/>
          </a:xfrm>
        </p:spPr>
        <p:txBody>
          <a:bodyPr>
            <a:normAutofit fontScale="97500"/>
          </a:bodyPr>
          <a:lstStyle/>
          <a:p>
            <a:pPr marL="0" indent="0" algn="ctr">
              <a:lnSpc>
                <a:spcPct val="107000"/>
              </a:lnSpc>
              <a:spcAft>
                <a:spcPts val="800"/>
              </a:spcAft>
              <a:buNone/>
            </a:pPr>
            <a:r>
              <a:rPr lang="es-MX" sz="5800" b="1" dirty="0">
                <a:effectLst/>
                <a:latin typeface="Arial" panose="020B0604020202020204" pitchFamily="34" charset="0"/>
                <a:ea typeface="Calibri" panose="020F0502020204030204" pitchFamily="34" charset="0"/>
                <a:cs typeface="Arial" panose="020B0604020202020204" pitchFamily="34" charset="0"/>
              </a:rPr>
              <a:t>XIMENA LOAIZA CASTRO, DAMIÁN PUERTA SARMIENTO, ANGIE LUNA GARCÍA</a:t>
            </a:r>
            <a:endParaRPr lang="es-MX" sz="5800" dirty="0">
              <a:effectLst/>
              <a:latin typeface="Calibri" panose="020F0502020204030204" pitchFamily="34" charset="0"/>
              <a:ea typeface="Calibri" panose="020F0502020204030204" pitchFamily="34" charset="0"/>
              <a:cs typeface="Arial" panose="020B0604020202020204" pitchFamily="34" charset="0"/>
            </a:endParaRPr>
          </a:p>
          <a:p>
            <a:pPr marL="0" indent="0" algn="l">
              <a:lnSpc>
                <a:spcPct val="150000"/>
              </a:lnSpc>
              <a:spcAft>
                <a:spcPts val="800"/>
              </a:spcAft>
              <a:buNone/>
            </a:pPr>
            <a:r>
              <a:rPr lang="es-MX" sz="4000" dirty="0">
                <a:effectLst/>
                <a:latin typeface="Arial" panose="020B0604020202020204" pitchFamily="34" charset="0"/>
                <a:ea typeface="Calibri" panose="020F0502020204030204" pitchFamily="34" charset="0"/>
                <a:cs typeface="Arial" panose="020B0604020202020204" pitchFamily="34" charset="0"/>
              </a:rPr>
              <a:t>Boulevard Central 115, Centro, 81000 Guasave, Sinaloa. Nivel bachillerato. </a:t>
            </a:r>
            <a:br>
              <a:rPr lang="es-MX" sz="4000" dirty="0">
                <a:effectLst/>
                <a:latin typeface="Arial" panose="020B0604020202020204" pitchFamily="34" charset="0"/>
                <a:ea typeface="Calibri" panose="020F0502020204030204" pitchFamily="34" charset="0"/>
                <a:cs typeface="Arial" panose="020B0604020202020204" pitchFamily="34" charset="0"/>
              </a:rPr>
            </a:br>
            <a:r>
              <a:rPr lang="es-MX" sz="4000" dirty="0">
                <a:effectLst/>
                <a:latin typeface="Arial" panose="020B0604020202020204" pitchFamily="34" charset="0"/>
                <a:ea typeface="Calibri" panose="020F0502020204030204" pitchFamily="34" charset="0"/>
                <a:cs typeface="Arial" panose="020B0604020202020204" pitchFamily="34" charset="0"/>
              </a:rPr>
              <a:t>Materia Cultura Emprendedora </a:t>
            </a:r>
            <a:endParaRPr lang="es-MX" sz="4000" dirty="0">
              <a:latin typeface="Calibri" panose="020F0502020204030204" pitchFamily="34" charset="0"/>
              <a:ea typeface="Calibri" panose="020F0502020204030204" pitchFamily="34" charset="0"/>
              <a:cs typeface="Arial" panose="020B0604020202020204" pitchFamily="34" charset="0"/>
            </a:endParaRPr>
          </a:p>
          <a:p>
            <a:pPr marL="0" indent="0" algn="ctr">
              <a:lnSpc>
                <a:spcPct val="150000"/>
              </a:lnSpc>
              <a:spcAft>
                <a:spcPts val="800"/>
              </a:spcAft>
              <a:buNone/>
            </a:pPr>
            <a:r>
              <a:rPr lang="es-MX" sz="3600" dirty="0">
                <a:effectLst/>
                <a:latin typeface="Arial" panose="020B0604020202020204" pitchFamily="34" charset="0"/>
                <a:ea typeface="Calibri" panose="020F0502020204030204" pitchFamily="34" charset="0"/>
                <a:cs typeface="Arial" panose="020B0604020202020204" pitchFamily="34" charset="0"/>
              </a:rPr>
              <a:t>Número de teléfono:  6871109034                    Correo electrónico:      loaizax996@gmail.com                                       </a:t>
            </a:r>
            <a:endParaRPr lang="es-MX" sz="36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s-MX" dirty="0"/>
          </a:p>
        </p:txBody>
      </p:sp>
      <p:sp>
        <p:nvSpPr>
          <p:cNvPr id="167" name="Rectángulo 166"/>
          <p:cNvSpPr/>
          <p:nvPr/>
        </p:nvSpPr>
        <p:spPr>
          <a:xfrm>
            <a:off x="28562246" y="24435578"/>
            <a:ext cx="260143" cy="4067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sp>
        <p:nvSpPr>
          <p:cNvPr id="6" name="CuadroTexto 5"/>
          <p:cNvSpPr txBox="1"/>
          <p:nvPr/>
        </p:nvSpPr>
        <p:spPr>
          <a:xfrm>
            <a:off x="3601179" y="8298779"/>
            <a:ext cx="8887567" cy="83099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t>Introducción</a:t>
            </a:r>
            <a:endParaRPr lang="es-MX" sz="4800" dirty="0"/>
          </a:p>
        </p:txBody>
      </p:sp>
      <p:sp>
        <p:nvSpPr>
          <p:cNvPr id="7" name="CuadroTexto 6"/>
          <p:cNvSpPr txBox="1"/>
          <p:nvPr/>
        </p:nvSpPr>
        <p:spPr>
          <a:xfrm>
            <a:off x="3601253" y="25894968"/>
            <a:ext cx="8887567" cy="83099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t>Metodología</a:t>
            </a:r>
            <a:endParaRPr lang="es-MX" sz="4800" dirty="0"/>
          </a:p>
        </p:txBody>
      </p:sp>
      <p:sp>
        <p:nvSpPr>
          <p:cNvPr id="12" name="CuadroTexto 11"/>
          <p:cNvSpPr txBox="1"/>
          <p:nvPr/>
        </p:nvSpPr>
        <p:spPr>
          <a:xfrm>
            <a:off x="19567908" y="8250715"/>
            <a:ext cx="8887567" cy="83099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t>Resultados</a:t>
            </a:r>
            <a:endParaRPr lang="es-MX" sz="4800" dirty="0"/>
          </a:p>
        </p:txBody>
      </p:sp>
      <p:sp>
        <p:nvSpPr>
          <p:cNvPr id="13" name="CuadroTexto 12"/>
          <p:cNvSpPr txBox="1"/>
          <p:nvPr/>
        </p:nvSpPr>
        <p:spPr>
          <a:xfrm>
            <a:off x="19287571" y="26635332"/>
            <a:ext cx="8887567" cy="83099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t>Conclusiones</a:t>
            </a:r>
            <a:endParaRPr lang="es-MX" sz="4800" dirty="0"/>
          </a:p>
        </p:txBody>
      </p:sp>
      <p:sp>
        <p:nvSpPr>
          <p:cNvPr id="19" name="CuadroTexto 18"/>
          <p:cNvSpPr txBox="1"/>
          <p:nvPr/>
        </p:nvSpPr>
        <p:spPr>
          <a:xfrm>
            <a:off x="19421291" y="33627282"/>
            <a:ext cx="8887567" cy="830997"/>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r>
              <a:rPr lang="es-MX" sz="4800" dirty="0"/>
              <a:t>Referencias</a:t>
            </a:r>
            <a:endParaRPr lang="es-MX" sz="4800" dirty="0"/>
          </a:p>
        </p:txBody>
      </p:sp>
      <p:cxnSp>
        <p:nvCxnSpPr>
          <p:cNvPr id="21" name="Conector recto 20"/>
          <p:cNvCxnSpPr/>
          <p:nvPr/>
        </p:nvCxnSpPr>
        <p:spPr>
          <a:xfrm>
            <a:off x="0" y="7863840"/>
            <a:ext cx="32435800"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Conector recto 24"/>
          <p:cNvCxnSpPr/>
          <p:nvPr/>
        </p:nvCxnSpPr>
        <p:spPr>
          <a:xfrm>
            <a:off x="16371848" y="7863840"/>
            <a:ext cx="0" cy="35336798"/>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8" name="Imagen 7"/>
          <p:cNvPicPr>
            <a:picLocks noChangeAspect="1"/>
          </p:cNvPicPr>
          <p:nvPr/>
        </p:nvPicPr>
        <p:blipFill>
          <a:blip r:embed="rId2"/>
          <a:stretch>
            <a:fillRect/>
          </a:stretch>
        </p:blipFill>
        <p:spPr>
          <a:xfrm>
            <a:off x="27261217" y="275940"/>
            <a:ext cx="4767239" cy="2477464"/>
          </a:xfrm>
          <a:prstGeom prst="rect">
            <a:avLst/>
          </a:prstGeom>
        </p:spPr>
      </p:pic>
      <p:pic>
        <p:nvPicPr>
          <p:cNvPr id="5" name="Imagen 4"/>
          <p:cNvPicPr>
            <a:picLocks noChangeAspect="1"/>
          </p:cNvPicPr>
          <p:nvPr/>
        </p:nvPicPr>
        <p:blipFill>
          <a:blip r:embed="rId3"/>
          <a:stretch>
            <a:fillRect/>
          </a:stretch>
        </p:blipFill>
        <p:spPr>
          <a:xfrm>
            <a:off x="421640" y="276860"/>
            <a:ext cx="3673475" cy="3359150"/>
          </a:xfrm>
          <a:prstGeom prst="rect">
            <a:avLst/>
          </a:prstGeom>
        </p:spPr>
      </p:pic>
      <p:sp>
        <p:nvSpPr>
          <p:cNvPr id="100" name="Cuadro de texto 99"/>
          <p:cNvSpPr txBox="1"/>
          <p:nvPr/>
        </p:nvSpPr>
        <p:spPr>
          <a:xfrm>
            <a:off x="1280795" y="9480550"/>
            <a:ext cx="14404975" cy="16767175"/>
          </a:xfrm>
          <a:prstGeom prst="rect">
            <a:avLst/>
          </a:prstGeom>
          <a:noFill/>
          <a:ln w="9525">
            <a:noFill/>
          </a:ln>
        </p:spPr>
        <p:txBody>
          <a:bodyPr wrap="square">
            <a:noAutofit/>
          </a:bodyPr>
          <a:lstStyle/>
          <a:p>
            <a:pPr indent="0" algn="just"/>
            <a:r>
              <a:rPr lang="en-US" sz="3200" b="0" dirty="0">
                <a:solidFill>
                  <a:srgbClr val="000000"/>
                </a:solidFill>
                <a:latin typeface="Arial" panose="020B0604020202020204" pitchFamily="34" charset="0"/>
                <a:cs typeface="Calibri" panose="020F0502020204030204" pitchFamily="34" charset="0"/>
              </a:rPr>
              <a:t>Los </a:t>
            </a:r>
            <a:r>
              <a:rPr lang="es-MX" sz="3200" b="0" dirty="0" smtClean="0">
                <a:solidFill>
                  <a:srgbClr val="000000"/>
                </a:solidFill>
                <a:latin typeface="Arial" panose="020B0604020202020204" pitchFamily="34" charset="0"/>
                <a:cs typeface="Calibri" panose="020F0502020204030204" pitchFamily="34" charset="0"/>
              </a:rPr>
              <a:t>jugos</a:t>
            </a:r>
            <a:r>
              <a:rPr lang="en-US" sz="3200" b="0" dirty="0" smtClean="0">
                <a:solidFill>
                  <a:srgbClr val="000000"/>
                </a:solidFill>
                <a:latin typeface="Arial" panose="020B0604020202020204" pitchFamily="34" charset="0"/>
                <a:cs typeface="Calibri" panose="020F0502020204030204" pitchFamily="34" charset="0"/>
              </a:rPr>
              <a:t> </a:t>
            </a:r>
            <a:r>
              <a:rPr lang="en-US" sz="3200" b="0" dirty="0">
                <a:solidFill>
                  <a:srgbClr val="000000"/>
                </a:solidFill>
                <a:latin typeface="Arial" panose="020B0604020202020204" pitchFamily="34" charset="0"/>
                <a:cs typeface="Calibri" panose="020F0502020204030204" pitchFamily="34" charset="0"/>
              </a:rPr>
              <a:t>de </a:t>
            </a:r>
            <a:r>
              <a:rPr lang="en-US" sz="3200" b="0" dirty="0" err="1">
                <a:solidFill>
                  <a:srgbClr val="000000"/>
                </a:solidFill>
                <a:latin typeface="Arial" panose="020B0604020202020204" pitchFamily="34" charset="0"/>
                <a:cs typeface="Calibri" panose="020F0502020204030204" pitchFamily="34" charset="0"/>
              </a:rPr>
              <a:t>frutas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han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generado</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discusiones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el </a:t>
            </a:r>
            <a:r>
              <a:rPr lang="en-US" sz="3200" b="0" dirty="0" err="1">
                <a:solidFill>
                  <a:srgbClr val="000000"/>
                </a:solidFill>
                <a:latin typeface="Arial" panose="020B0604020202020204" pitchFamily="34" charset="0"/>
                <a:cs typeface="Calibri" panose="020F0502020204030204" pitchFamily="34" charset="0"/>
              </a:rPr>
              <a:t>ámbito</a:t>
            </a:r>
            <a:r>
              <a:rPr lang="en-US" sz="3200" b="0" dirty="0">
                <a:solidFill>
                  <a:srgbClr val="000000"/>
                </a:solidFill>
                <a:latin typeface="Arial" panose="020B0604020202020204" pitchFamily="34" charset="0"/>
                <a:cs typeface="Calibri" panose="020F0502020204030204" pitchFamily="34" charset="0"/>
              </a:rPr>
              <a:t> de la </a:t>
            </a:r>
            <a:r>
              <a:rPr lang="en-US" sz="3200" b="0" dirty="0" err="1">
                <a:solidFill>
                  <a:srgbClr val="000000"/>
                </a:solidFill>
                <a:latin typeface="Arial" panose="020B0604020202020204" pitchFamily="34" charset="0"/>
                <a:cs typeface="Calibri" panose="020F0502020204030204" pitchFamily="34" charset="0"/>
              </a:rPr>
              <a:t>alimentación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saludable</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un </a:t>
            </a:r>
            <a:r>
              <a:rPr lang="en-US" sz="3200" b="0" dirty="0" err="1">
                <a:solidFill>
                  <a:srgbClr val="000000"/>
                </a:solidFill>
                <a:latin typeface="Arial" panose="020B0604020202020204" pitchFamily="34" charset="0"/>
                <a:cs typeface="Calibri" panose="020F0502020204030204" pitchFamily="34" charset="0"/>
              </a:rPr>
              <a:t>mundo</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donde</a:t>
            </a:r>
            <a:r>
              <a:rPr lang="en-US" sz="3200" b="0" dirty="0">
                <a:solidFill>
                  <a:srgbClr val="000000"/>
                </a:solidFill>
                <a:latin typeface="Arial" panose="020B0604020202020204" pitchFamily="34" charset="0"/>
                <a:cs typeface="Calibri" panose="020F0502020204030204" pitchFamily="34" charset="0"/>
              </a:rPr>
              <a:t> la </a:t>
            </a:r>
            <a:r>
              <a:rPr lang="en-US" sz="3200" b="0" dirty="0" err="1">
                <a:solidFill>
                  <a:srgbClr val="000000"/>
                </a:solidFill>
                <a:latin typeface="Arial" panose="020B0604020202020204" pitchFamily="34" charset="0"/>
                <a:cs typeface="Calibri" panose="020F0502020204030204" pitchFamily="34" charset="0"/>
              </a:rPr>
              <a:t>salud</a:t>
            </a:r>
            <a:r>
              <a:rPr lang="en-US" sz="3200" b="0" dirty="0">
                <a:solidFill>
                  <a:srgbClr val="000000"/>
                </a:solidFill>
                <a:latin typeface="Arial" panose="020B0604020202020204" pitchFamily="34" charset="0"/>
                <a:cs typeface="Calibri" panose="020F0502020204030204" pitchFamily="34" charset="0"/>
              </a:rPr>
              <a:t> y el </a:t>
            </a:r>
            <a:r>
              <a:rPr lang="en-US" sz="3200" b="0" dirty="0" err="1">
                <a:solidFill>
                  <a:srgbClr val="000000"/>
                </a:solidFill>
                <a:latin typeface="Arial" panose="020B0604020202020204" pitchFamily="34" charset="0"/>
                <a:cs typeface="Calibri" panose="020F0502020204030204" pitchFamily="34" charset="0"/>
              </a:rPr>
              <a:t>bienestar</a:t>
            </a:r>
            <a:r>
              <a:rPr lang="en-US" sz="3200" b="0" dirty="0">
                <a:solidFill>
                  <a:srgbClr val="000000"/>
                </a:solidFill>
                <a:latin typeface="Arial" panose="020B0604020202020204" pitchFamily="34" charset="0"/>
                <a:cs typeface="Calibri" panose="020F0502020204030204" pitchFamily="34" charset="0"/>
              </a:rPr>
              <a:t> son </a:t>
            </a:r>
            <a:r>
              <a:rPr lang="en-US" sz="3200" b="0" dirty="0" err="1">
                <a:solidFill>
                  <a:srgbClr val="000000"/>
                </a:solidFill>
                <a:latin typeface="Arial" panose="020B0604020202020204" pitchFamily="34" charset="0"/>
                <a:cs typeface="Calibri" panose="020F0502020204030204" pitchFamily="34" charset="0"/>
              </a:rPr>
              <a:t>cada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vez</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más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importantes</a:t>
            </a:r>
            <a:r>
              <a:rPr lang="en-US" sz="3200" b="0" dirty="0">
                <a:solidFill>
                  <a:srgbClr val="000000"/>
                </a:solidFill>
                <a:latin typeface="Arial" panose="020B0604020202020204" pitchFamily="34" charset="0"/>
                <a:cs typeface="Calibri" panose="020F0502020204030204" pitchFamily="34" charset="0"/>
              </a:rPr>
              <a:t>, hay un </a:t>
            </a:r>
            <a:r>
              <a:rPr lang="en-US" sz="3200" b="0" dirty="0" err="1">
                <a:solidFill>
                  <a:srgbClr val="000000"/>
                </a:solidFill>
                <a:latin typeface="Arial" panose="020B0604020202020204" pitchFamily="34" charset="0"/>
                <a:cs typeface="Calibri" panose="020F0502020204030204" pitchFamily="34" charset="0"/>
              </a:rPr>
              <a:t>interés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creciente</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por</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encontrar</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opciones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alimenticias</a:t>
            </a:r>
            <a:r>
              <a:rPr lang="en-US" sz="3200" b="0" dirty="0">
                <a:solidFill>
                  <a:srgbClr val="000000"/>
                </a:solidFill>
                <a:latin typeface="Arial" panose="020B0604020202020204" pitchFamily="34" charset="0"/>
                <a:cs typeface="Calibri" panose="020F0502020204030204" pitchFamily="34" charset="0"/>
              </a:rPr>
              <a:t> que </a:t>
            </a:r>
            <a:r>
              <a:rPr lang="en-US" sz="3200" b="0" dirty="0" err="1">
                <a:solidFill>
                  <a:srgbClr val="000000"/>
                </a:solidFill>
                <a:latin typeface="Arial" panose="020B0604020202020204" pitchFamily="34" charset="0"/>
                <a:cs typeface="Calibri" panose="020F0502020204030204" pitchFamily="34" charset="0"/>
              </a:rPr>
              <a:t>sean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nutritivas</a:t>
            </a:r>
            <a:r>
              <a:rPr lang="en-US" sz="3200" b="0" dirty="0">
                <a:solidFill>
                  <a:srgbClr val="000000"/>
                </a:solidFill>
                <a:latin typeface="Arial" panose="020B0604020202020204" pitchFamily="34" charset="0"/>
                <a:cs typeface="Calibri" panose="020F0502020204030204" pitchFamily="34" charset="0"/>
              </a:rPr>
              <a:t> y </a:t>
            </a:r>
            <a:r>
              <a:rPr lang="en-US" sz="3200" b="0" dirty="0" err="1">
                <a:solidFill>
                  <a:srgbClr val="000000"/>
                </a:solidFill>
                <a:latin typeface="Arial" panose="020B0604020202020204" pitchFamily="34" charset="0"/>
                <a:cs typeface="Calibri" panose="020F0502020204030204" pitchFamily="34" charset="0"/>
              </a:rPr>
              <a:t>refrescantes</a:t>
            </a:r>
            <a:r>
              <a:rPr lang="en-US" sz="3200" b="0" dirty="0">
                <a:solidFill>
                  <a:srgbClr val="000000"/>
                </a:solidFill>
                <a:latin typeface="Arial" panose="020B0604020202020204" pitchFamily="34" charset="0"/>
                <a:cs typeface="Calibri" panose="020F0502020204030204" pitchFamily="34" charset="0"/>
              </a:rPr>
              <a:t>.</a:t>
            </a:r>
            <a:endParaRPr lang="en-US" sz="3200" b="0" dirty="0">
              <a:solidFill>
                <a:srgbClr val="000000"/>
              </a:solidFill>
              <a:latin typeface="Arial" panose="020B0604020202020204" pitchFamily="34" charset="0"/>
              <a:cs typeface="Calibri" panose="020F0502020204030204" pitchFamily="34" charset="0"/>
            </a:endParaRPr>
          </a:p>
          <a:p>
            <a:pPr indent="0" algn="just"/>
            <a:r>
              <a:rPr lang="en-US" sz="3200" b="0" dirty="0">
                <a:solidFill>
                  <a:srgbClr val="000000"/>
                </a:solidFill>
                <a:latin typeface="Arial" panose="020B0604020202020204" pitchFamily="34" charset="0"/>
                <a:cs typeface="Calibri" panose="020F0502020204030204" pitchFamily="34" charset="0"/>
              </a:rPr>
              <a:t>El </a:t>
            </a:r>
            <a:r>
              <a:rPr lang="en-US" sz="3200" b="0" dirty="0" err="1">
                <a:solidFill>
                  <a:srgbClr val="000000"/>
                </a:solidFill>
                <a:latin typeface="Arial" panose="020B0604020202020204" pitchFamily="34" charset="0"/>
                <a:cs typeface="Calibri" panose="020F0502020204030204" pitchFamily="34" charset="0"/>
              </a:rPr>
              <a:t>aumento</a:t>
            </a:r>
            <a:r>
              <a:rPr lang="en-US" sz="3200" b="0" dirty="0">
                <a:solidFill>
                  <a:srgbClr val="000000"/>
                </a:solidFill>
                <a:latin typeface="Arial" panose="020B0604020202020204" pitchFamily="34" charset="0"/>
                <a:cs typeface="Calibri" panose="020F0502020204030204" pitchFamily="34" charset="0"/>
              </a:rPr>
              <a:t> de la </a:t>
            </a:r>
            <a:r>
              <a:rPr lang="en-US" sz="3200" b="0" dirty="0" err="1">
                <a:solidFill>
                  <a:srgbClr val="000000"/>
                </a:solidFill>
                <a:latin typeface="Arial" panose="020B0604020202020204" pitchFamily="34" charset="0"/>
                <a:cs typeface="Calibri" panose="020F0502020204030204" pitchFamily="34" charset="0"/>
              </a:rPr>
              <a:t>preocupación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por</a:t>
            </a:r>
            <a:r>
              <a:rPr lang="en-US" sz="3200" b="0" dirty="0">
                <a:solidFill>
                  <a:srgbClr val="000000"/>
                </a:solidFill>
                <a:latin typeface="Arial" panose="020B0604020202020204" pitchFamily="34" charset="0"/>
                <a:cs typeface="Calibri" panose="020F0502020204030204" pitchFamily="34" charset="0"/>
              </a:rPr>
              <a:t> el </a:t>
            </a:r>
            <a:r>
              <a:rPr lang="en-US" sz="3200" b="0" dirty="0" err="1">
                <a:solidFill>
                  <a:srgbClr val="000000"/>
                </a:solidFill>
                <a:latin typeface="Arial" panose="020B0604020202020204" pitchFamily="34" charset="0"/>
                <a:cs typeface="Calibri" panose="020F0502020204030204" pitchFamily="34" charset="0"/>
              </a:rPr>
              <a:t>exceso</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azúcares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añadidos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la </a:t>
            </a:r>
            <a:r>
              <a:rPr lang="en-US" sz="3200" b="0" dirty="0" err="1">
                <a:solidFill>
                  <a:srgbClr val="000000"/>
                </a:solidFill>
                <a:latin typeface="Arial" panose="020B0604020202020204" pitchFamily="34" charset="0"/>
                <a:cs typeface="Calibri" panose="020F0502020204030204" pitchFamily="34" charset="0"/>
              </a:rPr>
              <a:t>dieta</a:t>
            </a:r>
            <a:r>
              <a:rPr lang="en-US" sz="3200" b="0" dirty="0">
                <a:solidFill>
                  <a:srgbClr val="000000"/>
                </a:solidFill>
                <a:latin typeface="Arial" panose="020B0604020202020204" pitchFamily="34" charset="0"/>
                <a:cs typeface="Calibri" panose="020F0502020204030204" pitchFamily="34" charset="0"/>
              </a:rPr>
              <a:t> ha </a:t>
            </a:r>
            <a:r>
              <a:rPr lang="en-US" sz="3200" b="0" dirty="0" err="1">
                <a:solidFill>
                  <a:srgbClr val="000000"/>
                </a:solidFill>
                <a:latin typeface="Arial" panose="020B0604020202020204" pitchFamily="34" charset="0"/>
                <a:cs typeface="Calibri" panose="020F0502020204030204" pitchFamily="34" charset="0"/>
              </a:rPr>
              <a:t>sido</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impulsado</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por</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investigaciones</a:t>
            </a:r>
            <a:r>
              <a:rPr lang="en-US" sz="3200" b="0" dirty="0">
                <a:solidFill>
                  <a:srgbClr val="000000"/>
                </a:solidFill>
                <a:latin typeface="Arial" panose="020B0604020202020204" pitchFamily="34" charset="0"/>
                <a:cs typeface="Calibri" panose="020F0502020204030204" pitchFamily="34" charset="0"/>
              </a:rPr>
              <a:t> que </a:t>
            </a:r>
            <a:r>
              <a:rPr lang="en-US" sz="3200" b="0" dirty="0" err="1">
                <a:solidFill>
                  <a:srgbClr val="000000"/>
                </a:solidFill>
                <a:latin typeface="Arial" panose="020B0604020202020204" pitchFamily="34" charset="0"/>
                <a:cs typeface="Calibri" panose="020F0502020204030204" pitchFamily="34" charset="0"/>
              </a:rPr>
              <a:t>relacionan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este</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exceso</a:t>
            </a:r>
            <a:r>
              <a:rPr lang="en-US" sz="3200" b="0" dirty="0">
                <a:solidFill>
                  <a:srgbClr val="000000"/>
                </a:solidFill>
                <a:latin typeface="Arial" panose="020B0604020202020204" pitchFamily="34" charset="0"/>
                <a:cs typeface="Calibri" panose="020F0502020204030204" pitchFamily="34" charset="0"/>
              </a:rPr>
              <a:t> con </a:t>
            </a:r>
            <a:r>
              <a:rPr lang="en-US" sz="3200" b="0" dirty="0" err="1">
                <a:solidFill>
                  <a:srgbClr val="000000"/>
                </a:solidFill>
                <a:latin typeface="Arial" panose="020B0604020202020204" pitchFamily="34" charset="0"/>
                <a:cs typeface="Calibri" panose="020F0502020204030204" pitchFamily="34" charset="0"/>
              </a:rPr>
              <a:t>diversas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enfermedades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crónicas</a:t>
            </a:r>
            <a:r>
              <a:rPr lang="en-US" sz="3200" b="0" dirty="0">
                <a:solidFill>
                  <a:srgbClr val="000000"/>
                </a:solidFill>
                <a:latin typeface="Arial" panose="020B0604020202020204" pitchFamily="34" charset="0"/>
                <a:cs typeface="Calibri" panose="020F0502020204030204" pitchFamily="34" charset="0"/>
              </a:rPr>
              <a:t> ². </a:t>
            </a:r>
            <a:r>
              <a:rPr lang="en-US" sz="3200" b="0" dirty="0" err="1">
                <a:solidFill>
                  <a:srgbClr val="000000"/>
                </a:solidFill>
                <a:latin typeface="Arial" panose="020B0604020202020204" pitchFamily="34" charset="0"/>
                <a:cs typeface="Calibri" panose="020F0502020204030204" pitchFamily="34" charset="0"/>
              </a:rPr>
              <a:t>Aunque</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los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jugos</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frutas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naturales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contienen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azúcares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presentes</a:t>
            </a:r>
            <a:r>
              <a:rPr lang="en-US" sz="3200" b="0" dirty="0">
                <a:solidFill>
                  <a:srgbClr val="000000"/>
                </a:solidFill>
                <a:latin typeface="Arial" panose="020B0604020202020204" pitchFamily="34" charset="0"/>
                <a:cs typeface="Calibri" panose="020F0502020204030204" pitchFamily="34" charset="0"/>
              </a:rPr>
              <a:t> de forma natural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la </a:t>
            </a:r>
            <a:r>
              <a:rPr lang="en-US" sz="3200" b="0" dirty="0" err="1">
                <a:solidFill>
                  <a:srgbClr val="000000"/>
                </a:solidFill>
                <a:latin typeface="Arial" panose="020B0604020202020204" pitchFamily="34" charset="0"/>
                <a:cs typeface="Calibri" panose="020F0502020204030204" pitchFamily="34" charset="0"/>
              </a:rPr>
              <a:t>fruta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algunos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argumentan</a:t>
            </a:r>
            <a:r>
              <a:rPr lang="en-US" sz="3200" b="0" dirty="0">
                <a:solidFill>
                  <a:srgbClr val="000000"/>
                </a:solidFill>
                <a:latin typeface="Arial" panose="020B0604020202020204" pitchFamily="34" charset="0"/>
                <a:cs typeface="Calibri" panose="020F0502020204030204" pitchFamily="34" charset="0"/>
              </a:rPr>
              <a:t> que </a:t>
            </a:r>
            <a:r>
              <a:rPr lang="en-US" sz="3200" b="0" dirty="0" err="1">
                <a:solidFill>
                  <a:srgbClr val="000000"/>
                </a:solidFill>
                <a:latin typeface="Arial" panose="020B0604020202020204" pitchFamily="34" charset="0"/>
                <a:cs typeface="Calibri" panose="020F0502020204030204" pitchFamily="34" charset="0"/>
              </a:rPr>
              <a:t>su</a:t>
            </a:r>
            <a:r>
              <a:rPr lang="en-US" sz="3200" b="0" dirty="0">
                <a:solidFill>
                  <a:srgbClr val="000000"/>
                </a:solidFill>
                <a:latin typeface="Arial" panose="020B0604020202020204" pitchFamily="34" charset="0"/>
                <a:cs typeface="Calibri" panose="020F0502020204030204" pitchFamily="34" charset="0"/>
              </a:rPr>
              <a:t> alto </a:t>
            </a:r>
            <a:r>
              <a:rPr lang="en-US" sz="3200" b="0" dirty="0" err="1">
                <a:solidFill>
                  <a:srgbClr val="000000"/>
                </a:solidFill>
                <a:latin typeface="Arial" panose="020B0604020202020204" pitchFamily="34" charset="0"/>
                <a:cs typeface="Calibri" panose="020F0502020204030204" pitchFamily="34" charset="0"/>
              </a:rPr>
              <a:t>contenido</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azúcar</a:t>
            </a:r>
            <a:r>
              <a:rPr lang="en-US" sz="3200" b="0" dirty="0">
                <a:solidFill>
                  <a:srgbClr val="000000"/>
                </a:solidFill>
                <a:latin typeface="Arial" panose="020B0604020202020204" pitchFamily="34" charset="0"/>
                <a:cs typeface="Calibri" panose="020F0502020204030204" pitchFamily="34" charset="0"/>
              </a:rPr>
              <a:t> es </a:t>
            </a:r>
            <a:r>
              <a:rPr lang="en-US" sz="3200" b="0" dirty="0" err="1">
                <a:solidFill>
                  <a:srgbClr val="000000"/>
                </a:solidFill>
                <a:latin typeface="Arial" panose="020B0604020202020204" pitchFamily="34" charset="0"/>
                <a:cs typeface="Calibri" panose="020F0502020204030204" pitchFamily="34" charset="0"/>
              </a:rPr>
              <a:t>motivo</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inquietud</a:t>
            </a:r>
            <a:r>
              <a:rPr lang="en-US" sz="3200" b="0" dirty="0">
                <a:solidFill>
                  <a:srgbClr val="000000"/>
                </a:solidFill>
                <a:latin typeface="Arial" panose="020B0604020202020204" pitchFamily="34" charset="0"/>
                <a:cs typeface="Calibri" panose="020F0502020204030204" pitchFamily="34" charset="0"/>
              </a:rPr>
              <a:t>. Sin embargo, </a:t>
            </a:r>
            <a:r>
              <a:rPr lang="en-US" sz="3200" b="0" dirty="0" err="1">
                <a:solidFill>
                  <a:srgbClr val="000000"/>
                </a:solidFill>
                <a:latin typeface="Arial" panose="020B0604020202020204" pitchFamily="34" charset="0"/>
                <a:cs typeface="Calibri" panose="020F0502020204030204" pitchFamily="34" charset="0"/>
              </a:rPr>
              <a:t>los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defensores</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los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jugos</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frutas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resaltan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su</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aporte</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vitaminas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minerales</a:t>
            </a:r>
            <a:r>
              <a:rPr lang="en-US" sz="3200" b="0" dirty="0">
                <a:solidFill>
                  <a:srgbClr val="000000"/>
                </a:solidFill>
                <a:latin typeface="Arial" panose="020B0604020202020204" pitchFamily="34" charset="0"/>
                <a:cs typeface="Calibri" panose="020F0502020204030204" pitchFamily="34" charset="0"/>
              </a:rPr>
              <a:t> y </a:t>
            </a:r>
            <a:r>
              <a:rPr lang="en-US" sz="3200" b="0" dirty="0" err="1">
                <a:solidFill>
                  <a:srgbClr val="000000"/>
                </a:solidFill>
                <a:latin typeface="Arial" panose="020B0604020202020204" pitchFamily="34" charset="0"/>
                <a:cs typeface="Calibri" panose="020F0502020204030204" pitchFamily="34" charset="0"/>
              </a:rPr>
              <a:t>antioxidantes</a:t>
            </a:r>
            <a:r>
              <a:rPr lang="en-US" sz="3200" b="0" dirty="0">
                <a:solidFill>
                  <a:srgbClr val="000000"/>
                </a:solidFill>
                <a:latin typeface="Arial" panose="020B0604020202020204" pitchFamily="34" charset="0"/>
                <a:cs typeface="Calibri" panose="020F0502020204030204" pitchFamily="34" charset="0"/>
              </a:rPr>
              <a:t>, lo que </a:t>
            </a:r>
            <a:r>
              <a:rPr lang="en-US" sz="3200" b="0" dirty="0" err="1">
                <a:solidFill>
                  <a:srgbClr val="000000"/>
                </a:solidFill>
                <a:latin typeface="Arial" panose="020B0604020202020204" pitchFamily="34" charset="0"/>
                <a:cs typeface="Calibri" panose="020F0502020204030204" pitchFamily="34" charset="0"/>
              </a:rPr>
              <a:t>los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convierte</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una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opción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atractiva</a:t>
            </a:r>
            <a:r>
              <a:rPr lang="en-US" sz="3200" b="0" dirty="0">
                <a:solidFill>
                  <a:srgbClr val="000000"/>
                </a:solidFill>
                <a:latin typeface="Arial" panose="020B0604020202020204" pitchFamily="34" charset="0"/>
                <a:cs typeface="Calibri" panose="020F0502020204030204" pitchFamily="34" charset="0"/>
              </a:rPr>
              <a:t> para </a:t>
            </a:r>
            <a:r>
              <a:rPr lang="en-US" sz="3200" b="0" dirty="0" err="1">
                <a:solidFill>
                  <a:srgbClr val="000000"/>
                </a:solidFill>
                <a:latin typeface="Arial" panose="020B0604020202020204" pitchFamily="34" charset="0"/>
                <a:cs typeface="Calibri" panose="020F0502020204030204" pitchFamily="34" charset="0"/>
              </a:rPr>
              <a:t>aumentar</a:t>
            </a:r>
            <a:r>
              <a:rPr lang="en-US" sz="3200" b="0" dirty="0">
                <a:solidFill>
                  <a:srgbClr val="000000"/>
                </a:solidFill>
                <a:latin typeface="Arial" panose="020B0604020202020204" pitchFamily="34" charset="0"/>
                <a:cs typeface="Calibri" panose="020F0502020204030204" pitchFamily="34" charset="0"/>
              </a:rPr>
              <a:t> la </a:t>
            </a:r>
            <a:r>
              <a:rPr lang="en-US" sz="3200" b="0" dirty="0" err="1">
                <a:solidFill>
                  <a:srgbClr val="000000"/>
                </a:solidFill>
                <a:latin typeface="Arial" panose="020B0604020202020204" pitchFamily="34" charset="0"/>
                <a:cs typeface="Calibri" panose="020F0502020204030204" pitchFamily="34" charset="0"/>
              </a:rPr>
              <a:t>ingesta</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frutas</a:t>
            </a:r>
            <a:r>
              <a:rPr lang="en-US" sz="3200" b="0" dirty="0">
                <a:solidFill>
                  <a:srgbClr val="000000"/>
                </a:solidFill>
                <a:latin typeface="Arial" panose="020B0604020202020204" pitchFamily="34" charset="0"/>
                <a:cs typeface="Calibri" panose="020F0502020204030204" pitchFamily="34" charset="0"/>
              </a:rPr>
              <a:t> y </a:t>
            </a:r>
            <a:r>
              <a:rPr lang="en-US" sz="3200" b="0" dirty="0" err="1">
                <a:solidFill>
                  <a:srgbClr val="000000"/>
                </a:solidFill>
                <a:latin typeface="Arial" panose="020B0604020202020204" pitchFamily="34" charset="0"/>
                <a:cs typeface="Calibri" panose="020F0502020204030204" pitchFamily="34" charset="0"/>
              </a:rPr>
              <a:t>verduras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personas con </a:t>
            </a:r>
            <a:r>
              <a:rPr lang="en-US" sz="3200" b="0" dirty="0" err="1">
                <a:solidFill>
                  <a:srgbClr val="000000"/>
                </a:solidFill>
                <a:latin typeface="Arial" panose="020B0604020202020204" pitchFamily="34" charset="0"/>
                <a:cs typeface="Calibri" panose="020F0502020204030204" pitchFamily="34" charset="0"/>
              </a:rPr>
              <a:t>dietas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deficientes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estos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nutrientes</a:t>
            </a:r>
            <a:r>
              <a:rPr lang="en-US" sz="3200" b="0" dirty="0">
                <a:solidFill>
                  <a:srgbClr val="000000"/>
                </a:solidFill>
                <a:latin typeface="Arial" panose="020B0604020202020204" pitchFamily="34" charset="0"/>
                <a:cs typeface="Calibri" panose="020F0502020204030204" pitchFamily="34" charset="0"/>
              </a:rPr>
              <a:t>  ⁴</a:t>
            </a:r>
            <a:r>
              <a:rPr lang="es-MX" altLang="en-US" sz="3200" b="0" dirty="0">
                <a:solidFill>
                  <a:srgbClr val="000000"/>
                </a:solidFill>
                <a:latin typeface="Arial" panose="020B0604020202020204" pitchFamily="34" charset="0"/>
                <a:cs typeface="Calibri" panose="020F0502020204030204" pitchFamily="34" charset="0"/>
              </a:rPr>
              <a:t>.</a:t>
            </a:r>
            <a:endParaRPr lang="en-US" sz="3200" b="0" dirty="0">
              <a:solidFill>
                <a:srgbClr val="000000"/>
              </a:solidFill>
              <a:latin typeface="Arial" panose="020B0604020202020204" pitchFamily="34" charset="0"/>
              <a:cs typeface="Calibri" panose="020F0502020204030204" pitchFamily="34" charset="0"/>
            </a:endParaRPr>
          </a:p>
          <a:p>
            <a:pPr indent="0" algn="just"/>
            <a:r>
              <a:rPr lang="en-US" sz="3200" b="0" dirty="0">
                <a:solidFill>
                  <a:srgbClr val="000000"/>
                </a:solidFill>
                <a:latin typeface="Arial" panose="020B0604020202020204" pitchFamily="34" charset="0"/>
                <a:cs typeface="Calibri" panose="020F0502020204030204" pitchFamily="34" charset="0"/>
              </a:rPr>
              <a:t>La American Heart Association (AHA)</a:t>
            </a:r>
            <a:r>
              <a:rPr lang="es-MX" altLang="en-US" sz="3200" b="0" dirty="0">
                <a:solidFill>
                  <a:srgbClr val="000000"/>
                </a:solidFill>
                <a:latin typeface="Arial" panose="020B0604020202020204" pitchFamily="34" charset="0"/>
                <a:cs typeface="Calibri" panose="020F0502020204030204" pitchFamily="34" charset="0"/>
              </a:rPr>
              <a:t> </a:t>
            </a:r>
            <a:r>
              <a:rPr lang="en-US" sz="3200" b="0" dirty="0">
                <a:solidFill>
                  <a:srgbClr val="000000"/>
                </a:solidFill>
                <a:latin typeface="Arial" panose="020B0604020202020204" pitchFamily="34" charset="0"/>
                <a:cs typeface="Calibri" panose="020F0502020204030204" pitchFamily="34" charset="0"/>
              </a:rPr>
              <a:t>¹ ha </a:t>
            </a:r>
            <a:r>
              <a:rPr lang="en-US" sz="3200" b="0" dirty="0" err="1">
                <a:solidFill>
                  <a:srgbClr val="000000"/>
                </a:solidFill>
                <a:latin typeface="Arial" panose="020B0604020202020204" pitchFamily="34" charset="0"/>
                <a:cs typeface="Calibri" panose="020F0502020204030204" pitchFamily="34" charset="0"/>
              </a:rPr>
              <a:t>emitido</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recomendaciones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sobre</a:t>
            </a:r>
            <a:r>
              <a:rPr lang="en-US" sz="3200" b="0" dirty="0">
                <a:solidFill>
                  <a:srgbClr val="000000"/>
                </a:solidFill>
                <a:latin typeface="Arial" panose="020B0604020202020204" pitchFamily="34" charset="0"/>
                <a:cs typeface="Calibri" panose="020F0502020204030204" pitchFamily="34" charset="0"/>
              </a:rPr>
              <a:t> el </a:t>
            </a:r>
            <a:r>
              <a:rPr lang="en-US" sz="3200" b="0" dirty="0" err="1">
                <a:solidFill>
                  <a:srgbClr val="000000"/>
                </a:solidFill>
                <a:latin typeface="Arial" panose="020B0604020202020204" pitchFamily="34" charset="0"/>
                <a:cs typeface="Calibri" panose="020F0502020204030204" pitchFamily="34" charset="0"/>
              </a:rPr>
              <a:t>consumo</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jugos</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frutas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sugiriendo</a:t>
            </a:r>
            <a:r>
              <a:rPr lang="en-US" sz="3200" b="0" dirty="0">
                <a:solidFill>
                  <a:srgbClr val="000000"/>
                </a:solidFill>
                <a:latin typeface="Arial" panose="020B0604020202020204" pitchFamily="34" charset="0"/>
                <a:cs typeface="Calibri" panose="020F0502020204030204" pitchFamily="34" charset="0"/>
              </a:rPr>
              <a:t> que, </a:t>
            </a:r>
            <a:r>
              <a:rPr lang="en-US" sz="3200" b="0" dirty="0" err="1">
                <a:solidFill>
                  <a:srgbClr val="000000"/>
                </a:solidFill>
                <a:latin typeface="Arial" panose="020B0604020202020204" pitchFamily="34" charset="0"/>
                <a:cs typeface="Calibri" panose="020F0502020204030204" pitchFamily="34" charset="0"/>
              </a:rPr>
              <a:t>si</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bien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pueden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ser</a:t>
            </a:r>
            <a:r>
              <a:rPr lang="en-US" sz="3200" b="0" dirty="0">
                <a:solidFill>
                  <a:srgbClr val="000000"/>
                </a:solidFill>
                <a:latin typeface="Arial" panose="020B0604020202020204" pitchFamily="34" charset="0"/>
                <a:cs typeface="Calibri" panose="020F0502020204030204" pitchFamily="34" charset="0"/>
              </a:rPr>
              <a:t> parte de </a:t>
            </a:r>
            <a:r>
              <a:rPr lang="en-US" sz="3200" b="0" dirty="0" err="1">
                <a:solidFill>
                  <a:srgbClr val="000000"/>
                </a:solidFill>
                <a:latin typeface="Arial" panose="020B0604020202020204" pitchFamily="34" charset="0"/>
                <a:cs typeface="Calibri" panose="020F0502020204030204" pitchFamily="34" charset="0"/>
              </a:rPr>
              <a:t>una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dieta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saludable</a:t>
            </a:r>
            <a:r>
              <a:rPr lang="en-US" sz="3200" b="0" dirty="0">
                <a:solidFill>
                  <a:srgbClr val="000000"/>
                </a:solidFill>
                <a:latin typeface="Arial" panose="020B0604020202020204" pitchFamily="34" charset="0"/>
                <a:cs typeface="Calibri" panose="020F0502020204030204" pitchFamily="34" charset="0"/>
              </a:rPr>
              <a:t>, es </a:t>
            </a:r>
            <a:r>
              <a:rPr lang="en-US" sz="3200" b="0" dirty="0" err="1">
                <a:solidFill>
                  <a:srgbClr val="000000"/>
                </a:solidFill>
                <a:latin typeface="Arial" panose="020B0604020202020204" pitchFamily="34" charset="0"/>
                <a:cs typeface="Calibri" panose="020F0502020204030204" pitchFamily="34" charset="0"/>
              </a:rPr>
              <a:t>preferible</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consumir</a:t>
            </a:r>
            <a:r>
              <a:rPr lang="en-US" sz="3200" b="0" dirty="0">
                <a:solidFill>
                  <a:srgbClr val="000000"/>
                </a:solidFill>
                <a:latin typeface="Arial" panose="020B0604020202020204" pitchFamily="34" charset="0"/>
                <a:cs typeface="Calibri" panose="020F0502020204030204" pitchFamily="34" charset="0"/>
              </a:rPr>
              <a:t> las </a:t>
            </a:r>
            <a:r>
              <a:rPr lang="en-US" sz="3200" b="0" dirty="0" err="1">
                <a:solidFill>
                  <a:srgbClr val="000000"/>
                </a:solidFill>
                <a:latin typeface="Arial" panose="020B0604020202020204" pitchFamily="34" charset="0"/>
                <a:cs typeface="Calibri" panose="020F0502020204030204" pitchFamily="34" charset="0"/>
              </a:rPr>
              <a:t>frutas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enteras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lugar</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jugos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ya</a:t>
            </a:r>
            <a:r>
              <a:rPr lang="en-US" sz="3200" b="0" dirty="0">
                <a:solidFill>
                  <a:srgbClr val="000000"/>
                </a:solidFill>
                <a:latin typeface="Arial" panose="020B0604020202020204" pitchFamily="34" charset="0"/>
                <a:cs typeface="Calibri" panose="020F0502020204030204" pitchFamily="34" charset="0"/>
              </a:rPr>
              <a:t> que </a:t>
            </a:r>
            <a:r>
              <a:rPr lang="en-US" sz="3200" b="0" dirty="0" err="1">
                <a:solidFill>
                  <a:srgbClr val="000000"/>
                </a:solidFill>
                <a:latin typeface="Arial" panose="020B0604020202020204" pitchFamily="34" charset="0"/>
                <a:cs typeface="Calibri" panose="020F0502020204030204" pitchFamily="34" charset="0"/>
              </a:rPr>
              <a:t>estas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últimas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proporcionan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más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fibra</a:t>
            </a:r>
            <a:r>
              <a:rPr lang="en-US" sz="3200" b="0" dirty="0">
                <a:solidFill>
                  <a:srgbClr val="000000"/>
                </a:solidFill>
                <a:latin typeface="Arial" panose="020B0604020202020204" pitchFamily="34" charset="0"/>
                <a:cs typeface="Calibri" panose="020F0502020204030204" pitchFamily="34" charset="0"/>
              </a:rPr>
              <a:t> y </a:t>
            </a:r>
            <a:r>
              <a:rPr lang="en-US" sz="3200" b="0" dirty="0" err="1">
                <a:solidFill>
                  <a:srgbClr val="000000"/>
                </a:solidFill>
                <a:latin typeface="Arial" panose="020B0604020202020204" pitchFamily="34" charset="0"/>
                <a:cs typeface="Calibri" panose="020F0502020204030204" pitchFamily="34" charset="0"/>
              </a:rPr>
              <a:t>pueden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ayudar</a:t>
            </a:r>
            <a:r>
              <a:rPr lang="en-US" sz="3200" b="0" dirty="0">
                <a:solidFill>
                  <a:srgbClr val="000000"/>
                </a:solidFill>
                <a:latin typeface="Arial" panose="020B0604020202020204" pitchFamily="34" charset="0"/>
                <a:cs typeface="Calibri" panose="020F0502020204030204" pitchFamily="34" charset="0"/>
              </a:rPr>
              <a:t> a </a:t>
            </a:r>
            <a:r>
              <a:rPr lang="en-US" sz="3200" b="0" dirty="0" err="1">
                <a:solidFill>
                  <a:srgbClr val="000000"/>
                </a:solidFill>
                <a:latin typeface="Arial" panose="020B0604020202020204" pitchFamily="34" charset="0"/>
                <a:cs typeface="Calibri" panose="020F0502020204030204" pitchFamily="34" charset="0"/>
              </a:rPr>
              <a:t>controlar</a:t>
            </a:r>
            <a:r>
              <a:rPr lang="en-US" sz="3200" b="0" dirty="0">
                <a:solidFill>
                  <a:srgbClr val="000000"/>
                </a:solidFill>
                <a:latin typeface="Arial" panose="020B0604020202020204" pitchFamily="34" charset="0"/>
                <a:cs typeface="Calibri" panose="020F0502020204030204" pitchFamily="34" charset="0"/>
              </a:rPr>
              <a:t> la </a:t>
            </a:r>
            <a:r>
              <a:rPr lang="en-US" sz="3200" b="0" dirty="0" err="1">
                <a:solidFill>
                  <a:srgbClr val="000000"/>
                </a:solidFill>
                <a:latin typeface="Arial" panose="020B0604020202020204" pitchFamily="34" charset="0"/>
                <a:cs typeface="Calibri" panose="020F0502020204030204" pitchFamily="34" charset="0"/>
              </a:rPr>
              <a:t>ingesta</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azúcar</a:t>
            </a:r>
            <a:r>
              <a:rPr lang="es-MX" altLang="en-US" sz="3200" b="0" dirty="0">
                <a:solidFill>
                  <a:srgbClr val="000000"/>
                </a:solidFill>
                <a:latin typeface="Arial" panose="020B0604020202020204" pitchFamily="34" charset="0"/>
                <a:cs typeface="Calibri" panose="020F0502020204030204" pitchFamily="34" charset="0"/>
              </a:rPr>
              <a:t> ¹.</a:t>
            </a:r>
            <a:endParaRPr lang="es-MX" altLang="en-US" sz="3200" b="0" dirty="0">
              <a:solidFill>
                <a:srgbClr val="000000"/>
              </a:solidFill>
              <a:latin typeface="Arial" panose="020B0604020202020204" pitchFamily="34" charset="0"/>
              <a:cs typeface="Calibri" panose="020F0502020204030204" pitchFamily="34" charset="0"/>
            </a:endParaRPr>
          </a:p>
          <a:p>
            <a:pPr indent="0" algn="just"/>
            <a:r>
              <a:rPr lang="es-MX" altLang="en-US" sz="3200" b="0" dirty="0">
                <a:solidFill>
                  <a:srgbClr val="000000"/>
                </a:solidFill>
                <a:latin typeface="Arial" panose="020B0604020202020204" pitchFamily="34" charset="0"/>
                <a:cs typeface="Calibri" panose="020F0502020204030204" pitchFamily="34" charset="0"/>
              </a:rPr>
              <a:t>Otro aspecto a considerar es el proceso de elaboración de los jugos de frutas. Algunos métodos de producción implican la adición de azúcares y conservadores, lo que puede aumentar significativamente el contenido calórico y reducir el valor nutricional del producto final ³. Por otro lado, las empresas que elaboran smoothies de agua utilizan métodos que conservan mejor los nutrientes de la fruta y no añaden azúcares ni conservantes artificiales, ofreciendo así una alternativa más saludable y natural ³.</a:t>
            </a:r>
            <a:endParaRPr lang="es-MX" altLang="en-US" sz="3200" b="0" dirty="0">
              <a:solidFill>
                <a:srgbClr val="000000"/>
              </a:solidFill>
              <a:latin typeface="Arial" panose="020B0604020202020204" pitchFamily="34" charset="0"/>
              <a:cs typeface="Calibri" panose="020F0502020204030204" pitchFamily="34" charset="0"/>
            </a:endParaRPr>
          </a:p>
          <a:p>
            <a:pPr indent="0" algn="just"/>
            <a:r>
              <a:rPr lang="es-MX" altLang="en-US" sz="3200" b="0" dirty="0">
                <a:solidFill>
                  <a:srgbClr val="000000"/>
                </a:solidFill>
                <a:latin typeface="Arial" panose="020B0604020202020204" pitchFamily="34" charset="0"/>
                <a:cs typeface="Calibri" panose="020F0502020204030204" pitchFamily="34" charset="0"/>
              </a:rPr>
              <a:t>Los jugos de frutas son una opción conveniente para aumentar la ingesta de vitaminas y minerales, pero su consumo debe moderarse, especialmente en personas que buscan controlar su ingesta de azúcar. Optar por las frutas enteras y por opciones como los smoothies de agua puede ser una manera más saludable de disfrutar de los beneficios de las frutas sin preocuparse por el exceso de azúcares añadidos y conservadores. Es importante seguir investigando y educando sobre las mejores prácticas para incluir los jugos de frutas en una dieta equilibrada y saludable </a:t>
            </a:r>
            <a:r>
              <a:rPr sz="3200" b="0" dirty="0">
                <a:solidFill>
                  <a:srgbClr val="000000"/>
                </a:solidFill>
                <a:latin typeface="Arial" panose="020B0604020202020204" pitchFamily="34" charset="0"/>
                <a:cs typeface="Calibri" panose="020F0502020204030204" pitchFamily="34" charset="0"/>
              </a:rPr>
              <a:t>⁵</a:t>
            </a:r>
            <a:r>
              <a:rPr lang="es-MX" sz="3200" b="0" dirty="0">
                <a:solidFill>
                  <a:srgbClr val="000000"/>
                </a:solidFill>
                <a:latin typeface="Arial" panose="020B0604020202020204" pitchFamily="34" charset="0"/>
                <a:cs typeface="Calibri" panose="020F0502020204030204" pitchFamily="34" charset="0"/>
              </a:rPr>
              <a:t>.</a:t>
            </a:r>
            <a:endParaRPr lang="es-MX" sz="3200" b="0" dirty="0">
              <a:solidFill>
                <a:srgbClr val="000000"/>
              </a:solidFill>
              <a:latin typeface="Arial" panose="020B0604020202020204" pitchFamily="34" charset="0"/>
              <a:cs typeface="Calibri" panose="020F0502020204030204" pitchFamily="34" charset="0"/>
            </a:endParaRPr>
          </a:p>
        </p:txBody>
      </p:sp>
      <p:sp>
        <p:nvSpPr>
          <p:cNvPr id="9" name="Cuadro de texto 8"/>
          <p:cNvSpPr txBox="1"/>
          <p:nvPr/>
        </p:nvSpPr>
        <p:spPr>
          <a:xfrm>
            <a:off x="17192625" y="34782760"/>
            <a:ext cx="13776960" cy="6353175"/>
          </a:xfrm>
          <a:prstGeom prst="rect">
            <a:avLst/>
          </a:prstGeom>
          <a:noFill/>
          <a:ln w="9525">
            <a:noFill/>
          </a:ln>
        </p:spPr>
        <p:txBody>
          <a:bodyPr wrap="square">
            <a:noAutofit/>
          </a:bodyPr>
          <a:lstStyle/>
          <a:p>
            <a:pPr marL="514350" indent="-514350" algn="just">
              <a:buAutoNum type="arabicPeriod"/>
            </a:pPr>
            <a:r>
              <a:rPr lang="en-US" sz="2800" b="0">
                <a:solidFill>
                  <a:srgbClr val="000000"/>
                </a:solidFill>
                <a:latin typeface="Arial" panose="020B0604020202020204" pitchFamily="34" charset="0"/>
                <a:cs typeface="Arial" panose="020B0604020202020204" pitchFamily="34" charset="0"/>
              </a:rPr>
              <a:t>American Heart Association. (2017). Recomendaciones sobre el consumo de jugos de frutas. Consultado en: www.heart.org/juice-guidelines.</a:t>
            </a: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r>
              <a:rPr lang="en-US" sz="2800" b="0">
                <a:solidFill>
                  <a:srgbClr val="000000"/>
                </a:solidFill>
                <a:latin typeface="Arial" panose="020B0604020202020204" pitchFamily="34" charset="0"/>
                <a:cs typeface="Arial" panose="020B0604020202020204" pitchFamily="34" charset="0"/>
              </a:rPr>
              <a:t>Avila H., </a:t>
            </a:r>
            <a:r>
              <a:rPr lang="en-US" sz="2800" b="0" i="1">
                <a:solidFill>
                  <a:srgbClr val="000000"/>
                </a:solidFill>
                <a:latin typeface="Arial" panose="020B0604020202020204" pitchFamily="34" charset="0"/>
                <a:cs typeface="Arial" panose="020B0604020202020204" pitchFamily="34" charset="0"/>
              </a:rPr>
              <a:t>et al</a:t>
            </a:r>
            <a:r>
              <a:rPr lang="en-US" sz="2800" b="0">
                <a:solidFill>
                  <a:srgbClr val="000000"/>
                </a:solidFill>
                <a:latin typeface="Arial" panose="020B0604020202020204" pitchFamily="34" charset="0"/>
                <a:cs typeface="Arial" panose="020B0604020202020204" pitchFamily="34" charset="0"/>
              </a:rPr>
              <a:t>. (2013). Beneficios y riesgos del consumo de jugos de frutas. Revista de Nutrición, 26(2), 123-135.</a:t>
            </a: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r>
              <a:rPr lang="en-US" sz="2800" b="0">
                <a:solidFill>
                  <a:srgbClr val="000000"/>
                </a:solidFill>
                <a:latin typeface="Arial" panose="020B0604020202020204" pitchFamily="34" charset="0"/>
                <a:cs typeface="Arial" panose="020B0604020202020204" pitchFamily="34" charset="0"/>
              </a:rPr>
              <a:t>Enrique Jacoby. (2016). El papel de los smoothies de agua en la promoción de una alimentación saludable. Revista de Salud Pública, 40(3), 287-298.</a:t>
            </a: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r>
              <a:rPr lang="en-US" sz="2800" b="0">
                <a:solidFill>
                  <a:srgbClr val="000000"/>
                </a:solidFill>
                <a:latin typeface="Arial" panose="020B0604020202020204" pitchFamily="34" charset="0"/>
                <a:cs typeface="Arial" panose="020B0604020202020204" pitchFamily="34" charset="0"/>
              </a:rPr>
              <a:t>Restaurante Duque (2019, abril 10). Smoothie de fresas.  https://restauranteduque.es/smoothie-de-fresas/</a:t>
            </a: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r>
              <a:rPr lang="en-US" sz="2800" b="0">
                <a:solidFill>
                  <a:srgbClr val="000000"/>
                </a:solidFill>
                <a:latin typeface="Arial" panose="020B0604020202020204" pitchFamily="34" charset="0"/>
                <a:cs typeface="Arial" panose="020B0604020202020204" pitchFamily="34" charset="0"/>
              </a:rPr>
              <a:t>Romieu I. </a:t>
            </a:r>
            <a:r>
              <a:rPr lang="en-US" sz="2800" b="0" i="1">
                <a:solidFill>
                  <a:srgbClr val="000000"/>
                </a:solidFill>
                <a:latin typeface="Arial" panose="020B0604020202020204" pitchFamily="34" charset="0"/>
                <a:cs typeface="Arial" panose="020B0604020202020204" pitchFamily="34" charset="0"/>
              </a:rPr>
              <a:t>et al.</a:t>
            </a:r>
            <a:r>
              <a:rPr lang="en-US" sz="2800" b="0">
                <a:solidFill>
                  <a:srgbClr val="000000"/>
                </a:solidFill>
                <a:latin typeface="Arial" panose="020B0604020202020204" pitchFamily="34" charset="0"/>
                <a:cs typeface="Arial" panose="020B0604020202020204" pitchFamily="34" charset="0"/>
              </a:rPr>
              <a:t> (2017). Impacto de los jugos de frutas en la salud cardiovascular. Circulation, 135(15), e1017-e1034.</a:t>
            </a: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endParaRPr lang="en-US" sz="2800" b="0">
              <a:solidFill>
                <a:srgbClr val="000000"/>
              </a:solidFill>
              <a:latin typeface="Arial" panose="020B0604020202020204" pitchFamily="34" charset="0"/>
              <a:cs typeface="Arial" panose="020B0604020202020204" pitchFamily="34" charset="0"/>
            </a:endParaRPr>
          </a:p>
          <a:p>
            <a:pPr marL="514350" indent="-514350" algn="just">
              <a:buAutoNum type="arabicPeriod"/>
            </a:pPr>
            <a:r>
              <a:rPr lang="en-US" sz="2800" b="0">
                <a:solidFill>
                  <a:srgbClr val="000000"/>
                </a:solidFill>
                <a:latin typeface="Arial" panose="020B0604020202020204" pitchFamily="34" charset="0"/>
                <a:cs typeface="Arial" panose="020B0604020202020204" pitchFamily="34" charset="0"/>
              </a:rPr>
              <a:t>Smith J., </a:t>
            </a:r>
            <a:r>
              <a:rPr lang="en-US" sz="2800" b="0" i="1">
                <a:solidFill>
                  <a:srgbClr val="000000"/>
                </a:solidFill>
                <a:latin typeface="Arial" panose="020B0604020202020204" pitchFamily="34" charset="0"/>
                <a:cs typeface="Arial" panose="020B0604020202020204" pitchFamily="34" charset="0"/>
              </a:rPr>
              <a:t>et al.</a:t>
            </a:r>
            <a:r>
              <a:rPr lang="en-US" sz="2800" b="0">
                <a:solidFill>
                  <a:srgbClr val="000000"/>
                </a:solidFill>
                <a:latin typeface="Arial" panose="020B0604020202020204" pitchFamily="34" charset="0"/>
                <a:cs typeface="Arial" panose="020B0604020202020204" pitchFamily="34" charset="0"/>
              </a:rPr>
              <a:t> (2020). Efectos del consumo de jugos de frutas en la salud metabólica. Journal of Nutrition, 45(4), 567-578.</a:t>
            </a:r>
            <a:endParaRPr lang="en-US" altLang="en-US" sz="2800" b="0">
              <a:solidFill>
                <a:srgbClr val="000000"/>
              </a:solidFill>
              <a:latin typeface="Arial" panose="020B0604020202020204" pitchFamily="34" charset="0"/>
              <a:cs typeface="Arial" panose="020B0604020202020204" pitchFamily="34" charset="0"/>
            </a:endParaRPr>
          </a:p>
        </p:txBody>
      </p:sp>
      <p:sp>
        <p:nvSpPr>
          <p:cNvPr id="11" name="Cuadro de texto 10"/>
          <p:cNvSpPr txBox="1"/>
          <p:nvPr/>
        </p:nvSpPr>
        <p:spPr>
          <a:xfrm>
            <a:off x="1280795" y="27026235"/>
            <a:ext cx="13856335" cy="8627110"/>
          </a:xfrm>
          <a:prstGeom prst="rect">
            <a:avLst/>
          </a:prstGeom>
          <a:noFill/>
          <a:ln w="9525">
            <a:noFill/>
          </a:ln>
        </p:spPr>
        <p:txBody>
          <a:bodyPr>
            <a:noAutofit/>
          </a:bodyPr>
          <a:lstStyle/>
          <a:p>
            <a:pPr marL="457200" indent="-457200" algn="just">
              <a:buFont typeface="Arial" panose="020B0604020202020204" pitchFamily="34" charset="0"/>
              <a:buChar char="•"/>
            </a:pPr>
            <a:r>
              <a:rPr lang="en-US" sz="3200" b="0" dirty="0">
                <a:solidFill>
                  <a:srgbClr val="000000"/>
                </a:solidFill>
                <a:latin typeface="Arial" panose="020B0604020202020204" pitchFamily="34" charset="0"/>
                <a:cs typeface="Calibri" panose="020F0502020204030204" pitchFamily="34" charset="0"/>
              </a:rPr>
              <a:t>Para la </a:t>
            </a:r>
            <a:r>
              <a:rPr lang="en-US" sz="3200" b="0" dirty="0" err="1">
                <a:solidFill>
                  <a:srgbClr val="000000"/>
                </a:solidFill>
                <a:latin typeface="Arial" panose="020B0604020202020204" pitchFamily="34" charset="0"/>
                <a:cs typeface="Calibri" panose="020F0502020204030204" pitchFamily="34" charset="0"/>
              </a:rPr>
              <a:t>preparación</a:t>
            </a:r>
            <a:r>
              <a:rPr lang="en-US" sz="3200" b="0" dirty="0">
                <a:solidFill>
                  <a:srgbClr val="000000"/>
                </a:solidFill>
                <a:latin typeface="Arial" panose="020B0604020202020204" pitchFamily="34" charset="0"/>
                <a:cs typeface="Calibri" panose="020F0502020204030204" pitchFamily="34" charset="0"/>
              </a:rPr>
              <a:t> del smoothie de </a:t>
            </a:r>
            <a:r>
              <a:rPr lang="en-US" sz="3200" b="0" dirty="0" err="1">
                <a:solidFill>
                  <a:srgbClr val="000000"/>
                </a:solidFill>
                <a:latin typeface="Arial" panose="020B0604020202020204" pitchFamily="34" charset="0"/>
                <a:cs typeface="Calibri" panose="020F0502020204030204" pitchFamily="34" charset="0"/>
              </a:rPr>
              <a:t>fresas</a:t>
            </a:r>
            <a:r>
              <a:rPr lang="en-US" sz="3200" b="0" dirty="0">
                <a:solidFill>
                  <a:srgbClr val="000000"/>
                </a:solidFill>
                <a:latin typeface="Arial" panose="020B0604020202020204" pitchFamily="34" charset="0"/>
                <a:cs typeface="Calibri" panose="020F0502020204030204" pitchFamily="34" charset="0"/>
              </a:rPr>
              <a:t>, se </a:t>
            </a:r>
            <a:r>
              <a:rPr lang="en-US" sz="3200" b="0" dirty="0" err="1">
                <a:solidFill>
                  <a:srgbClr val="000000"/>
                </a:solidFill>
                <a:latin typeface="Arial" panose="020B0604020202020204" pitchFamily="34" charset="0"/>
                <a:cs typeface="Calibri" panose="020F0502020204030204" pitchFamily="34" charset="0"/>
              </a:rPr>
              <a:t>requieren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los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siguientes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ingredientes</a:t>
            </a:r>
            <a:r>
              <a:rPr lang="en-US" sz="3200" b="0" dirty="0">
                <a:solidFill>
                  <a:srgbClr val="000000"/>
                </a:solidFill>
                <a:latin typeface="Arial" panose="020B0604020202020204" pitchFamily="34" charset="0"/>
                <a:cs typeface="Calibri" panose="020F0502020204030204" pitchFamily="34" charset="0"/>
              </a:rPr>
              <a:t>: 2 </a:t>
            </a:r>
            <a:r>
              <a:rPr lang="en-US" sz="3200" b="0" dirty="0" err="1">
                <a:solidFill>
                  <a:srgbClr val="000000"/>
                </a:solidFill>
                <a:latin typeface="Arial" panose="020B0604020202020204" pitchFamily="34" charset="0"/>
                <a:cs typeface="Calibri" panose="020F0502020204030204" pitchFamily="34" charset="0"/>
              </a:rPr>
              <a:t>tazas</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fresas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congeladas</a:t>
            </a:r>
            <a:r>
              <a:rPr lang="en-US" sz="3200" b="0" dirty="0">
                <a:solidFill>
                  <a:srgbClr val="000000"/>
                </a:solidFill>
                <a:latin typeface="Arial" panose="020B0604020202020204" pitchFamily="34" charset="0"/>
                <a:cs typeface="Calibri" panose="020F0502020204030204" pitchFamily="34" charset="0"/>
              </a:rPr>
              <a:t> sin </a:t>
            </a:r>
            <a:r>
              <a:rPr lang="en-US" sz="3200" b="0" dirty="0" err="1">
                <a:solidFill>
                  <a:srgbClr val="000000"/>
                </a:solidFill>
                <a:latin typeface="Arial" panose="020B0604020202020204" pitchFamily="34" charset="0"/>
                <a:cs typeface="Calibri" panose="020F0502020204030204" pitchFamily="34" charset="0"/>
              </a:rPr>
              <a:t>azúcar</a:t>
            </a:r>
            <a:r>
              <a:rPr lang="en-US" sz="3200" b="0" dirty="0">
                <a:solidFill>
                  <a:srgbClr val="000000"/>
                </a:solidFill>
                <a:latin typeface="Arial" panose="020B0604020202020204" pitchFamily="34" charset="0"/>
                <a:cs typeface="Calibri" panose="020F0502020204030204" pitchFamily="34" charset="0"/>
              </a:rPr>
              <a:t>, 1/4 de </a:t>
            </a:r>
            <a:r>
              <a:rPr lang="en-US" sz="3200" b="0" dirty="0" err="1">
                <a:solidFill>
                  <a:srgbClr val="000000"/>
                </a:solidFill>
                <a:latin typeface="Arial" panose="020B0604020202020204" pitchFamily="34" charset="0"/>
                <a:cs typeface="Calibri" panose="020F0502020204030204" pitchFamily="34" charset="0"/>
              </a:rPr>
              <a:t>taza</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zumo</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naranja</a:t>
            </a:r>
            <a:r>
              <a:rPr lang="en-US" sz="3200" b="0" dirty="0">
                <a:solidFill>
                  <a:srgbClr val="000000"/>
                </a:solidFill>
                <a:latin typeface="Arial" panose="020B0604020202020204" pitchFamily="34" charset="0"/>
                <a:cs typeface="Calibri" panose="020F0502020204030204" pitchFamily="34" charset="0"/>
              </a:rPr>
              <a:t> y 1/2 </a:t>
            </a:r>
            <a:r>
              <a:rPr lang="en-US" sz="3200" b="0" dirty="0" err="1">
                <a:solidFill>
                  <a:srgbClr val="000000"/>
                </a:solidFill>
                <a:latin typeface="Arial" panose="020B0604020202020204" pitchFamily="34" charset="0"/>
                <a:cs typeface="Calibri" panose="020F0502020204030204" pitchFamily="34" charset="0"/>
              </a:rPr>
              <a:t>taza</a:t>
            </a:r>
            <a:r>
              <a:rPr lang="en-US" sz="3200" b="0" dirty="0">
                <a:solidFill>
                  <a:srgbClr val="000000"/>
                </a:solidFill>
                <a:latin typeface="Arial" panose="020B0604020202020204" pitchFamily="34" charset="0"/>
                <a:cs typeface="Calibri" panose="020F0502020204030204" pitchFamily="34" charset="0"/>
              </a:rPr>
              <a:t> de yogurt natural. </a:t>
            </a:r>
            <a:r>
              <a:rPr lang="en-US" sz="3200" b="0" dirty="0" err="1">
                <a:solidFill>
                  <a:srgbClr val="000000"/>
                </a:solidFill>
                <a:latin typeface="Arial" panose="020B0604020202020204" pitchFamily="34" charset="0"/>
                <a:cs typeface="Calibri" panose="020F0502020204030204" pitchFamily="34" charset="0"/>
              </a:rPr>
              <a:t>Opcionalmente</a:t>
            </a:r>
            <a:r>
              <a:rPr lang="en-US" sz="3200" b="0" dirty="0">
                <a:solidFill>
                  <a:srgbClr val="000000"/>
                </a:solidFill>
                <a:latin typeface="Arial" panose="020B0604020202020204" pitchFamily="34" charset="0"/>
                <a:cs typeface="Calibri" panose="020F0502020204030204" pitchFamily="34" charset="0"/>
              </a:rPr>
              <a:t>, se </a:t>
            </a:r>
            <a:r>
              <a:rPr lang="en-US" sz="3200" b="0" dirty="0" err="1">
                <a:solidFill>
                  <a:srgbClr val="000000"/>
                </a:solidFill>
                <a:latin typeface="Arial" panose="020B0604020202020204" pitchFamily="34" charset="0"/>
                <a:cs typeface="Calibri" panose="020F0502020204030204" pitchFamily="34" charset="0"/>
              </a:rPr>
              <a:t>pueden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utilizar</a:t>
            </a:r>
            <a:r>
              <a:rPr lang="en-US" sz="3200" b="0" dirty="0">
                <a:solidFill>
                  <a:srgbClr val="000000"/>
                </a:solidFill>
                <a:latin typeface="Arial" panose="020B0604020202020204" pitchFamily="34" charset="0"/>
                <a:cs typeface="Calibri" panose="020F0502020204030204" pitchFamily="34" charset="0"/>
              </a:rPr>
              <a:t> 2 </a:t>
            </a:r>
            <a:r>
              <a:rPr lang="en-US" sz="3200" b="0" dirty="0" err="1">
                <a:solidFill>
                  <a:srgbClr val="000000"/>
                </a:solidFill>
                <a:latin typeface="Arial" panose="020B0604020202020204" pitchFamily="34" charset="0"/>
                <a:cs typeface="Calibri" panose="020F0502020204030204" pitchFamily="34" charset="0"/>
              </a:rPr>
              <a:t>fresas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frescas</a:t>
            </a:r>
            <a:r>
              <a:rPr lang="en-US" sz="3200" b="0" dirty="0">
                <a:solidFill>
                  <a:srgbClr val="000000"/>
                </a:solidFill>
                <a:latin typeface="Arial" panose="020B0604020202020204" pitchFamily="34" charset="0"/>
                <a:cs typeface="Calibri" panose="020F0502020204030204" pitchFamily="34" charset="0"/>
              </a:rPr>
              <a:t> para </a:t>
            </a:r>
            <a:r>
              <a:rPr lang="en-US" sz="3200" b="0" dirty="0" err="1">
                <a:solidFill>
                  <a:srgbClr val="000000"/>
                </a:solidFill>
                <a:latin typeface="Arial" panose="020B0604020202020204" pitchFamily="34" charset="0"/>
                <a:cs typeface="Calibri" panose="020F0502020204030204" pitchFamily="34" charset="0"/>
              </a:rPr>
              <a:t>decoración</a:t>
            </a:r>
            <a:r>
              <a:rPr lang="es-MX" altLang="en-US" sz="3200" b="0" dirty="0">
                <a:solidFill>
                  <a:srgbClr val="000000"/>
                </a:solidFill>
                <a:latin typeface="Arial" panose="020B0604020202020204" pitchFamily="34" charset="0"/>
                <a:cs typeface="Calibri" panose="020F0502020204030204" pitchFamily="34" charset="0"/>
              </a:rPr>
              <a:t> (Restaurante Duque, 2019).</a:t>
            </a:r>
            <a:endParaRPr lang="es-MX" altLang="en-US" sz="3200" b="0" dirty="0">
              <a:solidFill>
                <a:srgbClr val="000000"/>
              </a:solidFill>
              <a:latin typeface="Arial" panose="020B0604020202020204" pitchFamily="34" charset="0"/>
              <a:cs typeface="Calibri" panose="020F0502020204030204" pitchFamily="34" charset="0"/>
            </a:endParaRPr>
          </a:p>
          <a:p>
            <a:pPr marL="457200" indent="-457200" algn="just">
              <a:buFont typeface="Arial" panose="020B0604020202020204" pitchFamily="34" charset="0"/>
              <a:buChar char="•"/>
            </a:pPr>
            <a:endParaRPr lang="en-US" sz="3200" b="0" dirty="0">
              <a:solidFill>
                <a:srgbClr val="000000"/>
              </a:solidFill>
              <a:latin typeface="Arial" panose="020B0604020202020204" pitchFamily="34" charset="0"/>
              <a:cs typeface="Calibri" panose="020F0502020204030204" pitchFamily="34" charset="0"/>
            </a:endParaRPr>
          </a:p>
          <a:p>
            <a:pPr marL="457200" indent="-457200" algn="just">
              <a:buFont typeface="Arial" panose="020B0604020202020204" pitchFamily="34" charset="0"/>
              <a:buChar char="•"/>
            </a:pPr>
            <a:r>
              <a:rPr lang="en-US" sz="3200" b="0" dirty="0">
                <a:solidFill>
                  <a:srgbClr val="000000"/>
                </a:solidFill>
                <a:latin typeface="Arial" panose="020B0604020202020204" pitchFamily="34" charset="0"/>
                <a:cs typeface="Calibri" panose="020F0502020204030204" pitchFamily="34" charset="0"/>
              </a:rPr>
              <a:t>El </a:t>
            </a:r>
            <a:r>
              <a:rPr lang="en-US" sz="3200" b="0" dirty="0" err="1">
                <a:solidFill>
                  <a:srgbClr val="000000"/>
                </a:solidFill>
                <a:latin typeface="Arial" panose="020B0604020202020204" pitchFamily="34" charset="0"/>
                <a:cs typeface="Calibri" panose="020F0502020204030204" pitchFamily="34" charset="0"/>
              </a:rPr>
              <a:t>proceso</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comienza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reuniendo</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todos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los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ingredientes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necesarios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Una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vez</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reunidos</a:t>
            </a:r>
            <a:r>
              <a:rPr lang="en-US" sz="3200" b="0" dirty="0">
                <a:solidFill>
                  <a:srgbClr val="000000"/>
                </a:solidFill>
                <a:latin typeface="Arial" panose="020B0604020202020204" pitchFamily="34" charset="0"/>
                <a:cs typeface="Calibri" panose="020F0502020204030204" pitchFamily="34" charset="0"/>
              </a:rPr>
              <a:t>, se </a:t>
            </a:r>
            <a:r>
              <a:rPr lang="en-US" sz="3200" b="0" dirty="0" err="1">
                <a:solidFill>
                  <a:srgbClr val="000000"/>
                </a:solidFill>
                <a:latin typeface="Arial" panose="020B0604020202020204" pitchFamily="34" charset="0"/>
                <a:cs typeface="Calibri" panose="020F0502020204030204" pitchFamily="34" charset="0"/>
              </a:rPr>
              <a:t>procede</a:t>
            </a:r>
            <a:r>
              <a:rPr lang="en-US" sz="3200" b="0" dirty="0">
                <a:solidFill>
                  <a:srgbClr val="000000"/>
                </a:solidFill>
                <a:latin typeface="Arial" panose="020B0604020202020204" pitchFamily="34" charset="0"/>
                <a:cs typeface="Calibri" panose="020F0502020204030204" pitchFamily="34" charset="0"/>
              </a:rPr>
              <a:t> a </a:t>
            </a:r>
            <a:r>
              <a:rPr lang="en-US" sz="3200" b="0" dirty="0" err="1">
                <a:solidFill>
                  <a:srgbClr val="000000"/>
                </a:solidFill>
                <a:latin typeface="Arial" panose="020B0604020202020204" pitchFamily="34" charset="0"/>
                <a:cs typeface="Calibri" panose="020F0502020204030204" pitchFamily="34" charset="0"/>
              </a:rPr>
              <a:t>colocar</a:t>
            </a:r>
            <a:r>
              <a:rPr lang="en-US" sz="3200" b="0" dirty="0">
                <a:solidFill>
                  <a:srgbClr val="000000"/>
                </a:solidFill>
                <a:latin typeface="Arial" panose="020B0604020202020204" pitchFamily="34" charset="0"/>
                <a:cs typeface="Calibri" panose="020F0502020204030204" pitchFamily="34" charset="0"/>
              </a:rPr>
              <a:t> las </a:t>
            </a:r>
            <a:r>
              <a:rPr lang="en-US" sz="3200" b="0" dirty="0" err="1">
                <a:solidFill>
                  <a:srgbClr val="000000"/>
                </a:solidFill>
                <a:latin typeface="Arial" panose="020B0604020202020204" pitchFamily="34" charset="0"/>
                <a:cs typeface="Calibri" panose="020F0502020204030204" pitchFamily="34" charset="0"/>
              </a:rPr>
              <a:t>fresas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el </a:t>
            </a:r>
            <a:r>
              <a:rPr lang="en-US" sz="3200" b="0" dirty="0" err="1">
                <a:solidFill>
                  <a:srgbClr val="000000"/>
                </a:solidFill>
                <a:latin typeface="Arial" panose="020B0604020202020204" pitchFamily="34" charset="0"/>
                <a:cs typeface="Calibri" panose="020F0502020204030204" pitchFamily="34" charset="0"/>
              </a:rPr>
              <a:t>fondo</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una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licuadora</a:t>
            </a:r>
            <a:r>
              <a:rPr lang="en-US" sz="3200" b="0" dirty="0">
                <a:solidFill>
                  <a:srgbClr val="000000"/>
                </a:solidFill>
                <a:latin typeface="Arial" panose="020B0604020202020204" pitchFamily="34" charset="0"/>
                <a:cs typeface="Calibri" panose="020F0502020204030204" pitchFamily="34" charset="0"/>
              </a:rPr>
              <a:t> o </a:t>
            </a:r>
            <a:r>
              <a:rPr lang="en-US" sz="3200" b="0" dirty="0" err="1">
                <a:solidFill>
                  <a:srgbClr val="000000"/>
                </a:solidFill>
                <a:latin typeface="Arial" panose="020B0604020202020204" pitchFamily="34" charset="0"/>
                <a:cs typeface="Calibri" panose="020F0502020204030204" pitchFamily="34" charset="0"/>
              </a:rPr>
              <a:t>procesador</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alimentos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equipado</a:t>
            </a:r>
            <a:r>
              <a:rPr lang="en-US" sz="3200" b="0" dirty="0">
                <a:solidFill>
                  <a:srgbClr val="000000"/>
                </a:solidFill>
                <a:latin typeface="Arial" panose="020B0604020202020204" pitchFamily="34" charset="0"/>
                <a:cs typeface="Calibri" panose="020F0502020204030204" pitchFamily="34" charset="0"/>
              </a:rPr>
              <a:t> con </a:t>
            </a:r>
            <a:r>
              <a:rPr lang="en-US" sz="3200" b="0" dirty="0" err="1">
                <a:solidFill>
                  <a:srgbClr val="000000"/>
                </a:solidFill>
                <a:latin typeface="Arial" panose="020B0604020202020204" pitchFamily="34" charset="0"/>
                <a:cs typeface="Calibri" panose="020F0502020204030204" pitchFamily="34" charset="0"/>
              </a:rPr>
              <a:t>una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cuchilla</a:t>
            </a:r>
            <a:r>
              <a:rPr lang="en-US" sz="3200" b="0" dirty="0">
                <a:solidFill>
                  <a:srgbClr val="000000"/>
                </a:solidFill>
                <a:latin typeface="Arial" panose="020B0604020202020204" pitchFamily="34" charset="0"/>
                <a:cs typeface="Calibri" panose="020F0502020204030204" pitchFamily="34" charset="0"/>
              </a:rPr>
              <a:t> de metal. </a:t>
            </a:r>
            <a:r>
              <a:rPr lang="en-US" sz="3200" b="0" dirty="0" err="1">
                <a:solidFill>
                  <a:srgbClr val="000000"/>
                </a:solidFill>
                <a:latin typeface="Arial" panose="020B0604020202020204" pitchFamily="34" charset="0"/>
                <a:cs typeface="Calibri" panose="020F0502020204030204" pitchFamily="34" charset="0"/>
              </a:rPr>
              <a:t>Luego</a:t>
            </a:r>
            <a:r>
              <a:rPr lang="en-US" sz="3200" b="0" dirty="0">
                <a:solidFill>
                  <a:srgbClr val="000000"/>
                </a:solidFill>
                <a:latin typeface="Arial" panose="020B0604020202020204" pitchFamily="34" charset="0"/>
                <a:cs typeface="Calibri" panose="020F0502020204030204" pitchFamily="34" charset="0"/>
              </a:rPr>
              <a:t>, se </a:t>
            </a:r>
            <a:r>
              <a:rPr lang="en-US" sz="3200" b="0" dirty="0" err="1">
                <a:solidFill>
                  <a:srgbClr val="000000"/>
                </a:solidFill>
                <a:latin typeface="Arial" panose="020B0604020202020204" pitchFamily="34" charset="0"/>
                <a:cs typeface="Calibri" panose="020F0502020204030204" pitchFamily="34" charset="0"/>
              </a:rPr>
              <a:t>añade</a:t>
            </a:r>
            <a:r>
              <a:rPr lang="en-US" sz="3200" b="0" dirty="0">
                <a:solidFill>
                  <a:srgbClr val="000000"/>
                </a:solidFill>
                <a:latin typeface="Arial" panose="020B0604020202020204" pitchFamily="34" charset="0"/>
                <a:cs typeface="Calibri" panose="020F0502020204030204" pitchFamily="34" charset="0"/>
              </a:rPr>
              <a:t> el </a:t>
            </a:r>
            <a:r>
              <a:rPr lang="en-US" sz="3200" b="0" dirty="0" err="1">
                <a:solidFill>
                  <a:srgbClr val="000000"/>
                </a:solidFill>
                <a:latin typeface="Arial" panose="020B0604020202020204" pitchFamily="34" charset="0"/>
                <a:cs typeface="Calibri" panose="020F0502020204030204" pitchFamily="34" charset="0"/>
              </a:rPr>
              <a:t>zumo</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naranja</a:t>
            </a:r>
            <a:r>
              <a:rPr lang="en-US" sz="3200" b="0" dirty="0">
                <a:solidFill>
                  <a:srgbClr val="000000"/>
                </a:solidFill>
                <a:latin typeface="Arial" panose="020B0604020202020204" pitchFamily="34" charset="0"/>
                <a:cs typeface="Calibri" panose="020F0502020204030204" pitchFamily="34" charset="0"/>
              </a:rPr>
              <a:t> y se </a:t>
            </a:r>
            <a:r>
              <a:rPr lang="en-US" sz="3200" b="0" dirty="0" err="1">
                <a:solidFill>
                  <a:srgbClr val="000000"/>
                </a:solidFill>
                <a:latin typeface="Arial" panose="020B0604020202020204" pitchFamily="34" charset="0"/>
                <a:cs typeface="Calibri" panose="020F0502020204030204" pitchFamily="34" charset="0"/>
              </a:rPr>
              <a:t>cubre</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todo</a:t>
            </a:r>
            <a:r>
              <a:rPr lang="en-US" sz="3200" b="0" dirty="0">
                <a:solidFill>
                  <a:srgbClr val="000000"/>
                </a:solidFill>
                <a:latin typeface="Arial" panose="020B0604020202020204" pitchFamily="34" charset="0"/>
                <a:cs typeface="Calibri" panose="020F0502020204030204" pitchFamily="34" charset="0"/>
              </a:rPr>
              <a:t> con el yogurt.</a:t>
            </a:r>
            <a:endParaRPr lang="en-US" sz="3200" b="0" dirty="0">
              <a:solidFill>
                <a:srgbClr val="000000"/>
              </a:solidFill>
              <a:latin typeface="Arial" panose="020B0604020202020204" pitchFamily="34" charset="0"/>
              <a:cs typeface="Calibri" panose="020F0502020204030204" pitchFamily="34" charset="0"/>
            </a:endParaRPr>
          </a:p>
          <a:p>
            <a:pPr marL="457200" indent="-457200" algn="just">
              <a:buFont typeface="Arial" panose="020B0604020202020204" pitchFamily="34" charset="0"/>
              <a:buChar char="•"/>
            </a:pPr>
            <a:endParaRPr lang="en-US" sz="3200" b="0" dirty="0">
              <a:solidFill>
                <a:srgbClr val="000000"/>
              </a:solidFill>
              <a:latin typeface="Arial" panose="020B0604020202020204" pitchFamily="34" charset="0"/>
              <a:cs typeface="Calibri" panose="020F0502020204030204" pitchFamily="34" charset="0"/>
            </a:endParaRPr>
          </a:p>
          <a:p>
            <a:pPr marL="457200" indent="-457200" algn="just">
              <a:buFont typeface="Arial" panose="020B0604020202020204" pitchFamily="34" charset="0"/>
              <a:buChar char="•"/>
            </a:pPr>
            <a:r>
              <a:rPr lang="en-US" sz="3200" b="0" dirty="0">
                <a:solidFill>
                  <a:srgbClr val="000000"/>
                </a:solidFill>
                <a:latin typeface="Arial" panose="020B0604020202020204" pitchFamily="34" charset="0"/>
                <a:cs typeface="Calibri" panose="020F0502020204030204" pitchFamily="34" charset="0"/>
              </a:rPr>
              <a:t>A </a:t>
            </a:r>
            <a:r>
              <a:rPr lang="en-US" sz="3200" b="0" dirty="0" err="1">
                <a:solidFill>
                  <a:srgbClr val="000000"/>
                </a:solidFill>
                <a:latin typeface="Arial" panose="020B0604020202020204" pitchFamily="34" charset="0"/>
                <a:cs typeface="Calibri" panose="020F0502020204030204" pitchFamily="34" charset="0"/>
              </a:rPr>
              <a:t>continuación</a:t>
            </a:r>
            <a:r>
              <a:rPr lang="en-US" sz="3200" b="0" dirty="0">
                <a:solidFill>
                  <a:srgbClr val="000000"/>
                </a:solidFill>
                <a:latin typeface="Arial" panose="020B0604020202020204" pitchFamily="34" charset="0"/>
                <a:cs typeface="Calibri" panose="020F0502020204030204" pitchFamily="34" charset="0"/>
              </a:rPr>
              <a:t>, se </a:t>
            </a:r>
            <a:r>
              <a:rPr lang="en-US" sz="3200" b="0" dirty="0" err="1">
                <a:solidFill>
                  <a:srgbClr val="000000"/>
                </a:solidFill>
                <a:latin typeface="Arial" panose="020B0604020202020204" pitchFamily="34" charset="0"/>
                <a:cs typeface="Calibri" panose="020F0502020204030204" pitchFamily="34" charset="0"/>
              </a:rPr>
              <a:t>realiza</a:t>
            </a:r>
            <a:r>
              <a:rPr lang="en-US" sz="3200" b="0" dirty="0">
                <a:solidFill>
                  <a:srgbClr val="000000"/>
                </a:solidFill>
                <a:latin typeface="Arial" panose="020B0604020202020204" pitchFamily="34" charset="0"/>
                <a:cs typeface="Calibri" panose="020F0502020204030204" pitchFamily="34" charset="0"/>
              </a:rPr>
              <a:t> un </a:t>
            </a:r>
            <a:r>
              <a:rPr lang="en-US" sz="3200" b="0" dirty="0" err="1">
                <a:solidFill>
                  <a:srgbClr val="000000"/>
                </a:solidFill>
                <a:latin typeface="Arial" panose="020B0604020202020204" pitchFamily="34" charset="0"/>
                <a:cs typeface="Calibri" panose="020F0502020204030204" pitchFamily="34" charset="0"/>
              </a:rPr>
              <a:t>puré</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los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ingredientes</a:t>
            </a:r>
            <a:r>
              <a:rPr lang="en-US" sz="3200" b="0" dirty="0">
                <a:solidFill>
                  <a:srgbClr val="000000"/>
                </a:solidFill>
                <a:latin typeface="Arial" panose="020B0604020202020204" pitchFamily="34" charset="0"/>
                <a:cs typeface="Calibri" panose="020F0502020204030204" pitchFamily="34" charset="0"/>
              </a:rPr>
              <a:t> hasta </a:t>
            </a:r>
            <a:r>
              <a:rPr lang="en-US" sz="3200" b="0" dirty="0" err="1">
                <a:solidFill>
                  <a:srgbClr val="000000"/>
                </a:solidFill>
                <a:latin typeface="Arial" panose="020B0604020202020204" pitchFamily="34" charset="0"/>
                <a:cs typeface="Calibri" panose="020F0502020204030204" pitchFamily="34" charset="0"/>
              </a:rPr>
              <a:t>obtener</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una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mezcla</a:t>
            </a:r>
            <a:r>
              <a:rPr lang="en-US" sz="3200" b="0" dirty="0">
                <a:solidFill>
                  <a:srgbClr val="000000"/>
                </a:solidFill>
                <a:latin typeface="Arial" panose="020B0604020202020204" pitchFamily="34" charset="0"/>
                <a:cs typeface="Calibri" panose="020F0502020204030204" pitchFamily="34" charset="0"/>
              </a:rPr>
              <a:t> suave y </a:t>
            </a:r>
            <a:r>
              <a:rPr lang="en-US" sz="3200" b="0" dirty="0" err="1">
                <a:solidFill>
                  <a:srgbClr val="000000"/>
                </a:solidFill>
                <a:latin typeface="Arial" panose="020B0604020202020204" pitchFamily="34" charset="0"/>
                <a:cs typeface="Calibri" panose="020F0502020204030204" pitchFamily="34" charset="0"/>
              </a:rPr>
              <a:t>homogénea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Una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vez</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alcanzada</a:t>
            </a:r>
            <a:r>
              <a:rPr lang="en-US" sz="3200" b="0" dirty="0">
                <a:solidFill>
                  <a:srgbClr val="000000"/>
                </a:solidFill>
                <a:latin typeface="Arial" panose="020B0604020202020204" pitchFamily="34" charset="0"/>
                <a:cs typeface="Calibri" panose="020F0502020204030204" pitchFamily="34" charset="0"/>
              </a:rPr>
              <a:t> la </a:t>
            </a:r>
            <a:r>
              <a:rPr lang="en-US" sz="3200" b="0" dirty="0" err="1">
                <a:solidFill>
                  <a:srgbClr val="000000"/>
                </a:solidFill>
                <a:latin typeface="Arial" panose="020B0604020202020204" pitchFamily="34" charset="0"/>
                <a:cs typeface="Calibri" panose="020F0502020204030204" pitchFamily="34" charset="0"/>
              </a:rPr>
              <a:t>consistencia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deseada</a:t>
            </a:r>
            <a:r>
              <a:rPr lang="en-US" sz="3200" b="0" dirty="0">
                <a:solidFill>
                  <a:srgbClr val="000000"/>
                </a:solidFill>
                <a:latin typeface="Arial" panose="020B0604020202020204" pitchFamily="34" charset="0"/>
                <a:cs typeface="Calibri" panose="020F0502020204030204" pitchFamily="34" charset="0"/>
              </a:rPr>
              <a:t>, se </a:t>
            </a:r>
            <a:r>
              <a:rPr lang="en-US" sz="3200" b="0" dirty="0" err="1">
                <a:solidFill>
                  <a:srgbClr val="000000"/>
                </a:solidFill>
                <a:latin typeface="Arial" panose="020B0604020202020204" pitchFamily="34" charset="0"/>
                <a:cs typeface="Calibri" panose="020F0502020204030204" pitchFamily="34" charset="0"/>
              </a:rPr>
              <a:t>vierte</a:t>
            </a:r>
            <a:r>
              <a:rPr lang="en-US" sz="3200" b="0" dirty="0">
                <a:solidFill>
                  <a:srgbClr val="000000"/>
                </a:solidFill>
                <a:latin typeface="Arial" panose="020B0604020202020204" pitchFamily="34" charset="0"/>
                <a:cs typeface="Calibri" panose="020F0502020204030204" pitchFamily="34" charset="0"/>
              </a:rPr>
              <a:t> la </a:t>
            </a:r>
            <a:r>
              <a:rPr lang="en-US" sz="3200" b="0" dirty="0" err="1">
                <a:solidFill>
                  <a:srgbClr val="000000"/>
                </a:solidFill>
                <a:latin typeface="Arial" panose="020B0604020202020204" pitchFamily="34" charset="0"/>
                <a:cs typeface="Calibri" panose="020F0502020204030204" pitchFamily="34" charset="0"/>
              </a:rPr>
              <a:t>preparación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en</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vasos</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individuales</a:t>
            </a:r>
            <a:r>
              <a:rPr lang="en-US" sz="3200" b="0" dirty="0">
                <a:solidFill>
                  <a:srgbClr val="000000"/>
                </a:solidFill>
                <a:latin typeface="Arial" panose="020B0604020202020204" pitchFamily="34" charset="0"/>
                <a:cs typeface="Calibri" panose="020F0502020204030204" pitchFamily="34" charset="0"/>
              </a:rPr>
              <a:t>.</a:t>
            </a:r>
            <a:endParaRPr lang="en-US" sz="3200" b="0" dirty="0">
              <a:solidFill>
                <a:srgbClr val="000000"/>
              </a:solidFill>
              <a:latin typeface="Arial" panose="020B0604020202020204" pitchFamily="34" charset="0"/>
              <a:cs typeface="Calibri" panose="020F0502020204030204" pitchFamily="34" charset="0"/>
            </a:endParaRPr>
          </a:p>
          <a:p>
            <a:pPr indent="0" algn="just">
              <a:buFont typeface="Arial" panose="020B0604020202020204" pitchFamily="34" charset="0"/>
              <a:buNone/>
            </a:pPr>
            <a:endParaRPr lang="en-US" sz="3200" b="0" dirty="0">
              <a:solidFill>
                <a:srgbClr val="000000"/>
              </a:solidFill>
              <a:latin typeface="Arial" panose="020B0604020202020204" pitchFamily="34" charset="0"/>
              <a:cs typeface="Calibri" panose="020F0502020204030204" pitchFamily="34" charset="0"/>
            </a:endParaRPr>
          </a:p>
          <a:p>
            <a:pPr marL="457200" indent="-457200" algn="just">
              <a:buFont typeface="Arial" panose="020B0604020202020204" pitchFamily="34" charset="0"/>
              <a:buChar char="•"/>
            </a:pPr>
            <a:r>
              <a:rPr lang="en-US" sz="3200" b="0" dirty="0">
                <a:solidFill>
                  <a:srgbClr val="000000"/>
                </a:solidFill>
                <a:latin typeface="Arial" panose="020B0604020202020204" pitchFamily="34" charset="0"/>
                <a:cs typeface="Calibri" panose="020F0502020204030204" pitchFamily="34" charset="0"/>
              </a:rPr>
              <a:t>Para </a:t>
            </a:r>
            <a:r>
              <a:rPr lang="en-US" sz="3200" b="0" dirty="0" err="1">
                <a:solidFill>
                  <a:srgbClr val="000000"/>
                </a:solidFill>
                <a:latin typeface="Arial" panose="020B0604020202020204" pitchFamily="34" charset="0"/>
                <a:cs typeface="Calibri" panose="020F0502020204030204" pitchFamily="34" charset="0"/>
              </a:rPr>
              <a:t>finalizar</a:t>
            </a:r>
            <a:r>
              <a:rPr lang="en-US" sz="3200" b="0" dirty="0">
                <a:solidFill>
                  <a:srgbClr val="000000"/>
                </a:solidFill>
                <a:latin typeface="Arial" panose="020B0604020202020204" pitchFamily="34" charset="0"/>
                <a:cs typeface="Calibri" panose="020F0502020204030204" pitchFamily="34" charset="0"/>
              </a:rPr>
              <a:t>, se decora </a:t>
            </a:r>
            <a:r>
              <a:rPr lang="en-US" sz="3200" b="0" dirty="0" err="1">
                <a:solidFill>
                  <a:srgbClr val="000000"/>
                </a:solidFill>
                <a:latin typeface="Arial" panose="020B0604020202020204" pitchFamily="34" charset="0"/>
                <a:cs typeface="Calibri" panose="020F0502020204030204" pitchFamily="34" charset="0"/>
              </a:rPr>
              <a:t>cada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vaso</a:t>
            </a:r>
            <a:r>
              <a:rPr lang="en-US" sz="3200" b="0" dirty="0">
                <a:solidFill>
                  <a:srgbClr val="000000"/>
                </a:solidFill>
                <a:latin typeface="Arial" panose="020B0604020202020204" pitchFamily="34" charset="0"/>
                <a:cs typeface="Calibri" panose="020F0502020204030204" pitchFamily="34" charset="0"/>
              </a:rPr>
              <a:t> con </a:t>
            </a:r>
            <a:r>
              <a:rPr lang="en-US" sz="3200" b="0" dirty="0" err="1">
                <a:solidFill>
                  <a:srgbClr val="000000"/>
                </a:solidFill>
                <a:latin typeface="Arial" panose="020B0604020202020204" pitchFamily="34" charset="0"/>
                <a:cs typeface="Calibri" panose="020F0502020204030204" pitchFamily="34" charset="0"/>
              </a:rPr>
              <a:t>una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fresa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fresca</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si</a:t>
            </a:r>
            <a:r>
              <a:rPr lang="en-US" sz="3200" b="0" dirty="0">
                <a:solidFill>
                  <a:srgbClr val="000000"/>
                </a:solidFill>
                <a:latin typeface="Arial" panose="020B0604020202020204" pitchFamily="34" charset="0"/>
                <a:cs typeface="Calibri" panose="020F0502020204030204" pitchFamily="34" charset="0"/>
              </a:rPr>
              <a:t> se </a:t>
            </a:r>
            <a:r>
              <a:rPr lang="en-US" sz="3200" b="0" dirty="0" err="1">
                <a:solidFill>
                  <a:srgbClr val="000000"/>
                </a:solidFill>
                <a:latin typeface="Arial" panose="020B0604020202020204" pitchFamily="34" charset="0"/>
                <a:cs typeface="Calibri" panose="020F0502020204030204" pitchFamily="34" charset="0"/>
              </a:rPr>
              <a:t>desea</a:t>
            </a:r>
            <a:r>
              <a:rPr lang="en-US" sz="3200" b="0" dirty="0">
                <a:solidFill>
                  <a:srgbClr val="000000"/>
                </a:solidFill>
                <a:latin typeface="Arial" panose="020B0604020202020204" pitchFamily="34" charset="0"/>
                <a:cs typeface="Calibri" panose="020F0502020204030204" pitchFamily="34" charset="0"/>
              </a:rPr>
              <a:t>, y se </a:t>
            </a:r>
            <a:r>
              <a:rPr lang="en-US" sz="3200" b="0" dirty="0" err="1">
                <a:solidFill>
                  <a:srgbClr val="000000"/>
                </a:solidFill>
                <a:latin typeface="Arial" panose="020B0604020202020204" pitchFamily="34" charset="0"/>
                <a:cs typeface="Calibri" panose="020F0502020204030204" pitchFamily="34" charset="0"/>
              </a:rPr>
              <a:t>sirve</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inmediato</a:t>
            </a:r>
            <a:r>
              <a:rPr lang="en-US" sz="3200" b="0" dirty="0">
                <a:solidFill>
                  <a:srgbClr val="000000"/>
                </a:solidFill>
                <a:latin typeface="Arial" panose="020B0604020202020204" pitchFamily="34" charset="0"/>
                <a:cs typeface="Calibri" panose="020F0502020204030204" pitchFamily="34" charset="0"/>
              </a:rPr>
              <a:t> para </a:t>
            </a:r>
            <a:r>
              <a:rPr lang="en-US" sz="3200" b="0" dirty="0" err="1">
                <a:solidFill>
                  <a:srgbClr val="000000"/>
                </a:solidFill>
                <a:latin typeface="Arial" panose="020B0604020202020204" pitchFamily="34" charset="0"/>
                <a:cs typeface="Calibri" panose="020F0502020204030204" pitchFamily="34" charset="0"/>
              </a:rPr>
              <a:t>disfrutar</a:t>
            </a:r>
            <a:r>
              <a:rPr lang="en-US" sz="3200" b="0" dirty="0">
                <a:solidFill>
                  <a:srgbClr val="000000"/>
                </a:solidFill>
                <a:latin typeface="Arial" panose="020B0604020202020204" pitchFamily="34" charset="0"/>
                <a:cs typeface="Calibri" panose="020F0502020204030204" pitchFamily="34" charset="0"/>
              </a:rPr>
              <a:t> de </a:t>
            </a:r>
            <a:r>
              <a:rPr lang="en-US" sz="3200" b="0" dirty="0" err="1">
                <a:solidFill>
                  <a:srgbClr val="000000"/>
                </a:solidFill>
                <a:latin typeface="Arial" panose="020B0604020202020204" pitchFamily="34" charset="0"/>
                <a:cs typeface="Calibri" panose="020F0502020204030204" pitchFamily="34" charset="0"/>
              </a:rPr>
              <a:t>este</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refrescante</a:t>
            </a:r>
            <a:r>
              <a:rPr lang="en-US" sz="3200" b="0" dirty="0">
                <a:solidFill>
                  <a:srgbClr val="000000"/>
                </a:solidFill>
                <a:latin typeface="Arial" panose="020B0604020202020204" pitchFamily="34" charset="0"/>
                <a:cs typeface="Calibri" panose="020F0502020204030204" pitchFamily="34" charset="0"/>
              </a:rPr>
              <a:t> y </a:t>
            </a:r>
            <a:r>
              <a:rPr lang="en-US" sz="3200" b="0" dirty="0" err="1">
                <a:solidFill>
                  <a:srgbClr val="000000"/>
                </a:solidFill>
                <a:latin typeface="Arial" panose="020B0604020202020204" pitchFamily="34" charset="0"/>
                <a:cs typeface="Calibri" panose="020F0502020204030204" pitchFamily="34" charset="0"/>
              </a:rPr>
              <a:t>saludable</a:t>
            </a:r>
            <a:r>
              <a:rPr lang="en-US" sz="3200" b="0" dirty="0">
                <a:solidFill>
                  <a:srgbClr val="000000"/>
                </a:solidFill>
                <a:latin typeface="Arial" panose="020B0604020202020204" pitchFamily="34" charset="0"/>
                <a:cs typeface="Calibri" panose="020F0502020204030204" pitchFamily="34" charset="0"/>
              </a:rPr>
              <a:t> smoothie de </a:t>
            </a:r>
            <a:r>
              <a:rPr lang="en-US" sz="3200" b="0" dirty="0" err="1">
                <a:solidFill>
                  <a:srgbClr val="000000"/>
                </a:solidFill>
                <a:latin typeface="Arial" panose="020B0604020202020204" pitchFamily="34" charset="0"/>
                <a:cs typeface="Calibri" panose="020F0502020204030204" pitchFamily="34" charset="0"/>
              </a:rPr>
              <a:t>fresas</a:t>
            </a:r>
            <a:r>
              <a:rPr lang="en-US" sz="3200" b="0" dirty="0">
                <a:solidFill>
                  <a:srgbClr val="000000"/>
                </a:solidFill>
                <a:latin typeface="Arial" panose="020B0604020202020204" pitchFamily="34" charset="0"/>
                <a:cs typeface="Calibri" panose="020F0502020204030204" pitchFamily="34" charset="0"/>
              </a:rPr>
              <a:t> sin </a:t>
            </a:r>
            <a:r>
              <a:rPr lang="en-US" sz="3200" b="0" dirty="0" err="1">
                <a:solidFill>
                  <a:srgbClr val="000000"/>
                </a:solidFill>
                <a:latin typeface="Arial" panose="020B0604020202020204" pitchFamily="34" charset="0"/>
                <a:cs typeface="Calibri" panose="020F0502020204030204" pitchFamily="34" charset="0"/>
              </a:rPr>
              <a:t>azúcar</a:t>
            </a:r>
            <a:r>
              <a:rPr lang="en-US" sz="3200" b="0" dirty="0">
                <a:solidFill>
                  <a:srgbClr val="000000"/>
                </a:solidFill>
                <a:latin typeface="Arial" panose="020B0604020202020204" pitchFamily="34" charset="0"/>
                <a:cs typeface="Calibri" panose="020F0502020204030204" pitchFamily="34" charset="0"/>
              </a:rPr>
              <a:t> </a:t>
            </a:r>
            <a:r>
              <a:rPr lang="en-US" sz="3200" b="0" dirty="0" err="1">
                <a:solidFill>
                  <a:srgbClr val="000000"/>
                </a:solidFill>
                <a:latin typeface="Arial" panose="020B0604020202020204" pitchFamily="34" charset="0"/>
                <a:cs typeface="Calibri" panose="020F0502020204030204" pitchFamily="34" charset="0"/>
              </a:rPr>
              <a:t>añadida</a:t>
            </a:r>
            <a:r>
              <a:rPr lang="es-MX" altLang="en-US" sz="3200" b="0" dirty="0" err="1">
                <a:solidFill>
                  <a:srgbClr val="000000"/>
                </a:solidFill>
                <a:latin typeface="Arial" panose="020B0604020202020204" pitchFamily="34" charset="0"/>
                <a:cs typeface="Calibri" panose="020F0502020204030204" pitchFamily="34" charset="0"/>
              </a:rPr>
              <a:t> (Figura 1).</a:t>
            </a:r>
            <a:endParaRPr lang="es-MX" altLang="en-US" sz="3200" b="0" dirty="0" err="1">
              <a:solidFill>
                <a:srgbClr val="000000"/>
              </a:solidFill>
              <a:latin typeface="Arial" panose="020B0604020202020204" pitchFamily="34" charset="0"/>
              <a:cs typeface="Calibri" panose="020F0502020204030204" pitchFamily="34" charset="0"/>
            </a:endParaRPr>
          </a:p>
        </p:txBody>
      </p:sp>
      <p:pic>
        <p:nvPicPr>
          <p:cNvPr id="14" name="Imagen 2" descr="Smoothie_ART_DIAGRAMA_XDA"/>
          <p:cNvPicPr>
            <a:picLocks noChangeAspect="1"/>
          </p:cNvPicPr>
          <p:nvPr/>
        </p:nvPicPr>
        <p:blipFill>
          <a:blip r:embed="rId4"/>
          <a:stretch>
            <a:fillRect/>
          </a:stretch>
        </p:blipFill>
        <p:spPr>
          <a:xfrm>
            <a:off x="3782060" y="35653345"/>
            <a:ext cx="8853805" cy="6642100"/>
          </a:xfrm>
          <a:prstGeom prst="rect">
            <a:avLst/>
          </a:prstGeom>
        </p:spPr>
      </p:pic>
      <p:sp>
        <p:nvSpPr>
          <p:cNvPr id="4" name="Cuadro de texto 3"/>
          <p:cNvSpPr txBox="1"/>
          <p:nvPr/>
        </p:nvSpPr>
        <p:spPr>
          <a:xfrm>
            <a:off x="5636089" y="42126852"/>
            <a:ext cx="4817745" cy="337185"/>
          </a:xfrm>
          <a:prstGeom prst="rect">
            <a:avLst/>
          </a:prstGeom>
          <a:noFill/>
        </p:spPr>
        <p:txBody>
          <a:bodyPr wrap="square" rtlCol="0">
            <a:spAutoFit/>
          </a:bodyPr>
          <a:lstStyle/>
          <a:p>
            <a:pPr algn="ctr"/>
            <a:r>
              <a:rPr lang="es-MX" altLang="en-US" sz="1600" dirty="0">
                <a:solidFill>
                  <a:schemeClr val="bg2">
                    <a:lumMod val="50000"/>
                  </a:schemeClr>
                </a:solidFill>
              </a:rPr>
              <a:t>Figura 1. Esquema Elaboración Smoothie</a:t>
            </a:r>
            <a:endParaRPr lang="es-MX" altLang="en-US" sz="1600" dirty="0">
              <a:solidFill>
                <a:schemeClr val="bg2">
                  <a:lumMod val="50000"/>
                </a:schemeClr>
              </a:solidFill>
            </a:endParaRPr>
          </a:p>
        </p:txBody>
      </p:sp>
      <p:sp>
        <p:nvSpPr>
          <p:cNvPr id="10" name="Cuadro de texto 9"/>
          <p:cNvSpPr txBox="1"/>
          <p:nvPr/>
        </p:nvSpPr>
        <p:spPr>
          <a:xfrm>
            <a:off x="17727930" y="27593816"/>
            <a:ext cx="13065760" cy="6673850"/>
          </a:xfrm>
          <a:prstGeom prst="rect">
            <a:avLst/>
          </a:prstGeom>
          <a:noFill/>
          <a:ln w="9525">
            <a:noFill/>
          </a:ln>
        </p:spPr>
        <p:txBody>
          <a:bodyPr>
            <a:noAutofit/>
          </a:bodyPr>
          <a:lstStyle/>
          <a:p>
            <a:pPr algn="just">
              <a:spcBef>
                <a:spcPts val="1200"/>
              </a:spcBef>
              <a:spcAft>
                <a:spcPts val="0"/>
              </a:spcAft>
            </a:pPr>
            <a:r>
              <a:rPr lang="es-MX" sz="3200" kern="0" dirty="0">
                <a:solidFill>
                  <a:sysClr val="windowText" lastClr="000000"/>
                </a:solidFill>
                <a:latin typeface="Arial" panose="020B0604020202020204" pitchFamily="34" charset="0"/>
                <a:ea typeface="等线 Light"/>
                <a:cs typeface="Arial" panose="020B0604020202020204" pitchFamily="34" charset="0"/>
              </a:rPr>
              <a:t>La elaboración de un smoothie de fresas naturales sin azúcar añadida resultó ser un éxito entre los participantes de este estudio. La alta aceptación del producto indica que este tipo de bebidas puede tener una gran acogida en el mercado, ofreciendo una opción saludable y deliciosa a los consumidores. Futuros estudios podrían centrarse en evaluar la percepción de los beneficios para la salud asociados con el consumo regular de estos smoothies.</a:t>
            </a:r>
            <a:br>
              <a:rPr lang="es-MX" sz="3200" kern="0" dirty="0">
                <a:solidFill>
                  <a:sysClr val="windowText" lastClr="000000"/>
                </a:solidFill>
                <a:latin typeface="Arial" panose="020B0604020202020204" pitchFamily="34" charset="0"/>
                <a:ea typeface="等线 Light"/>
                <a:cs typeface="Arial" panose="020B0604020202020204" pitchFamily="34" charset="0"/>
              </a:rPr>
            </a:br>
            <a:br>
              <a:rPr lang="es-MX" sz="3200" kern="0" dirty="0">
                <a:solidFill>
                  <a:sysClr val="windowText" lastClr="000000"/>
                </a:solidFill>
                <a:latin typeface="Arial" panose="020B0604020202020204" pitchFamily="34" charset="0"/>
                <a:ea typeface="等线 Light"/>
                <a:cs typeface="Arial" panose="020B0604020202020204" pitchFamily="34" charset="0"/>
              </a:rPr>
            </a:br>
            <a:r>
              <a:rPr lang="es-MX" sz="3200" kern="0" dirty="0">
                <a:solidFill>
                  <a:sysClr val="windowText" lastClr="000000"/>
                </a:solidFill>
                <a:latin typeface="Arial" panose="020B0604020202020204" pitchFamily="34" charset="0"/>
                <a:ea typeface="等线 Light"/>
                <a:cs typeface="Arial" panose="020B0604020202020204" pitchFamily="34" charset="0"/>
              </a:rPr>
              <a:t>A pesar del éxito rotundo y aprobación al smoothie sin azúcar, este se podría realizar con diferentes frutas o hasta verduras, sin dar exclusividad a la fresa solamente y variar los ingredientes, así como añadir edulcorantes en un futuro también.</a:t>
            </a:r>
            <a:endParaRPr lang="es-MX" sz="4000" kern="0" dirty="0">
              <a:solidFill>
                <a:sysClr val="windowText" lastClr="000000"/>
              </a:solidFill>
              <a:latin typeface="Arial" panose="020B0604020202020204" pitchFamily="34" charset="0"/>
              <a:ea typeface="等线 Light"/>
              <a:cs typeface="Arial" panose="020B0604020202020204" pitchFamily="34" charset="0"/>
            </a:endParaRPr>
          </a:p>
          <a:p>
            <a:pPr indent="0" algn="just"/>
            <a:endParaRPr lang="en-US" altLang="en-US" sz="3200" dirty="0">
              <a:solidFill>
                <a:sysClr val="windowText" lastClr="000000"/>
              </a:solidFill>
              <a:latin typeface="Arial" panose="020B0604020202020204" pitchFamily="34" charset="0"/>
              <a:cs typeface="Arial" panose="020B0604020202020204" pitchFamily="34" charset="0"/>
            </a:endParaRPr>
          </a:p>
        </p:txBody>
      </p:sp>
      <p:pic>
        <p:nvPicPr>
          <p:cNvPr id="15" name="Imagen 9" descr="IMG_20240521_213336"/>
          <p:cNvPicPr>
            <a:picLocks noChangeAspect="1"/>
          </p:cNvPicPr>
          <p:nvPr/>
        </p:nvPicPr>
        <p:blipFill>
          <a:blip r:embed="rId5"/>
          <a:stretch>
            <a:fillRect/>
          </a:stretch>
        </p:blipFill>
        <p:spPr>
          <a:xfrm>
            <a:off x="22537844" y="13017945"/>
            <a:ext cx="3375510" cy="4502098"/>
          </a:xfrm>
          <a:prstGeom prst="rect">
            <a:avLst/>
          </a:prstGeom>
        </p:spPr>
      </p:pic>
      <p:sp>
        <p:nvSpPr>
          <p:cNvPr id="16" name="Cuadro de texto 15"/>
          <p:cNvSpPr txBox="1"/>
          <p:nvPr/>
        </p:nvSpPr>
        <p:spPr>
          <a:xfrm>
            <a:off x="21200142" y="17712484"/>
            <a:ext cx="6061075" cy="488950"/>
          </a:xfrm>
          <a:prstGeom prst="rect">
            <a:avLst/>
          </a:prstGeom>
          <a:noFill/>
        </p:spPr>
        <p:txBody>
          <a:bodyPr wrap="square" rtlCol="0" anchor="t">
            <a:noAutofit/>
          </a:bodyPr>
          <a:lstStyle/>
          <a:p>
            <a:pPr algn="ctr"/>
            <a:r>
              <a:rPr lang="es-MX" altLang="en-US" sz="2000" dirty="0">
                <a:solidFill>
                  <a:schemeClr val="bg2">
                    <a:lumMod val="50000"/>
                  </a:schemeClr>
                </a:solidFill>
                <a:sym typeface="+mn-ea"/>
              </a:rPr>
              <a:t>Figura 2. Resultado de Smoothie de </a:t>
            </a:r>
            <a:r>
              <a:rPr lang="es-MX" altLang="en-US" sz="2000" dirty="0" smtClean="0">
                <a:solidFill>
                  <a:schemeClr val="bg2">
                    <a:lumMod val="50000"/>
                  </a:schemeClr>
                </a:solidFill>
                <a:sym typeface="+mn-ea"/>
              </a:rPr>
              <a:t>fresa.</a:t>
            </a:r>
            <a:endParaRPr lang="es-MX" altLang="en-US" sz="2000" dirty="0">
              <a:solidFill>
                <a:schemeClr val="bg2">
                  <a:lumMod val="50000"/>
                </a:schemeClr>
              </a:solidFill>
              <a:sym typeface="+mn-ea"/>
            </a:endParaRPr>
          </a:p>
        </p:txBody>
      </p:sp>
      <p:sp>
        <p:nvSpPr>
          <p:cNvPr id="17" name="Cuadro de texto 16"/>
          <p:cNvSpPr txBox="1"/>
          <p:nvPr/>
        </p:nvSpPr>
        <p:spPr>
          <a:xfrm>
            <a:off x="17727930" y="9226205"/>
            <a:ext cx="12696190" cy="3908762"/>
          </a:xfrm>
          <a:prstGeom prst="rect">
            <a:avLst/>
          </a:prstGeom>
          <a:noFill/>
          <a:ln w="9525">
            <a:noFill/>
          </a:ln>
        </p:spPr>
        <p:txBody>
          <a:bodyPr wrap="square">
            <a:spAutoFit/>
          </a:bodyPr>
          <a:lstStyle/>
          <a:p>
            <a:pPr indent="0" algn="just"/>
            <a:r>
              <a:rPr lang="en-US" sz="3100" dirty="0">
                <a:solidFill>
                  <a:schemeClr val="tx1"/>
                </a:solidFill>
                <a:latin typeface="Arial" panose="020B0604020202020204" pitchFamily="34" charset="0"/>
                <a:cs typeface="等线 Light" charset="0"/>
              </a:rPr>
              <a:t>Los </a:t>
            </a:r>
            <a:r>
              <a:rPr lang="en-US" sz="3100" dirty="0" err="1">
                <a:solidFill>
                  <a:schemeClr val="tx1"/>
                </a:solidFill>
                <a:latin typeface="Arial" panose="020B0604020202020204" pitchFamily="34" charset="0"/>
                <a:cs typeface="等线 Light" charset="0"/>
              </a:rPr>
              <a:t>resultados</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fueron</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contundentes</a:t>
            </a:r>
            <a:r>
              <a:rPr lang="en-US" sz="3100" dirty="0">
                <a:solidFill>
                  <a:schemeClr val="tx1"/>
                </a:solidFill>
                <a:latin typeface="Arial" panose="020B0604020202020204" pitchFamily="34" charset="0"/>
                <a:cs typeface="等线 Light" charset="0"/>
              </a:rPr>
              <a:t>: el 92% de </a:t>
            </a:r>
            <a:r>
              <a:rPr lang="en-US" sz="3100" dirty="0" err="1">
                <a:solidFill>
                  <a:schemeClr val="tx1"/>
                </a:solidFill>
                <a:latin typeface="Arial" panose="020B0604020202020204" pitchFamily="34" charset="0"/>
                <a:cs typeface="等线 Light" charset="0"/>
              </a:rPr>
              <a:t>los</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participantes</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calificaron</a:t>
            </a:r>
            <a:r>
              <a:rPr lang="en-US" sz="3100" dirty="0">
                <a:solidFill>
                  <a:schemeClr val="tx1"/>
                </a:solidFill>
                <a:latin typeface="Arial" panose="020B0604020202020204" pitchFamily="34" charset="0"/>
                <a:cs typeface="等线 Light" charset="0"/>
              </a:rPr>
              <a:t> el smoothie sin </a:t>
            </a:r>
            <a:r>
              <a:rPr lang="en-US" sz="3100" dirty="0" err="1">
                <a:solidFill>
                  <a:schemeClr val="tx1"/>
                </a:solidFill>
                <a:latin typeface="Arial" panose="020B0604020202020204" pitchFamily="34" charset="0"/>
                <a:cs typeface="等线 Light" charset="0"/>
              </a:rPr>
              <a:t>azúcar</a:t>
            </a:r>
            <a:r>
              <a:rPr lang="en-US" sz="3100" dirty="0">
                <a:solidFill>
                  <a:schemeClr val="tx1"/>
                </a:solidFill>
                <a:latin typeface="Arial" panose="020B0604020202020204" pitchFamily="34" charset="0"/>
                <a:cs typeface="等线 Light" charset="0"/>
              </a:rPr>
              <a:t> con </a:t>
            </a:r>
            <a:r>
              <a:rPr lang="en-US" sz="3100" dirty="0" err="1">
                <a:solidFill>
                  <a:schemeClr val="tx1"/>
                </a:solidFill>
                <a:latin typeface="Arial" panose="020B0604020202020204" pitchFamily="34" charset="0"/>
                <a:cs typeface="等线 Light" charset="0"/>
              </a:rPr>
              <a:t>una</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puntuación</a:t>
            </a:r>
            <a:r>
              <a:rPr lang="en-US" sz="3100" dirty="0">
                <a:solidFill>
                  <a:schemeClr val="tx1"/>
                </a:solidFill>
                <a:latin typeface="Arial" panose="020B0604020202020204" pitchFamily="34" charset="0"/>
                <a:cs typeface="等线 Light" charset="0"/>
              </a:rPr>
              <a:t> de 4 o 5 </a:t>
            </a:r>
            <a:r>
              <a:rPr lang="en-US" sz="3100" dirty="0" err="1">
                <a:solidFill>
                  <a:schemeClr val="tx1"/>
                </a:solidFill>
                <a:latin typeface="Arial" panose="020B0604020202020204" pitchFamily="34" charset="0"/>
                <a:cs typeface="等线 Light" charset="0"/>
              </a:rPr>
              <a:t>en</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cuanto</a:t>
            </a:r>
            <a:r>
              <a:rPr lang="en-US" sz="3100" dirty="0">
                <a:solidFill>
                  <a:schemeClr val="tx1"/>
                </a:solidFill>
                <a:latin typeface="Arial" panose="020B0604020202020204" pitchFamily="34" charset="0"/>
                <a:cs typeface="等线 Light" charset="0"/>
              </a:rPr>
              <a:t> a </a:t>
            </a:r>
            <a:r>
              <a:rPr lang="en-US" sz="3100" dirty="0" err="1">
                <a:solidFill>
                  <a:schemeClr val="tx1"/>
                </a:solidFill>
                <a:latin typeface="Arial" panose="020B0604020202020204" pitchFamily="34" charset="0"/>
                <a:cs typeface="等线 Light" charset="0"/>
              </a:rPr>
              <a:t>sabor</a:t>
            </a:r>
            <a:r>
              <a:rPr lang="en-US" sz="3100" dirty="0">
                <a:solidFill>
                  <a:schemeClr val="tx1"/>
                </a:solidFill>
                <a:latin typeface="Arial" panose="020B0604020202020204" pitchFamily="34" charset="0"/>
                <a:cs typeface="等线 Light" charset="0"/>
              </a:rPr>
              <a:t> y </a:t>
            </a:r>
            <a:r>
              <a:rPr lang="en-US" sz="3100" dirty="0" err="1">
                <a:solidFill>
                  <a:schemeClr val="tx1"/>
                </a:solidFill>
                <a:latin typeface="Arial" panose="020B0604020202020204" pitchFamily="34" charset="0"/>
                <a:cs typeface="等线 Light" charset="0"/>
              </a:rPr>
              <a:t>aceptación</a:t>
            </a:r>
            <a:r>
              <a:rPr lang="en-US" sz="3100" dirty="0">
                <a:solidFill>
                  <a:schemeClr val="tx1"/>
                </a:solidFill>
                <a:latin typeface="Arial" panose="020B0604020202020204" pitchFamily="34" charset="0"/>
                <a:cs typeface="等线 Light" charset="0"/>
              </a:rPr>
              <a:t> general. La </a:t>
            </a:r>
            <a:r>
              <a:rPr lang="en-US" sz="3100" dirty="0" err="1">
                <a:solidFill>
                  <a:schemeClr val="tx1"/>
                </a:solidFill>
                <a:latin typeface="Arial" panose="020B0604020202020204" pitchFamily="34" charset="0"/>
                <a:cs typeface="等线 Light" charset="0"/>
              </a:rPr>
              <a:t>textura</a:t>
            </a:r>
            <a:r>
              <a:rPr lang="en-US" sz="3100" dirty="0">
                <a:solidFill>
                  <a:schemeClr val="tx1"/>
                </a:solidFill>
                <a:latin typeface="Arial" panose="020B0604020202020204" pitchFamily="34" charset="0"/>
                <a:cs typeface="等线 Light" charset="0"/>
              </a:rPr>
              <a:t> del smoothie </a:t>
            </a:r>
            <a:r>
              <a:rPr lang="en-US" sz="3100" dirty="0" err="1">
                <a:solidFill>
                  <a:schemeClr val="tx1"/>
                </a:solidFill>
                <a:latin typeface="Arial" panose="020B0604020202020204" pitchFamily="34" charset="0"/>
                <a:cs typeface="等线 Light" charset="0"/>
              </a:rPr>
              <a:t>también</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recibió</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altas</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calificaciones</a:t>
            </a:r>
            <a:r>
              <a:rPr lang="en-US" sz="3100" dirty="0">
                <a:solidFill>
                  <a:schemeClr val="tx1"/>
                </a:solidFill>
                <a:latin typeface="Arial" panose="020B0604020202020204" pitchFamily="34" charset="0"/>
                <a:cs typeface="等线 Light" charset="0"/>
              </a:rPr>
              <a:t>, con un 88% de </a:t>
            </a:r>
            <a:r>
              <a:rPr lang="en-US" sz="3100" dirty="0" err="1">
                <a:solidFill>
                  <a:schemeClr val="tx1"/>
                </a:solidFill>
                <a:latin typeface="Arial" panose="020B0604020202020204" pitchFamily="34" charset="0"/>
                <a:cs typeface="等线 Light" charset="0"/>
              </a:rPr>
              <a:t>los</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participantes</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otorgando</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puntuaciones</a:t>
            </a:r>
            <a:r>
              <a:rPr lang="en-US" sz="3100" dirty="0">
                <a:solidFill>
                  <a:schemeClr val="tx1"/>
                </a:solidFill>
                <a:latin typeface="Arial" panose="020B0604020202020204" pitchFamily="34" charset="0"/>
                <a:cs typeface="等线 Light" charset="0"/>
              </a:rPr>
              <a:t> de 4 o 5. La </a:t>
            </a:r>
            <a:r>
              <a:rPr lang="en-US" sz="3100" dirty="0" err="1">
                <a:solidFill>
                  <a:schemeClr val="tx1"/>
                </a:solidFill>
                <a:latin typeface="Arial" panose="020B0604020202020204" pitchFamily="34" charset="0"/>
                <a:cs typeface="等线 Light" charset="0"/>
              </a:rPr>
              <a:t>dulzura</a:t>
            </a:r>
            <a:r>
              <a:rPr lang="en-US" sz="3100" dirty="0">
                <a:solidFill>
                  <a:schemeClr val="tx1"/>
                </a:solidFill>
                <a:latin typeface="Arial" panose="020B0604020202020204" pitchFamily="34" charset="0"/>
                <a:cs typeface="等线 Light" charset="0"/>
              </a:rPr>
              <a:t> natural del smoothie </a:t>
            </a:r>
            <a:r>
              <a:rPr lang="en-US" sz="3100" dirty="0" err="1">
                <a:solidFill>
                  <a:schemeClr val="tx1"/>
                </a:solidFill>
                <a:latin typeface="Arial" panose="020B0604020202020204" pitchFamily="34" charset="0"/>
                <a:cs typeface="等线 Light" charset="0"/>
              </a:rPr>
              <a:t>fue</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bien</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recibida</a:t>
            </a:r>
            <a:r>
              <a:rPr lang="en-US" sz="3100" dirty="0">
                <a:solidFill>
                  <a:schemeClr val="tx1"/>
                </a:solidFill>
                <a:latin typeface="Arial" panose="020B0604020202020204" pitchFamily="34" charset="0"/>
                <a:cs typeface="等线 Light" charset="0"/>
              </a:rPr>
              <a:t>, con un 85% de </a:t>
            </a:r>
            <a:r>
              <a:rPr lang="en-US" sz="3100" dirty="0" err="1">
                <a:solidFill>
                  <a:schemeClr val="tx1"/>
                </a:solidFill>
                <a:latin typeface="Arial" panose="020B0604020202020204" pitchFamily="34" charset="0"/>
                <a:cs typeface="等线 Light" charset="0"/>
              </a:rPr>
              <a:t>los</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encuestados</a:t>
            </a:r>
            <a:r>
              <a:rPr lang="en-US" sz="3100" dirty="0">
                <a:solidFill>
                  <a:schemeClr val="tx1"/>
                </a:solidFill>
                <a:latin typeface="Arial" panose="020B0604020202020204" pitchFamily="34" charset="0"/>
                <a:cs typeface="等线 Light" charset="0"/>
              </a:rPr>
              <a:t> que </a:t>
            </a:r>
            <a:r>
              <a:rPr lang="en-US" sz="3100" dirty="0" err="1">
                <a:solidFill>
                  <a:schemeClr val="tx1"/>
                </a:solidFill>
                <a:latin typeface="Arial" panose="020B0604020202020204" pitchFamily="34" charset="0"/>
                <a:cs typeface="等线 Light" charset="0"/>
              </a:rPr>
              <a:t>prefirieron</a:t>
            </a:r>
            <a:r>
              <a:rPr lang="en-US" sz="3100" dirty="0">
                <a:solidFill>
                  <a:schemeClr val="tx1"/>
                </a:solidFill>
                <a:latin typeface="Arial" panose="020B0604020202020204" pitchFamily="34" charset="0"/>
                <a:cs typeface="等线 Light" charset="0"/>
              </a:rPr>
              <a:t> el smoothie sin </a:t>
            </a:r>
            <a:r>
              <a:rPr lang="en-US" sz="3100" dirty="0" err="1">
                <a:solidFill>
                  <a:schemeClr val="tx1"/>
                </a:solidFill>
                <a:latin typeface="Arial" panose="020B0604020202020204" pitchFamily="34" charset="0"/>
                <a:cs typeface="等线 Light" charset="0"/>
              </a:rPr>
              <a:t>azzúcar</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indicando</a:t>
            </a:r>
            <a:r>
              <a:rPr lang="en-US" sz="3100" dirty="0">
                <a:solidFill>
                  <a:schemeClr val="tx1"/>
                </a:solidFill>
                <a:latin typeface="Arial" panose="020B0604020202020204" pitchFamily="34" charset="0"/>
                <a:cs typeface="等线 Light" charset="0"/>
              </a:rPr>
              <a:t> que la </a:t>
            </a:r>
            <a:r>
              <a:rPr lang="en-US" sz="3100" dirty="0" err="1">
                <a:solidFill>
                  <a:schemeClr val="tx1"/>
                </a:solidFill>
                <a:latin typeface="Arial" panose="020B0604020202020204" pitchFamily="34" charset="0"/>
                <a:cs typeface="等线 Light" charset="0"/>
              </a:rPr>
              <a:t>encontraron</a:t>
            </a:r>
            <a:r>
              <a:rPr lang="en-US" sz="3100" dirty="0">
                <a:solidFill>
                  <a:schemeClr val="tx1"/>
                </a:solidFill>
                <a:latin typeface="Arial" panose="020B0604020202020204" pitchFamily="34" charset="0"/>
                <a:cs typeface="等线 Light" charset="0"/>
              </a:rPr>
              <a:t> </a:t>
            </a:r>
            <a:r>
              <a:rPr lang="en-US" sz="3100" dirty="0" err="1">
                <a:solidFill>
                  <a:schemeClr val="tx1"/>
                </a:solidFill>
                <a:latin typeface="Arial" panose="020B0604020202020204" pitchFamily="34" charset="0"/>
                <a:cs typeface="等线 Light" charset="0"/>
              </a:rPr>
              <a:t>adecuada</a:t>
            </a:r>
            <a:r>
              <a:rPr lang="en-US" sz="3100" dirty="0">
                <a:solidFill>
                  <a:schemeClr val="tx1"/>
                </a:solidFill>
                <a:latin typeface="Arial" panose="020B0604020202020204" pitchFamily="34" charset="0"/>
                <a:cs typeface="等线 Light" charset="0"/>
              </a:rPr>
              <a:t> y </a:t>
            </a:r>
            <a:r>
              <a:rPr lang="en-US" sz="3100" dirty="0" err="1" smtClean="0">
                <a:solidFill>
                  <a:schemeClr val="tx1"/>
                </a:solidFill>
                <a:latin typeface="Arial" panose="020B0604020202020204" pitchFamily="34" charset="0"/>
                <a:cs typeface="等线 Light" charset="0"/>
              </a:rPr>
              <a:t>agradable</a:t>
            </a:r>
            <a:r>
              <a:rPr lang="en-US" sz="3100" dirty="0">
                <a:latin typeface="Arial" panose="020B0604020202020204" pitchFamily="34" charset="0"/>
                <a:cs typeface="等线 Light" charset="0"/>
              </a:rPr>
              <a:t> </a:t>
            </a:r>
            <a:r>
              <a:rPr lang="en-US" sz="3100" dirty="0" smtClean="0">
                <a:latin typeface="Arial" panose="020B0604020202020204" pitchFamily="34" charset="0"/>
                <a:cs typeface="等线 Light" charset="0"/>
              </a:rPr>
              <a:t>(</a:t>
            </a:r>
            <a:r>
              <a:rPr lang="en-US" sz="3100" dirty="0" err="1" smtClean="0">
                <a:latin typeface="Arial" panose="020B0604020202020204" pitchFamily="34" charset="0"/>
                <a:cs typeface="等线 Light" charset="0"/>
              </a:rPr>
              <a:t>Figura</a:t>
            </a:r>
            <a:r>
              <a:rPr lang="en-US" sz="3100" dirty="0" smtClean="0">
                <a:latin typeface="Arial" panose="020B0604020202020204" pitchFamily="34" charset="0"/>
                <a:cs typeface="等线 Light" charset="0"/>
              </a:rPr>
              <a:t> 2).</a:t>
            </a:r>
            <a:endParaRPr lang="en-US" altLang="en-US" sz="3100" dirty="0">
              <a:solidFill>
                <a:schemeClr val="tx1"/>
              </a:solidFill>
              <a:latin typeface="Arial" panose="020B0604020202020204" pitchFamily="34" charset="0"/>
              <a:cs typeface="等线 Light" charset="0"/>
            </a:endParaRPr>
          </a:p>
        </p:txBody>
      </p:sp>
      <p:sp>
        <p:nvSpPr>
          <p:cNvPr id="18" name="Cuadro de texto 17"/>
          <p:cNvSpPr txBox="1"/>
          <p:nvPr/>
        </p:nvSpPr>
        <p:spPr>
          <a:xfrm>
            <a:off x="17867027" y="18042542"/>
            <a:ext cx="12717145" cy="3538220"/>
          </a:xfrm>
          <a:prstGeom prst="rect">
            <a:avLst/>
          </a:prstGeom>
          <a:noFill/>
          <a:ln w="9525">
            <a:noFill/>
          </a:ln>
        </p:spPr>
        <p:txBody>
          <a:bodyPr wrap="square">
            <a:spAutoFit/>
          </a:bodyPr>
          <a:lstStyle/>
          <a:p>
            <a:pPr indent="0" algn="just"/>
            <a:r>
              <a:rPr lang="en-US" sz="3100" b="0" dirty="0">
                <a:latin typeface="Arial" panose="020B0604020202020204" pitchFamily="34" charset="0"/>
                <a:ea typeface="SimSun" panose="02010600030101010101" pitchFamily="2" charset="-122"/>
              </a:rPr>
              <a:t>Se </a:t>
            </a:r>
            <a:r>
              <a:rPr lang="en-US" sz="3100" b="0" dirty="0" err="1">
                <a:latin typeface="Arial" panose="020B0604020202020204" pitchFamily="34" charset="0"/>
                <a:ea typeface="SimSun" panose="02010600030101010101" pitchFamily="2" charset="-122"/>
              </a:rPr>
              <a:t>reclutaron</a:t>
            </a:r>
            <a:r>
              <a:rPr lang="en-US" sz="3100" b="0" dirty="0">
                <a:latin typeface="Arial" panose="020B0604020202020204" pitchFamily="34" charset="0"/>
                <a:ea typeface="SimSun" panose="02010600030101010101" pitchFamily="2" charset="-122"/>
              </a:rPr>
              <a:t> 20 </a:t>
            </a:r>
            <a:r>
              <a:rPr lang="en-US" sz="3100" b="0" dirty="0" err="1">
                <a:latin typeface="Arial" panose="020B0604020202020204" pitchFamily="34" charset="0"/>
                <a:ea typeface="SimSun" panose="02010600030101010101" pitchFamily="2" charset="-122"/>
              </a:rPr>
              <a:t>voluntarios</a:t>
            </a:r>
            <a:r>
              <a:rPr lang="en-US" sz="3100" b="0" dirty="0">
                <a:latin typeface="Arial" panose="020B0604020202020204" pitchFamily="34" charset="0"/>
                <a:ea typeface="SimSun" panose="02010600030101010101" pitchFamily="2" charset="-122"/>
              </a:rPr>
              <a:t> de </a:t>
            </a:r>
            <a:r>
              <a:rPr lang="en-US" sz="3100" b="0" dirty="0" err="1">
                <a:latin typeface="Arial" panose="020B0604020202020204" pitchFamily="34" charset="0"/>
                <a:ea typeface="SimSun" panose="02010600030101010101" pitchFamily="2" charset="-122"/>
              </a:rPr>
              <a:t>diferentes</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edades</a:t>
            </a:r>
            <a:r>
              <a:rPr lang="en-US" sz="3100" b="0" dirty="0">
                <a:latin typeface="Arial" panose="020B0604020202020204" pitchFamily="34" charset="0"/>
                <a:ea typeface="SimSun" panose="02010600030101010101" pitchFamily="2" charset="-122"/>
              </a:rPr>
              <a:t> y </a:t>
            </a:r>
            <a:r>
              <a:rPr lang="en-US" sz="3100" b="0" dirty="0" err="1">
                <a:latin typeface="Arial" panose="020B0604020202020204" pitchFamily="34" charset="0"/>
                <a:ea typeface="SimSun" panose="02010600030101010101" pitchFamily="2" charset="-122"/>
              </a:rPr>
              <a:t>géneros</a:t>
            </a:r>
            <a:r>
              <a:rPr lang="en-US" sz="3100" b="0" dirty="0">
                <a:latin typeface="Arial" panose="020B0604020202020204" pitchFamily="34" charset="0"/>
                <a:ea typeface="SimSun" panose="02010600030101010101" pitchFamily="2" charset="-122"/>
              </a:rPr>
              <a:t> para </a:t>
            </a:r>
            <a:r>
              <a:rPr lang="en-US" sz="3100" b="0" dirty="0" err="1">
                <a:latin typeface="Arial" panose="020B0604020202020204" pitchFamily="34" charset="0"/>
                <a:ea typeface="SimSun" panose="02010600030101010101" pitchFamily="2" charset="-122"/>
              </a:rPr>
              <a:t>participar</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en</a:t>
            </a:r>
            <a:r>
              <a:rPr lang="en-US" sz="3100" b="0" dirty="0">
                <a:latin typeface="Arial" panose="020B0604020202020204" pitchFamily="34" charset="0"/>
                <a:ea typeface="SimSun" panose="02010600030101010101" pitchFamily="2" charset="-122"/>
              </a:rPr>
              <a:t> la </a:t>
            </a:r>
            <a:r>
              <a:rPr lang="en-US" sz="3100" b="0" dirty="0" err="1">
                <a:latin typeface="Arial" panose="020B0604020202020204" pitchFamily="34" charset="0"/>
                <a:ea typeface="SimSun" panose="02010600030101010101" pitchFamily="2" charset="-122"/>
              </a:rPr>
              <a:t>degustación</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Cada</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participante</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recibió</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una</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muestra</a:t>
            </a:r>
            <a:r>
              <a:rPr lang="en-US" sz="3100" b="0" dirty="0">
                <a:latin typeface="Arial" panose="020B0604020202020204" pitchFamily="34" charset="0"/>
                <a:ea typeface="SimSun" panose="02010600030101010101" pitchFamily="2" charset="-122"/>
              </a:rPr>
              <a:t> de 200 ml del smoothie, un </a:t>
            </a:r>
            <a:r>
              <a:rPr lang="en-US" sz="3100" b="0" dirty="0" err="1">
                <a:latin typeface="Arial" panose="020B0604020202020204" pitchFamily="34" charset="0"/>
                <a:ea typeface="SimSun" panose="02010600030101010101" pitchFamily="2" charset="-122"/>
              </a:rPr>
              <a:t>producto</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externo</a:t>
            </a:r>
            <a:r>
              <a:rPr lang="en-US" sz="3100" b="0" dirty="0">
                <a:latin typeface="Arial" panose="020B0604020202020204" pitchFamily="34" charset="0"/>
                <a:ea typeface="SimSun" panose="02010600030101010101" pitchFamily="2" charset="-122"/>
              </a:rPr>
              <a:t> con </a:t>
            </a:r>
            <a:r>
              <a:rPr lang="en-US" sz="3100" b="0" dirty="0" err="1">
                <a:latin typeface="Arial" panose="020B0604020202020204" pitchFamily="34" charset="0"/>
                <a:ea typeface="SimSun" panose="02010600030101010101" pitchFamily="2" charset="-122"/>
              </a:rPr>
              <a:t>azúcar</a:t>
            </a:r>
            <a:r>
              <a:rPr lang="en-US" sz="3100" b="0" dirty="0">
                <a:latin typeface="Arial" panose="020B0604020202020204" pitchFamily="34" charset="0"/>
                <a:ea typeface="SimSun" panose="02010600030101010101" pitchFamily="2" charset="-122"/>
              </a:rPr>
              <a:t> y el </a:t>
            </a:r>
            <a:r>
              <a:rPr lang="en-US" sz="3100" b="0" dirty="0" err="1">
                <a:latin typeface="Arial" panose="020B0604020202020204" pitchFamily="34" charset="0"/>
                <a:ea typeface="SimSun" panose="02010600030101010101" pitchFamily="2" charset="-122"/>
              </a:rPr>
              <a:t>nuestro</a:t>
            </a:r>
            <a:r>
              <a:rPr lang="en-US" sz="3100" b="0" dirty="0">
                <a:latin typeface="Arial" panose="020B0604020202020204" pitchFamily="34" charset="0"/>
                <a:ea typeface="SimSun" panose="02010600030101010101" pitchFamily="2" charset="-122"/>
              </a:rPr>
              <a:t> sin </a:t>
            </a:r>
            <a:r>
              <a:rPr lang="en-US" sz="3100" b="0" dirty="0" err="1">
                <a:latin typeface="Arial" panose="020B0604020202020204" pitchFamily="34" charset="0"/>
                <a:ea typeface="SimSun" panose="02010600030101010101" pitchFamily="2" charset="-122"/>
              </a:rPr>
              <a:t>azúcar</a:t>
            </a:r>
            <a:r>
              <a:rPr lang="en-US" sz="3100" b="0" dirty="0">
                <a:latin typeface="Arial" panose="020B0604020202020204" pitchFamily="34" charset="0"/>
                <a:ea typeface="SimSun" panose="02010600030101010101" pitchFamily="2" charset="-122"/>
              </a:rPr>
              <a:t>, y se les </a:t>
            </a:r>
            <a:r>
              <a:rPr lang="en-US" sz="3100" b="0" dirty="0" err="1">
                <a:latin typeface="Arial" panose="020B0604020202020204" pitchFamily="34" charset="0"/>
                <a:ea typeface="SimSun" panose="02010600030101010101" pitchFamily="2" charset="-122"/>
              </a:rPr>
              <a:t>pidió</a:t>
            </a:r>
            <a:r>
              <a:rPr lang="en-US" sz="3100" b="0" dirty="0">
                <a:latin typeface="Arial" panose="020B0604020202020204" pitchFamily="34" charset="0"/>
                <a:ea typeface="SimSun" panose="02010600030101010101" pitchFamily="2" charset="-122"/>
              </a:rPr>
              <a:t> que </a:t>
            </a:r>
            <a:r>
              <a:rPr lang="en-US" sz="3100" b="0" dirty="0" err="1">
                <a:latin typeface="Arial" panose="020B0604020202020204" pitchFamily="34" charset="0"/>
                <a:ea typeface="SimSun" panose="02010600030101010101" pitchFamily="2" charset="-122"/>
              </a:rPr>
              <a:t>completaran</a:t>
            </a:r>
            <a:r>
              <a:rPr lang="en-US" sz="3100" b="0" dirty="0">
                <a:latin typeface="Arial" panose="020B0604020202020204" pitchFamily="34" charset="0"/>
                <a:ea typeface="SimSun" panose="02010600030101010101" pitchFamily="2" charset="-122"/>
              </a:rPr>
              <a:t> un </a:t>
            </a:r>
            <a:r>
              <a:rPr lang="en-US" sz="3100" b="0" dirty="0" err="1">
                <a:latin typeface="Arial" panose="020B0604020202020204" pitchFamily="34" charset="0"/>
                <a:ea typeface="SimSun" panose="02010600030101010101" pitchFamily="2" charset="-122"/>
              </a:rPr>
              <a:t>cuestionario</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estructurado</a:t>
            </a:r>
            <a:r>
              <a:rPr lang="en-US" sz="3100" b="0" dirty="0">
                <a:latin typeface="Arial" panose="020B0604020202020204" pitchFamily="34" charset="0"/>
                <a:ea typeface="SimSun" panose="02010600030101010101" pitchFamily="2" charset="-122"/>
              </a:rPr>
              <a:t>. Las </a:t>
            </a:r>
            <a:r>
              <a:rPr lang="en-US" sz="3100" b="0" dirty="0" err="1">
                <a:latin typeface="Arial" panose="020B0604020202020204" pitchFamily="34" charset="0"/>
                <a:ea typeface="SimSun" panose="02010600030101010101" pitchFamily="2" charset="-122"/>
              </a:rPr>
              <a:t>preguntas</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evaluaron</a:t>
            </a:r>
            <a:r>
              <a:rPr lang="en-US" sz="3100" b="0" dirty="0">
                <a:latin typeface="Arial" panose="020B0604020202020204" pitchFamily="34" charset="0"/>
                <a:ea typeface="SimSun" panose="02010600030101010101" pitchFamily="2" charset="-122"/>
              </a:rPr>
              <a:t> y </a:t>
            </a:r>
            <a:r>
              <a:rPr lang="en-US" sz="3100" b="0" dirty="0" err="1">
                <a:latin typeface="Arial" panose="020B0604020202020204" pitchFamily="34" charset="0"/>
                <a:ea typeface="SimSun" panose="02010600030101010101" pitchFamily="2" charset="-122"/>
              </a:rPr>
              <a:t>compararon</a:t>
            </a:r>
            <a:r>
              <a:rPr lang="en-US" sz="3100" b="0" dirty="0">
                <a:latin typeface="Arial" panose="020B0604020202020204" pitchFamily="34" charset="0"/>
                <a:ea typeface="SimSun" panose="02010600030101010101" pitchFamily="2" charset="-122"/>
              </a:rPr>
              <a:t> la </a:t>
            </a:r>
            <a:r>
              <a:rPr lang="en-US" sz="3100" b="0" dirty="0" err="1">
                <a:latin typeface="Arial" panose="020B0604020202020204" pitchFamily="34" charset="0"/>
                <a:ea typeface="SimSun" panose="02010600030101010101" pitchFamily="2" charset="-122"/>
              </a:rPr>
              <a:t>percepción</a:t>
            </a:r>
            <a:r>
              <a:rPr lang="en-US" sz="3100" b="0" dirty="0">
                <a:latin typeface="Arial" panose="020B0604020202020204" pitchFamily="34" charset="0"/>
                <a:ea typeface="SimSun" panose="02010600030101010101" pitchFamily="2" charset="-122"/>
              </a:rPr>
              <a:t> del </a:t>
            </a:r>
            <a:r>
              <a:rPr lang="en-US" sz="3100" b="0" dirty="0" err="1">
                <a:latin typeface="Arial" panose="020B0604020202020204" pitchFamily="34" charset="0"/>
                <a:ea typeface="SimSun" panose="02010600030101010101" pitchFamily="2" charset="-122"/>
              </a:rPr>
              <a:t>sabor</a:t>
            </a:r>
            <a:r>
              <a:rPr lang="en-US" sz="3100" b="0" dirty="0">
                <a:latin typeface="Arial" panose="020B0604020202020204" pitchFamily="34" charset="0"/>
                <a:ea typeface="SimSun" panose="02010600030101010101" pitchFamily="2" charset="-122"/>
              </a:rPr>
              <a:t>, la </a:t>
            </a:r>
            <a:r>
              <a:rPr lang="en-US" sz="3100" b="0" dirty="0" err="1">
                <a:latin typeface="Arial" panose="020B0604020202020204" pitchFamily="34" charset="0"/>
                <a:ea typeface="SimSun" panose="02010600030101010101" pitchFamily="2" charset="-122"/>
              </a:rPr>
              <a:t>textura</a:t>
            </a:r>
            <a:r>
              <a:rPr lang="en-US" sz="3100" b="0" dirty="0">
                <a:latin typeface="Arial" panose="020B0604020202020204" pitchFamily="34" charset="0"/>
                <a:ea typeface="SimSun" panose="02010600030101010101" pitchFamily="2" charset="-122"/>
              </a:rPr>
              <a:t>, la </a:t>
            </a:r>
            <a:r>
              <a:rPr lang="en-US" sz="3100" b="0" dirty="0" err="1">
                <a:latin typeface="Arial" panose="020B0604020202020204" pitchFamily="34" charset="0"/>
                <a:ea typeface="SimSun" panose="02010600030101010101" pitchFamily="2" charset="-122"/>
              </a:rPr>
              <a:t>dulzura</a:t>
            </a:r>
            <a:r>
              <a:rPr lang="en-US" sz="3100" b="0" dirty="0">
                <a:latin typeface="Arial" panose="020B0604020202020204" pitchFamily="34" charset="0"/>
                <a:ea typeface="SimSun" panose="02010600030101010101" pitchFamily="2" charset="-122"/>
              </a:rPr>
              <a:t> y la </a:t>
            </a:r>
            <a:r>
              <a:rPr lang="en-US" sz="3100" b="0" dirty="0" err="1">
                <a:latin typeface="Arial" panose="020B0604020202020204" pitchFamily="34" charset="0"/>
                <a:ea typeface="SimSun" panose="02010600030101010101" pitchFamily="2" charset="-122"/>
              </a:rPr>
              <a:t>aceptación</a:t>
            </a:r>
            <a:r>
              <a:rPr lang="en-US" sz="3100" b="0" dirty="0">
                <a:latin typeface="Arial" panose="020B0604020202020204" pitchFamily="34" charset="0"/>
                <a:ea typeface="SimSun" panose="02010600030101010101" pitchFamily="2" charset="-122"/>
              </a:rPr>
              <a:t> general </a:t>
            </a:r>
            <a:r>
              <a:rPr lang="en-US" sz="3100" b="0" dirty="0" err="1">
                <a:latin typeface="Arial" panose="020B0604020202020204" pitchFamily="34" charset="0"/>
                <a:ea typeface="SimSun" panose="02010600030101010101" pitchFamily="2" charset="-122"/>
              </a:rPr>
              <a:t>en</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una</a:t>
            </a:r>
            <a:r>
              <a:rPr lang="en-US" sz="3100" b="0" dirty="0">
                <a:latin typeface="Arial" panose="020B0604020202020204" pitchFamily="34" charset="0"/>
                <a:ea typeface="SimSun" panose="02010600030101010101" pitchFamily="2" charset="-122"/>
              </a:rPr>
              <a:t> </a:t>
            </a:r>
            <a:r>
              <a:rPr lang="en-US" sz="3100" b="0" dirty="0" err="1">
                <a:latin typeface="Arial" panose="020B0604020202020204" pitchFamily="34" charset="0"/>
                <a:ea typeface="SimSun" panose="02010600030101010101" pitchFamily="2" charset="-122"/>
              </a:rPr>
              <a:t>escala</a:t>
            </a:r>
            <a:r>
              <a:rPr lang="en-US" sz="3100" b="0" dirty="0">
                <a:latin typeface="Arial" panose="020B0604020202020204" pitchFamily="34" charset="0"/>
                <a:ea typeface="SimSun" panose="02010600030101010101" pitchFamily="2" charset="-122"/>
              </a:rPr>
              <a:t> de 1 a 5, </a:t>
            </a:r>
            <a:r>
              <a:rPr lang="en-US" sz="3100" b="0" dirty="0" err="1">
                <a:latin typeface="Arial" panose="020B0604020202020204" pitchFamily="34" charset="0"/>
                <a:ea typeface="SimSun" panose="02010600030101010101" pitchFamily="2" charset="-122"/>
              </a:rPr>
              <a:t>donde</a:t>
            </a:r>
            <a:r>
              <a:rPr lang="en-US" sz="3100" b="0" dirty="0">
                <a:latin typeface="Arial" panose="020B0604020202020204" pitchFamily="34" charset="0"/>
                <a:ea typeface="SimSun" panose="02010600030101010101" pitchFamily="2" charset="-122"/>
              </a:rPr>
              <a:t> 1 era "muy </a:t>
            </a:r>
            <a:r>
              <a:rPr lang="en-US" sz="3100" b="0" dirty="0" err="1">
                <a:latin typeface="Arial" panose="020B0604020202020204" pitchFamily="34" charset="0"/>
                <a:ea typeface="SimSun" panose="02010600030101010101" pitchFamily="2" charset="-122"/>
              </a:rPr>
              <a:t>insatisfecho</a:t>
            </a:r>
            <a:r>
              <a:rPr lang="en-US" sz="3100" b="0" dirty="0">
                <a:latin typeface="Arial" panose="020B0604020202020204" pitchFamily="34" charset="0"/>
                <a:ea typeface="SimSun" panose="02010600030101010101" pitchFamily="2" charset="-122"/>
              </a:rPr>
              <a:t>" y 5 "muy </a:t>
            </a:r>
            <a:r>
              <a:rPr lang="en-US" sz="3100" b="0" dirty="0" err="1" smtClean="0">
                <a:latin typeface="Arial" panose="020B0604020202020204" pitchFamily="34" charset="0"/>
                <a:ea typeface="SimSun" panose="02010600030101010101" pitchFamily="2" charset="-122"/>
              </a:rPr>
              <a:t>satisfecho</a:t>
            </a:r>
            <a:r>
              <a:rPr lang="en-US" sz="3100" b="0" dirty="0" smtClean="0">
                <a:latin typeface="Arial" panose="020B0604020202020204" pitchFamily="34" charset="0"/>
                <a:ea typeface="SimSun" panose="02010600030101010101" pitchFamily="2" charset="-122"/>
              </a:rPr>
              <a:t>“ (</a:t>
            </a:r>
            <a:r>
              <a:rPr lang="en-US" sz="3100" b="0" dirty="0" err="1" smtClean="0">
                <a:latin typeface="Arial" panose="020B0604020202020204" pitchFamily="34" charset="0"/>
                <a:ea typeface="SimSun" panose="02010600030101010101" pitchFamily="2" charset="-122"/>
              </a:rPr>
              <a:t>Figura</a:t>
            </a:r>
            <a:r>
              <a:rPr lang="en-US" sz="3100" b="0" dirty="0" smtClean="0">
                <a:latin typeface="Arial" panose="020B0604020202020204" pitchFamily="34" charset="0"/>
                <a:ea typeface="SimSun" panose="02010600030101010101" pitchFamily="2" charset="-122"/>
              </a:rPr>
              <a:t> 3).</a:t>
            </a:r>
            <a:endParaRPr lang="en-US" altLang="en-US" sz="3100" b="0" dirty="0">
              <a:latin typeface="Arial" panose="020B0604020202020204" pitchFamily="34" charset="0"/>
              <a:ea typeface="SimSun" panose="02010600030101010101" pitchFamily="2" charset="-122"/>
            </a:endParaRPr>
          </a:p>
        </p:txBody>
      </p:sp>
      <p:sp>
        <p:nvSpPr>
          <p:cNvPr id="22" name="Cuadro de texto 21"/>
          <p:cNvSpPr txBox="1"/>
          <p:nvPr/>
        </p:nvSpPr>
        <p:spPr>
          <a:xfrm>
            <a:off x="20353702" y="25947332"/>
            <a:ext cx="7444645" cy="413715"/>
          </a:xfrm>
          <a:prstGeom prst="rect">
            <a:avLst/>
          </a:prstGeom>
          <a:noFill/>
        </p:spPr>
        <p:txBody>
          <a:bodyPr wrap="square" rtlCol="0" anchor="t">
            <a:noAutofit/>
          </a:bodyPr>
          <a:lstStyle/>
          <a:p>
            <a:pPr algn="ctr"/>
            <a:r>
              <a:rPr lang="es-MX" altLang="en-US" sz="2000" dirty="0">
                <a:solidFill>
                  <a:schemeClr val="bg2">
                    <a:lumMod val="50000"/>
                  </a:schemeClr>
                </a:solidFill>
                <a:sym typeface="+mn-ea"/>
              </a:rPr>
              <a:t>Figura 3. Encuesta para la evaluación del </a:t>
            </a:r>
            <a:r>
              <a:rPr lang="es-MX" altLang="en-US" sz="2000" dirty="0" smtClean="0">
                <a:solidFill>
                  <a:schemeClr val="bg2">
                    <a:lumMod val="50000"/>
                  </a:schemeClr>
                </a:solidFill>
                <a:sym typeface="+mn-ea"/>
              </a:rPr>
              <a:t>Smoothie.</a:t>
            </a:r>
            <a:endParaRPr lang="es-MX" altLang="en-US" sz="2000" dirty="0">
              <a:solidFill>
                <a:schemeClr val="bg2">
                  <a:lumMod val="50000"/>
                </a:schemeClr>
              </a:solidFill>
              <a:sym typeface="+mn-ea"/>
            </a:endParaRPr>
          </a:p>
        </p:txBody>
      </p:sp>
      <p:graphicFrame>
        <p:nvGraphicFramePr>
          <p:cNvPr id="26" name="Gráfico 25"/>
          <p:cNvGraphicFramePr/>
          <p:nvPr/>
        </p:nvGraphicFramePr>
        <p:xfrm>
          <a:off x="20613310" y="21505869"/>
          <a:ext cx="6503528" cy="437436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6149</Words>
  <Application>WPS Presentation</Application>
  <PresentationFormat>Personalizado</PresentationFormat>
  <Paragraphs>56</Paragraphs>
  <Slides>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vt:i4>
      </vt:variant>
    </vt:vector>
  </HeadingPairs>
  <TitlesOfParts>
    <vt:vector size="12" baseType="lpstr">
      <vt:lpstr>Arial</vt:lpstr>
      <vt:lpstr>SimSun</vt:lpstr>
      <vt:lpstr>Wingdings</vt:lpstr>
      <vt:lpstr>Bahnschrift</vt:lpstr>
      <vt:lpstr>Calibri</vt:lpstr>
      <vt:lpstr>等线 Light</vt:lpstr>
      <vt:lpstr>等线 Light</vt:lpstr>
      <vt:lpstr>Microsoft YaHei</vt:lpstr>
      <vt:lpstr>Arial Unicode MS</vt:lpstr>
      <vt:lpstr>Calibri Light</vt:lpstr>
      <vt:lpstr>Tema de Office</vt:lpstr>
      <vt:lpstr>ELABORACIÓN DE SMOOTHIES A BASE DE FRUTA NATURAL CON ANTIOXIDANTES SIN AZÚCAR AÑADIDA</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Vane</dc:creator>
  <cp:lastModifiedBy>Miroslava</cp:lastModifiedBy>
  <cp:revision>44</cp:revision>
  <dcterms:created xsi:type="dcterms:W3CDTF">2021-08-04T22:34:00Z</dcterms:created>
  <dcterms:modified xsi:type="dcterms:W3CDTF">2024-05-30T02:00:01Z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8B6FF75C8DA84337B4E7407584AB84E9_12</vt:lpwstr>
  </property>
  <property fmtid="{D5CDD505-2E9C-101B-9397-08002B2CF9AE}" pid="3" name="KSOProductBuildVer">
    <vt:lpwstr>2058-12.2.0.16909</vt:lpwstr>
  </property>
</Properties>
</file>