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58" r:id="rId15"/>
    <p:sldId id="270" r:id="rId16"/>
  </p:sldIdLst>
  <p:sldSz cx="12192000" cy="6858000"/>
  <p:notesSz cx="6858000" cy="9144000"/>
  <p:defaultTextStyle>
    <a:defPPr>
      <a:defRPr lang="es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 /><Relationship Id="rId13" Type="http://schemas.openxmlformats.org/officeDocument/2006/relationships/slide" Target="slides/slide12.xml" /><Relationship Id="rId18" Type="http://schemas.openxmlformats.org/officeDocument/2006/relationships/viewProps" Target="viewProps.xml" /><Relationship Id="rId3" Type="http://schemas.openxmlformats.org/officeDocument/2006/relationships/slide" Target="slides/slide2.xml" /><Relationship Id="rId7" Type="http://schemas.openxmlformats.org/officeDocument/2006/relationships/slide" Target="slides/slide6.xml" /><Relationship Id="rId12" Type="http://schemas.openxmlformats.org/officeDocument/2006/relationships/slide" Target="slides/slide11.xml" /><Relationship Id="rId17" Type="http://schemas.openxmlformats.org/officeDocument/2006/relationships/presProps" Target="presProps.xml" /><Relationship Id="rId2" Type="http://schemas.openxmlformats.org/officeDocument/2006/relationships/slide" Target="slides/slide1.xml" /><Relationship Id="rId16" Type="http://schemas.openxmlformats.org/officeDocument/2006/relationships/slide" Target="slides/slide15.xml" /><Relationship Id="rId20" Type="http://schemas.openxmlformats.org/officeDocument/2006/relationships/tableStyles" Target="tableStyles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1" Type="http://schemas.openxmlformats.org/officeDocument/2006/relationships/slide" Target="slides/slide10.xml" /><Relationship Id="rId5" Type="http://schemas.openxmlformats.org/officeDocument/2006/relationships/slide" Target="slides/slide4.xml" /><Relationship Id="rId15" Type="http://schemas.openxmlformats.org/officeDocument/2006/relationships/slide" Target="slides/slide14.xml" /><Relationship Id="rId10" Type="http://schemas.openxmlformats.org/officeDocument/2006/relationships/slide" Target="slides/slide9.xml" /><Relationship Id="rId19" Type="http://schemas.openxmlformats.org/officeDocument/2006/relationships/theme" Target="theme/theme1.xml" /><Relationship Id="rId4" Type="http://schemas.openxmlformats.org/officeDocument/2006/relationships/slide" Target="slides/slide3.xml" /><Relationship Id="rId9" Type="http://schemas.openxmlformats.org/officeDocument/2006/relationships/slide" Target="slides/slide8.xml" /><Relationship Id="rId14" Type="http://schemas.openxmlformats.org/officeDocument/2006/relationships/slide" Target="slides/slide13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8C4C5FF-D323-31C2-BC20-E3C4920F215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MX"/>
              <a:t>Haz clic para modificar el estilo de título del patrón</a:t>
            </a:r>
            <a:endParaRPr lang="es-US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1E5B121A-DB82-D580-5BE3-F8BC93C14C5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MX"/>
              <a:t>Haz clic para editar el estilo de subtítulo del patrón</a:t>
            </a:r>
            <a:endParaRPr lang="es-U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A607243-2BE8-0012-3DAC-217DF352D4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C5905-CF54-6347-AB4F-11D8EE5FBD18}" type="datetimeFigureOut">
              <a:rPr lang="es-US" smtClean="0"/>
              <a:t>5/28/2024</a:t>
            </a:fld>
            <a:endParaRPr lang="es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825137A-E68C-1927-0F2D-BAEB14C412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D335A91-C737-89DE-1471-A2BD3B7D94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553A74-F7B2-EC46-8363-435EEBE71F7A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19794909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1E24CAB-E018-7FA8-48C9-F292C71DFD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s-US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9EBD16E0-CAF8-9FB1-0E69-69856842280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U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7C3A46A-DECE-8B0B-6389-FC2FC97583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C5905-CF54-6347-AB4F-11D8EE5FBD18}" type="datetimeFigureOut">
              <a:rPr lang="es-US" smtClean="0"/>
              <a:t>5/28/2024</a:t>
            </a:fld>
            <a:endParaRPr lang="es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5D87611-F766-3608-EA3E-44E6AB281D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7BA8308-36E6-85D6-AE3F-6082E6B9CC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553A74-F7B2-EC46-8363-435EEBE71F7A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41116331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38F6CC7D-CB1C-84BF-34FC-D7C5F969585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MX"/>
              <a:t>Haz clic para modificar el estilo de título del patrón</a:t>
            </a:r>
            <a:endParaRPr lang="es-US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98773DE3-889D-5937-C21C-45D73058F54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U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3BD78DC-DB6D-6E42-ABC6-C96B1CFBF1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C5905-CF54-6347-AB4F-11D8EE5FBD18}" type="datetimeFigureOut">
              <a:rPr lang="es-US" smtClean="0"/>
              <a:t>5/28/2024</a:t>
            </a:fld>
            <a:endParaRPr lang="es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D7D02F7-FFB6-9322-B5A2-A6672288CD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DB23149-0D0E-B197-C169-6442E90401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553A74-F7B2-EC46-8363-435EEBE71F7A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12226512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AB2DD88-004C-643B-CB60-1A57449ECA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s-US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DFE5ACF-5541-46B9-40EA-FD9456C902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U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6F969F7-FE3E-4A29-CF75-AB1D0FE2BA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C5905-CF54-6347-AB4F-11D8EE5FBD18}" type="datetimeFigureOut">
              <a:rPr lang="es-US" smtClean="0"/>
              <a:t>5/28/2024</a:t>
            </a:fld>
            <a:endParaRPr lang="es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903A1E2-9213-D404-88E1-43626F8675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0A4F4ED-265F-C59B-F0BE-0D06885483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553A74-F7B2-EC46-8363-435EEBE71F7A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14776823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119367C-1041-654D-EFE1-1417A1C71B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MX"/>
              <a:t>Haz clic para modificar el estilo de título del patrón</a:t>
            </a:r>
            <a:endParaRPr lang="es-US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2D2A91E1-7D4E-261C-A639-38BC5B6C93A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CC61BD3-1793-7B7E-4AAA-8F1B38BB6B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C5905-CF54-6347-AB4F-11D8EE5FBD18}" type="datetimeFigureOut">
              <a:rPr lang="es-US" smtClean="0"/>
              <a:t>5/28/2024</a:t>
            </a:fld>
            <a:endParaRPr lang="es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1B8A5F8-6C30-7C45-CD29-E53BC1D2C5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EB962CA-3FD0-4EE5-BD9F-389C111FFB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553A74-F7B2-EC46-8363-435EEBE71F7A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16745548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66D023E-9B4B-75A0-B36D-9272143236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s-US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157F0AB-4BC1-F671-5D01-2B080B15CF8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US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14CC1CA7-FC2D-5558-0B46-A88593CE39D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US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E997BD4A-BD59-20D4-43D0-4EB7EFB736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C5905-CF54-6347-AB4F-11D8EE5FBD18}" type="datetimeFigureOut">
              <a:rPr lang="es-US" smtClean="0"/>
              <a:t>5/28/2024</a:t>
            </a:fld>
            <a:endParaRPr lang="es-U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5D7C4D31-A451-5516-ED17-35C6E3D337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0DCE1DFD-3AF4-61B3-0B81-74D93E39BC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553A74-F7B2-EC46-8363-435EEBE71F7A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32380991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51435C6-B999-A280-7912-58331EC84A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MX"/>
              <a:t>Haz clic para modificar el estilo de título del patrón</a:t>
            </a:r>
            <a:endParaRPr lang="es-US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1BEE5112-F64E-13C2-F2C6-9E4A44B92C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7AB396A5-7FE5-2287-102C-E52E4633601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US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2FBE6EE0-3A26-3466-EB39-AE4433888D7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515F7B68-770D-A612-8BD7-CDCD639EC3E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US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4400F317-0910-9F25-2D56-1369E8B4FA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C5905-CF54-6347-AB4F-11D8EE5FBD18}" type="datetimeFigureOut">
              <a:rPr lang="es-US" smtClean="0"/>
              <a:t>5/28/2024</a:t>
            </a:fld>
            <a:endParaRPr lang="es-US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0DF080DA-880B-0AAF-DCA0-B1DF5A7BC6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21E8ACDF-5F68-EB05-18B0-5C0BD90EC4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553A74-F7B2-EC46-8363-435EEBE71F7A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10677947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414B732-7A94-5407-CF94-7FAD86598D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s-US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45B6DD7C-E0F7-7D53-E816-4A3C33EF60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C5905-CF54-6347-AB4F-11D8EE5FBD18}" type="datetimeFigureOut">
              <a:rPr lang="es-US" smtClean="0"/>
              <a:t>5/28/2024</a:t>
            </a:fld>
            <a:endParaRPr lang="es-U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336E97AB-4EA5-EC7E-F73A-ADD674E8B1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CBB9E455-929F-8DCA-6944-BD5BF2B504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553A74-F7B2-EC46-8363-435EEBE71F7A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28390829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7BAC49EB-EAC2-16EB-1276-85CFE0D00A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C5905-CF54-6347-AB4F-11D8EE5FBD18}" type="datetimeFigureOut">
              <a:rPr lang="es-US" smtClean="0"/>
              <a:t>5/28/2024</a:t>
            </a:fld>
            <a:endParaRPr lang="es-US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9FE77D27-C350-62E9-2C9E-BC9D0EA6C1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8ABCDAF2-078A-E183-8154-94854D8389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553A74-F7B2-EC46-8363-435EEBE71F7A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19456999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2E74DB3-C6ED-412B-2BCC-DEC37A6548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MX"/>
              <a:t>Haz clic para modificar el estilo de título del patrón</a:t>
            </a:r>
            <a:endParaRPr lang="es-US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FEB86A9-147E-0F52-B08C-5734377757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U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FFC3C42F-C8C6-5F39-0180-E52C9E6379A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2AB439B1-5F48-6F1B-07FF-1ECE462163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C5905-CF54-6347-AB4F-11D8EE5FBD18}" type="datetimeFigureOut">
              <a:rPr lang="es-US" smtClean="0"/>
              <a:t>5/28/2024</a:t>
            </a:fld>
            <a:endParaRPr lang="es-U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80EB918B-06C9-E1AA-627F-9C76F3C885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44453EAA-1BCA-609B-AF8F-F1C7D18EA3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553A74-F7B2-EC46-8363-435EEBE71F7A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34542566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B8D9620-7C2E-7664-439D-0784343819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MX"/>
              <a:t>Haz clic para modificar el estilo de título del patrón</a:t>
            </a:r>
            <a:endParaRPr lang="es-US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378B4276-3CC8-B04B-19D5-1D9535E6678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U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3ADB2B9A-69BF-59E6-76BE-F498E056F00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44AF8B3C-79CA-C14D-8194-C136A36ED0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C5905-CF54-6347-AB4F-11D8EE5FBD18}" type="datetimeFigureOut">
              <a:rPr lang="es-US" smtClean="0"/>
              <a:t>5/28/2024</a:t>
            </a:fld>
            <a:endParaRPr lang="es-U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3B1296B3-91B3-889F-5CC4-677177BE06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DE7047F2-1774-0A3D-C878-76D95CB2A7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553A74-F7B2-EC46-8363-435EEBE71F7A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34322549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1CCA7C23-C656-9821-E3FF-19CD408F69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MX"/>
              <a:t>Haz clic para modificar el estilo de título del patrón</a:t>
            </a:r>
            <a:endParaRPr lang="es-US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A4E70293-415C-12EB-D131-733BFA44B37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U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82A16B1-5EC0-4E31-1B34-671D0D9E425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8FC5905-CF54-6347-AB4F-11D8EE5FBD18}" type="datetimeFigureOut">
              <a:rPr lang="es-US" smtClean="0"/>
              <a:t>5/28/2024</a:t>
            </a:fld>
            <a:endParaRPr lang="es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30C1BF3-CF55-8276-AF3B-3B6B835C6EE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U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95BFF6F-40FB-2300-3C28-46D5E2AEA9C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6553A74-F7B2-EC46-8363-435EEBE71F7A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26292330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 /><Relationship Id="rId1" Type="http://schemas.openxmlformats.org/officeDocument/2006/relationships/slideLayout" Target="../slideLayouts/slideLayout1.xml" 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 /><Relationship Id="rId1" Type="http://schemas.openxmlformats.org/officeDocument/2006/relationships/slideLayout" Target="../slideLayouts/slideLayout2.xml" 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 /><Relationship Id="rId1" Type="http://schemas.openxmlformats.org/officeDocument/2006/relationships/slideLayout" Target="../slideLayouts/slideLayout2.xml" 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 /><Relationship Id="rId1" Type="http://schemas.openxmlformats.org/officeDocument/2006/relationships/slideLayout" Target="../slideLayouts/slideLayout2.xml" 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 /><Relationship Id="rId1" Type="http://schemas.openxmlformats.org/officeDocument/2006/relationships/slideLayout" Target="../slideLayouts/slideLayout2.xml" 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 /><Relationship Id="rId1" Type="http://schemas.openxmlformats.org/officeDocument/2006/relationships/slideLayout" Target="../slideLayouts/slideLayout2.xml" 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 /><Relationship Id="rId1" Type="http://schemas.openxmlformats.org/officeDocument/2006/relationships/slideLayout" Target="../slideLayouts/slideLayout2.xml" 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 /><Relationship Id="rId1" Type="http://schemas.openxmlformats.org/officeDocument/2006/relationships/slideLayout" Target="../slideLayouts/slideLayout2.xml" 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 /><Relationship Id="rId1" Type="http://schemas.openxmlformats.org/officeDocument/2006/relationships/slideLayout" Target="../slideLayouts/slideLayout2.xml" 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 /><Relationship Id="rId1" Type="http://schemas.openxmlformats.org/officeDocument/2006/relationships/slideLayout" Target="../slideLayouts/slideLayout2.xml" 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 /><Relationship Id="rId1" Type="http://schemas.openxmlformats.org/officeDocument/2006/relationships/slideLayout" Target="../slideLayouts/slideLayout2.xml" 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 /><Relationship Id="rId1" Type="http://schemas.openxmlformats.org/officeDocument/2006/relationships/slideLayout" Target="../slideLayouts/slideLayout2.xml" 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 /><Relationship Id="rId1" Type="http://schemas.openxmlformats.org/officeDocument/2006/relationships/slideLayout" Target="../slideLayouts/slideLayout2.xml" 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 /><Relationship Id="rId1" Type="http://schemas.openxmlformats.org/officeDocument/2006/relationships/slideLayout" Target="../slideLayouts/slideLayout2.xml" 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 /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>
            <a:extLst>
              <a:ext uri="{FF2B5EF4-FFF2-40B4-BE49-F238E27FC236}">
                <a16:creationId xmlns:a16="http://schemas.microsoft.com/office/drawing/2014/main" id="{55B80DAD-92C7-44F3-F52B-8D329D67BCC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403F94CD-555D-9364-9709-D3A3B7D9637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s-US" dirty="0"/>
              <a:t>Crémes de sommeil 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AB70727C-277A-C0C5-899A-694C6E2913B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33443" y="3891031"/>
            <a:ext cx="9144000" cy="1655762"/>
          </a:xfrm>
        </p:spPr>
        <p:txBody>
          <a:bodyPr/>
          <a:lstStyle/>
          <a:p>
            <a:r>
              <a:rPr lang="es-US" b="1" dirty="0"/>
              <a:t>Nombre: Kate Castellanos Monroy </a:t>
            </a:r>
          </a:p>
          <a:p>
            <a:r>
              <a:rPr lang="es-US" b="1" dirty="0"/>
              <a:t>Maestra: María Romina Flores Peña</a:t>
            </a:r>
          </a:p>
          <a:p>
            <a:r>
              <a:rPr lang="es-US" b="1" dirty="0"/>
              <a:t>Materia: Desarrollo de Proyectos </a:t>
            </a:r>
          </a:p>
          <a:p>
            <a:endParaRPr lang="es-US" dirty="0"/>
          </a:p>
        </p:txBody>
      </p:sp>
    </p:spTree>
    <p:extLst>
      <p:ext uri="{BB962C8B-B14F-4D97-AF65-F5344CB8AC3E}">
        <p14:creationId xmlns:p14="http://schemas.microsoft.com/office/powerpoint/2010/main" val="353628034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A1A2D00F-E62E-A03A-C517-4661AAE0C04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33FC7A95-34EA-EE55-9FE3-2A53C134A4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US" dirty="0"/>
              <a:t>Antecedentes: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5B9CE03-BA52-BDB8-A8B9-FFD5CD44DC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6242" y="1690688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lang="es-US" dirty="0"/>
              <a:t>Elaboración y control de calidad de una crema corporal hidratante a base de mucilagos y aromas naturales.</a:t>
            </a:r>
          </a:p>
          <a:p>
            <a:pPr marL="0" indent="0">
              <a:buNone/>
            </a:pPr>
            <a:endParaRPr lang="es-US" dirty="0"/>
          </a:p>
          <a:p>
            <a:pPr marL="0" indent="0">
              <a:buNone/>
            </a:pPr>
            <a:endParaRPr lang="es-US" dirty="0"/>
          </a:p>
          <a:p>
            <a:pPr marL="0" indent="0">
              <a:buNone/>
            </a:pPr>
            <a:endParaRPr lang="es-US" dirty="0"/>
          </a:p>
          <a:p>
            <a:pPr marL="0" indent="0">
              <a:buNone/>
            </a:pPr>
            <a:endParaRPr lang="es-US" dirty="0"/>
          </a:p>
          <a:p>
            <a:pPr marL="0" indent="0">
              <a:buNone/>
            </a:pPr>
            <a:endParaRPr lang="es-US" sz="1600" dirty="0"/>
          </a:p>
          <a:p>
            <a:pPr marL="0" indent="0">
              <a:buNone/>
            </a:pPr>
            <a:r>
              <a:rPr lang="es-US" sz="2000" dirty="0"/>
              <a:t>APA: Cevallos Mediana, M.V. (2013). Elaboración y control de calidad de una crema corporal hidratante a base de mucilagos y aromas naturales (Bachelor ‘s thesis, Escuela superior politécnica de Chimborazo.</a:t>
            </a:r>
          </a:p>
        </p:txBody>
      </p:sp>
    </p:spTree>
    <p:extLst>
      <p:ext uri="{BB962C8B-B14F-4D97-AF65-F5344CB8AC3E}">
        <p14:creationId xmlns:p14="http://schemas.microsoft.com/office/powerpoint/2010/main" val="181002886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>
            <a:extLst>
              <a:ext uri="{FF2B5EF4-FFF2-40B4-BE49-F238E27FC236}">
                <a16:creationId xmlns:a16="http://schemas.microsoft.com/office/drawing/2014/main" id="{2E27A3C5-4C0F-8640-8216-76F7BE413E6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12192000" cy="6858000"/>
          </a:xfrm>
          <a:prstGeom prst="rect">
            <a:avLst/>
          </a:prstGeom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8BF85A33-F6F6-3F05-9941-C1304C6431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US" dirty="0"/>
              <a:t>Antecedentes: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4581194-6433-28E3-D336-AEC2173A14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s-US" dirty="0"/>
              <a:t>Comercialización de cremas Naturales para la cara con diferentes usos, humectar, nutrir  y rejuvenecer.</a:t>
            </a:r>
          </a:p>
          <a:p>
            <a:pPr marL="0" indent="0">
              <a:buNone/>
            </a:pPr>
            <a:endParaRPr lang="es-US" dirty="0"/>
          </a:p>
          <a:p>
            <a:pPr marL="0" indent="0">
              <a:buNone/>
            </a:pPr>
            <a:endParaRPr lang="es-US" dirty="0"/>
          </a:p>
          <a:p>
            <a:pPr marL="0" indent="0">
              <a:buNone/>
            </a:pPr>
            <a:endParaRPr lang="es-US" dirty="0"/>
          </a:p>
          <a:p>
            <a:pPr marL="0" indent="0">
              <a:buNone/>
            </a:pPr>
            <a:endParaRPr lang="es-US" dirty="0"/>
          </a:p>
          <a:p>
            <a:pPr marL="0" indent="0">
              <a:buNone/>
            </a:pPr>
            <a:endParaRPr lang="es-US" sz="1700" dirty="0"/>
          </a:p>
          <a:p>
            <a:pPr marL="0" indent="0">
              <a:buNone/>
            </a:pPr>
            <a:endParaRPr lang="es-US" sz="1700" dirty="0"/>
          </a:p>
          <a:p>
            <a:pPr marL="0" indent="0">
              <a:buNone/>
            </a:pPr>
            <a:r>
              <a:rPr lang="es-US" sz="2000" dirty="0"/>
              <a:t>APA: Naranjo, C.P (2010). Comercialización de cremas Naturales para la cara con diferentes usos, humectar, nutrir  y rejuvenecer (Bachelor ‘s thesis, Quito: Universidad Israel 2010).</a:t>
            </a:r>
          </a:p>
        </p:txBody>
      </p:sp>
    </p:spTree>
    <p:extLst>
      <p:ext uri="{BB962C8B-B14F-4D97-AF65-F5344CB8AC3E}">
        <p14:creationId xmlns:p14="http://schemas.microsoft.com/office/powerpoint/2010/main" val="42034235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>
            <a:extLst>
              <a:ext uri="{FF2B5EF4-FFF2-40B4-BE49-F238E27FC236}">
                <a16:creationId xmlns:a16="http://schemas.microsoft.com/office/drawing/2014/main" id="{E373D579-0233-920B-D802-13D16D535C6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33FB45B2-51EB-F8FA-F745-ACB4A04557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US" dirty="0"/>
              <a:t>Planteamiento del problema: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1473043-7F29-335A-8CA2-1272B9A0F6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56503"/>
            <a:ext cx="10515600" cy="4720460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es-US" dirty="0"/>
              <a:t>Cremas Naturales:</a:t>
            </a:r>
          </a:p>
          <a:p>
            <a:pPr marL="0" indent="0" algn="just">
              <a:buNone/>
            </a:pPr>
            <a:r>
              <a:rPr lang="es-US" dirty="0"/>
              <a:t>Actualmente hay un gran aumento sobre las cremas con químicos que causante enfermedades en la piel como picazón, sarpullido, infecciones de la piel entre otras, también puede afectar a nuestra piel como lo virus causan culebrilla, verrugas  y herpes simples, los hongos causan pie de atleta e infecciones por cándida o parásitos incluyen piojos del cuerpo, de la cabeza y sarna.</a:t>
            </a:r>
          </a:p>
          <a:p>
            <a:pPr marL="0" indent="0" algn="just">
              <a:buNone/>
            </a:pPr>
            <a:endParaRPr lang="es-US" dirty="0"/>
          </a:p>
          <a:p>
            <a:pPr marL="0" indent="0" algn="just">
              <a:buNone/>
            </a:pPr>
            <a:r>
              <a:rPr lang="es-US" dirty="0"/>
              <a:t>El objetivo de este proyecto es disminuir el uso de cremas con químicos y usar más las cremas naturales.</a:t>
            </a:r>
          </a:p>
          <a:p>
            <a:pPr marL="0" indent="0" algn="just">
              <a:buNone/>
            </a:pPr>
            <a:endParaRPr lang="es-US" dirty="0"/>
          </a:p>
          <a:p>
            <a:pPr marL="0" indent="0" algn="just">
              <a:buNone/>
            </a:pPr>
            <a:r>
              <a:rPr lang="es-US" dirty="0"/>
              <a:t>¿Puede ser posible dejar el uso de cremas con químicos?</a:t>
            </a:r>
          </a:p>
        </p:txBody>
      </p:sp>
    </p:spTree>
    <p:extLst>
      <p:ext uri="{BB962C8B-B14F-4D97-AF65-F5344CB8AC3E}">
        <p14:creationId xmlns:p14="http://schemas.microsoft.com/office/powerpoint/2010/main" val="250866111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>
            <a:extLst>
              <a:ext uri="{FF2B5EF4-FFF2-40B4-BE49-F238E27FC236}">
                <a16:creationId xmlns:a16="http://schemas.microsoft.com/office/drawing/2014/main" id="{6B0E7921-1AD6-4AD6-BA7A-836B4EEDD7F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684F7CD5-B7A0-1798-CC01-6D2ABB78DF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US" dirty="0"/>
              <a:t>Justificación: 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951A971-D440-A6BA-4976-33069DA750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thaiDist">
              <a:buNone/>
            </a:pPr>
            <a:r>
              <a:rPr lang="es-US" dirty="0"/>
              <a:t>Actualmente hay una gran cantidad de personas con enfermedades en la piel, quiero profundizar más sobre lo que pueden causar las cremas con químicos y en lo que nos afecta.</a:t>
            </a:r>
          </a:p>
          <a:p>
            <a:pPr marL="0" indent="0" algn="thaiDist">
              <a:buNone/>
            </a:pPr>
            <a:endParaRPr lang="es-US" dirty="0"/>
          </a:p>
          <a:p>
            <a:pPr marL="0" indent="0" algn="thaiDist">
              <a:buNone/>
            </a:pPr>
            <a:r>
              <a:rPr lang="es-US" dirty="0"/>
              <a:t>Las posibilidades de este proyecto es conseguir mucha más información sobre lo que se puede llegar a lograr.</a:t>
            </a:r>
          </a:p>
        </p:txBody>
      </p:sp>
    </p:spTree>
    <p:extLst>
      <p:ext uri="{BB962C8B-B14F-4D97-AF65-F5344CB8AC3E}">
        <p14:creationId xmlns:p14="http://schemas.microsoft.com/office/powerpoint/2010/main" val="158808431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>
            <a:extLst>
              <a:ext uri="{FF2B5EF4-FFF2-40B4-BE49-F238E27FC236}">
                <a16:creationId xmlns:a16="http://schemas.microsoft.com/office/drawing/2014/main" id="{4767393D-F062-6BBC-0F7B-E9B7D822951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753A2065-BFE7-4BA8-1F55-BD8E11FCC4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US" dirty="0"/>
              <a:t>Objetivos: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C55CC19-E61D-14FA-9C0A-F72C606D7A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43737"/>
            <a:ext cx="10515600" cy="4351338"/>
          </a:xfrm>
        </p:spPr>
        <p:txBody>
          <a:bodyPr>
            <a:normAutofit fontScale="85000" lnSpcReduction="20000"/>
          </a:bodyPr>
          <a:lstStyle/>
          <a:p>
            <a:pPr marL="0" indent="0" algn="just">
              <a:buNone/>
            </a:pPr>
            <a:endParaRPr lang="es-US" sz="2600" kern="100" dirty="0">
              <a:effectLst/>
              <a:latin typeface="Aptos" panose="02110004020202020204"/>
              <a:ea typeface="Times New Roman"/>
              <a:cs typeface="Times New Roman"/>
            </a:endParaRPr>
          </a:p>
          <a:p>
            <a:pPr marL="0" indent="0" algn="just">
              <a:buNone/>
            </a:pPr>
            <a:r>
              <a:rPr lang="es-US" sz="2600" b="1" kern="100" dirty="0">
                <a:latin typeface="Aptos" panose="02110004020202020204"/>
                <a:ea typeface="Times New Roman"/>
                <a:cs typeface="Times New Roman"/>
              </a:rPr>
              <a:t>Objetivo General:</a:t>
            </a:r>
          </a:p>
          <a:p>
            <a:pPr marL="0" indent="0" algn="just">
              <a:buNone/>
            </a:pPr>
            <a:r>
              <a:rPr lang="es-US" sz="2600" kern="100" dirty="0">
                <a:latin typeface="Aptos" panose="02110004020202020204"/>
                <a:ea typeface="Times New Roman"/>
                <a:cs typeface="Times New Roman"/>
              </a:rPr>
              <a:t>Es</a:t>
            </a:r>
            <a:r>
              <a:rPr lang="es-US" sz="2600" kern="100" dirty="0">
                <a:effectLst/>
                <a:latin typeface="Aptos" panose="02110004020202020204"/>
                <a:ea typeface="Times New Roman"/>
                <a:cs typeface="Times New Roman"/>
              </a:rPr>
              <a:t> que las demás personas puedan ternera una piel nutritiva y sana, como también ayudar a personas con problemas en la piel cómo el acné entre otras, también sería disminuir el uso de las cremas con químicos y aumentar el uso de cremas Naturales, además de disminuir la contaminación al medio ambiente. </a:t>
            </a:r>
          </a:p>
          <a:p>
            <a:pPr algn="just"/>
            <a:endParaRPr lang="es-US" sz="2600" b="1" kern="100" dirty="0">
              <a:effectLst/>
              <a:latin typeface="Aptos" panose="02110004020202020204"/>
              <a:ea typeface="Times New Roman"/>
              <a:cs typeface="Times New Roman"/>
            </a:endParaRPr>
          </a:p>
          <a:p>
            <a:pPr marL="0" indent="0" algn="just">
              <a:buNone/>
            </a:pPr>
            <a:r>
              <a:rPr lang="es-US" sz="2600" b="1" kern="100" dirty="0">
                <a:effectLst/>
                <a:latin typeface="Aptos" panose="02110004020202020204"/>
                <a:ea typeface="Times New Roman"/>
                <a:cs typeface="Times New Roman"/>
              </a:rPr>
              <a:t>Objetivos específicos:</a:t>
            </a:r>
          </a:p>
          <a:p>
            <a:pPr algn="just"/>
            <a:r>
              <a:rPr lang="es-US" sz="2600" kern="100" dirty="0">
                <a:effectLst/>
                <a:latin typeface="Aptos" panose="02110004020202020204"/>
                <a:ea typeface="Times New Roman"/>
                <a:cs typeface="Times New Roman"/>
              </a:rPr>
              <a:t>Investigar en fuentes bibliográficas los beneficios de los productos e ingredientes principales. </a:t>
            </a:r>
          </a:p>
          <a:p>
            <a:pPr algn="just"/>
            <a:r>
              <a:rPr lang="es-US" sz="2600" kern="100" dirty="0">
                <a:effectLst/>
                <a:latin typeface="Aptos" panose="02110004020202020204"/>
                <a:ea typeface="Times New Roman"/>
                <a:cs typeface="Times New Roman"/>
              </a:rPr>
              <a:t>Crear una metodología para su elaboración. </a:t>
            </a:r>
          </a:p>
          <a:p>
            <a:pPr algn="just"/>
            <a:r>
              <a:rPr lang="es-US" sz="2600" kern="100" dirty="0">
                <a:effectLst/>
                <a:latin typeface="Aptos" panose="02110004020202020204"/>
                <a:ea typeface="Times New Roman"/>
                <a:cs typeface="Times New Roman"/>
              </a:rPr>
              <a:t>Comprobar su efectividad.</a:t>
            </a:r>
          </a:p>
          <a:p>
            <a:pPr algn="just"/>
            <a:r>
              <a:rPr lang="es-US" sz="2600" kern="100" dirty="0">
                <a:effectLst/>
                <a:latin typeface="Aptos" panose="02110004020202020204"/>
                <a:ea typeface="Times New Roman"/>
                <a:cs typeface="Times New Roman"/>
              </a:rPr>
              <a:t>Crear etiquetado y embazado del producto.</a:t>
            </a:r>
          </a:p>
          <a:p>
            <a:pPr marL="0" indent="0">
              <a:buNone/>
            </a:pPr>
            <a:endParaRPr lang="es-US" dirty="0"/>
          </a:p>
        </p:txBody>
      </p:sp>
    </p:spTree>
    <p:extLst>
      <p:ext uri="{BB962C8B-B14F-4D97-AF65-F5344CB8AC3E}">
        <p14:creationId xmlns:p14="http://schemas.microsoft.com/office/powerpoint/2010/main" val="205728249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>
            <a:extLst>
              <a:ext uri="{FF2B5EF4-FFF2-40B4-BE49-F238E27FC236}">
                <a16:creationId xmlns:a16="http://schemas.microsoft.com/office/drawing/2014/main" id="{A16F2EE0-0275-86EF-C397-18F71704D4F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AAD16BAD-C084-3355-F166-70309EEACF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US" b="1" dirty="0"/>
              <a:t>Bibliografía</a:t>
            </a:r>
            <a:r>
              <a:rPr lang="es-US" dirty="0"/>
              <a:t> 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98619C6-2C67-E52D-785A-9CDDBF7CB3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US" sz="1800" b="1" kern="1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Apa: Cárdenas vallejo, L., &amp; Rojas Gómez, L.M. (2007. Elaboración de crema anti estrías a partir de productos naturales a escala de elaboración (</a:t>
            </a:r>
            <a:r>
              <a:rPr lang="es-US" sz="1800" b="1" kern="1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Bachelor</a:t>
            </a:r>
            <a:r>
              <a:rPr lang="es-US" sz="1800" b="1" kern="1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‘s tesis, ingeniería de procesos).</a:t>
            </a:r>
            <a:endParaRPr lang="es-US" sz="1800" b="1" kern="100" dirty="0">
              <a:effectLst/>
              <a:latin typeface="Aptos" panose="020B00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s-US" sz="1800" b="1" kern="1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Apa:  Cevallos Mediana, M.V. (2013). Elaboración y control de calidad de una crema corporal hidratante a base de mucilagos y aromas naturales  (</a:t>
            </a:r>
            <a:r>
              <a:rPr lang="es-US" sz="1800" b="1" kern="1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Bachelor</a:t>
            </a:r>
            <a:r>
              <a:rPr lang="es-US" sz="1800" b="1" kern="1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‘s tesis, Escuela superior politécnica de Chimborazo).</a:t>
            </a:r>
            <a:endParaRPr lang="es-US" sz="1800" b="1" kern="100" dirty="0">
              <a:effectLst/>
              <a:latin typeface="Aptos" panose="020B00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s-US" sz="1800" b="1" kern="1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Apa: Naranjo, C.P. (2010). Comercialización de Cremas Naturales para la cara con  diferentes usos, humectar, nutrir y rejuvenecer (</a:t>
            </a:r>
            <a:r>
              <a:rPr lang="es-US" sz="1800" b="1" kern="1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Bachelor</a:t>
            </a:r>
            <a:r>
              <a:rPr lang="es-US" sz="1800" b="1" kern="1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‘ s tesis, Quito: Universidad Israel, (2010).</a:t>
            </a:r>
            <a:endParaRPr lang="es-US" sz="1800" b="1" kern="100" dirty="0">
              <a:effectLst/>
              <a:latin typeface="Aptos" panose="020B00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s-US" dirty="0"/>
          </a:p>
        </p:txBody>
      </p:sp>
    </p:spTree>
    <p:extLst>
      <p:ext uri="{BB962C8B-B14F-4D97-AF65-F5344CB8AC3E}">
        <p14:creationId xmlns:p14="http://schemas.microsoft.com/office/powerpoint/2010/main" val="17998519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>
            <a:extLst>
              <a:ext uri="{FF2B5EF4-FFF2-40B4-BE49-F238E27FC236}">
                <a16:creationId xmlns:a16="http://schemas.microsoft.com/office/drawing/2014/main" id="{EB24D765-7867-419C-8A7A-912D80779FF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C902F796-7E66-6590-E93A-556DD844BE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US" sz="4800" dirty="0"/>
              <a:t>Beneficios</a:t>
            </a:r>
            <a:r>
              <a:rPr lang="es-US" dirty="0"/>
              <a:t>: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3CF1EDE-0CF8-913E-ED01-9622CB62BC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s-US" sz="3600" b="1" dirty="0"/>
              <a:t>¿Qué son los químicos?</a:t>
            </a:r>
          </a:p>
          <a:p>
            <a:pPr marL="0" indent="0">
              <a:buNone/>
            </a:pPr>
            <a:r>
              <a:rPr lang="es-US" sz="3200" b="1" dirty="0">
                <a:effectLst/>
                <a:latin typeface="Aptos" panose="02110004020202020204"/>
                <a:ea typeface="Times New Roman"/>
                <a:cs typeface="Times New Roman"/>
              </a:rPr>
              <a:t>Los químicos estudian la composición de la materia y las propiedades que participan en su interacción, los productos resultantes, y la aplicación de éstas propiedades en la vida del hombre como tal.</a:t>
            </a:r>
          </a:p>
          <a:p>
            <a:pPr marL="0" indent="0">
              <a:buNone/>
            </a:pPr>
            <a:endParaRPr lang="es-US" dirty="0"/>
          </a:p>
        </p:txBody>
      </p:sp>
    </p:spTree>
    <p:extLst>
      <p:ext uri="{BB962C8B-B14F-4D97-AF65-F5344CB8AC3E}">
        <p14:creationId xmlns:p14="http://schemas.microsoft.com/office/powerpoint/2010/main" val="28833488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>
            <a:extLst>
              <a:ext uri="{FF2B5EF4-FFF2-40B4-BE49-F238E27FC236}">
                <a16:creationId xmlns:a16="http://schemas.microsoft.com/office/drawing/2014/main" id="{DAE299F0-94D0-5B81-19D3-98027FC1927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0C155D9E-36AE-1582-CBC0-4F6AB3DAB8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US" dirty="0"/>
              <a:t>¿Cómo perjudican o dañan los químicos en la piel?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4157044-E9C7-608A-AC57-CE74A09A36B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US" b="1" dirty="0"/>
              <a:t>Los efectos en la salud pueden consistir en irritación y corrosión, decoloración u oscurecimiento de la piel o cánceres de piel.</a:t>
            </a:r>
          </a:p>
        </p:txBody>
      </p:sp>
    </p:spTree>
    <p:extLst>
      <p:ext uri="{BB962C8B-B14F-4D97-AF65-F5344CB8AC3E}">
        <p14:creationId xmlns:p14="http://schemas.microsoft.com/office/powerpoint/2010/main" val="41036371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>
            <a:extLst>
              <a:ext uri="{FF2B5EF4-FFF2-40B4-BE49-F238E27FC236}">
                <a16:creationId xmlns:a16="http://schemas.microsoft.com/office/drawing/2014/main" id="{E855BDCC-F2FD-5CD0-13B8-2EEADF46AEA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12192001" cy="6858000"/>
          </a:xfrm>
          <a:prstGeom prst="rect">
            <a:avLst/>
          </a:prstGeom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F1C48B83-9501-EDCF-8BFA-98CBF779AF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US" dirty="0"/>
              <a:t>Beneficios: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CA93147-D9EA-18FF-B7AE-D36B51DE3C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US" dirty="0"/>
              <a:t>-Productos naturales que ayudan a la piel</a:t>
            </a:r>
          </a:p>
          <a:p>
            <a:pPr marL="0" indent="0">
              <a:buNone/>
            </a:pPr>
            <a:r>
              <a:rPr lang="es-US" dirty="0"/>
              <a:t>1- Romero</a:t>
            </a:r>
          </a:p>
          <a:p>
            <a:pPr marL="0" indent="0">
              <a:buNone/>
            </a:pPr>
            <a:r>
              <a:rPr lang="es-US" dirty="0"/>
              <a:t>2- Lavanda</a:t>
            </a:r>
          </a:p>
          <a:p>
            <a:pPr marL="0" indent="0">
              <a:buNone/>
            </a:pPr>
            <a:r>
              <a:rPr lang="es-US" dirty="0"/>
              <a:t>3- Miel </a:t>
            </a:r>
          </a:p>
          <a:p>
            <a:pPr marL="0" indent="0">
              <a:buNone/>
            </a:pPr>
            <a:endParaRPr lang="es-US" dirty="0"/>
          </a:p>
          <a:p>
            <a:pPr marL="0" indent="0">
              <a:buNone/>
            </a:pPr>
            <a:endParaRPr lang="es-US" dirty="0"/>
          </a:p>
        </p:txBody>
      </p:sp>
    </p:spTree>
    <p:extLst>
      <p:ext uri="{BB962C8B-B14F-4D97-AF65-F5344CB8AC3E}">
        <p14:creationId xmlns:p14="http://schemas.microsoft.com/office/powerpoint/2010/main" val="14654587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>
            <a:extLst>
              <a:ext uri="{FF2B5EF4-FFF2-40B4-BE49-F238E27FC236}">
                <a16:creationId xmlns:a16="http://schemas.microsoft.com/office/drawing/2014/main" id="{9ADE5EFC-C63A-64A3-89AB-BCEF6D6EF51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-62168"/>
            <a:ext cx="12191999" cy="6920168"/>
          </a:xfrm>
          <a:prstGeom prst="rect">
            <a:avLst/>
          </a:prstGeom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4107FCA9-77E5-5A35-793D-B029EB32B3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US" dirty="0"/>
              <a:t>Palabras clave: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1C80ECC-F9FC-8A94-D7FD-6EEE81D7AF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US" dirty="0"/>
              <a:t>Romero</a:t>
            </a:r>
          </a:p>
          <a:p>
            <a:r>
              <a:rPr lang="es-US" dirty="0"/>
              <a:t>Miel</a:t>
            </a:r>
          </a:p>
          <a:p>
            <a:r>
              <a:rPr lang="es-US" dirty="0"/>
              <a:t>Lavanda </a:t>
            </a:r>
          </a:p>
          <a:p>
            <a:r>
              <a:rPr lang="es-US" dirty="0"/>
              <a:t>Crema facial</a:t>
            </a:r>
          </a:p>
          <a:p>
            <a:r>
              <a:rPr lang="es-US" dirty="0"/>
              <a:t>Hidrate</a:t>
            </a:r>
          </a:p>
          <a:p>
            <a:r>
              <a:rPr lang="es-US" dirty="0"/>
              <a:t>Piel</a:t>
            </a:r>
          </a:p>
          <a:p>
            <a:r>
              <a:rPr lang="es-US" dirty="0"/>
              <a:t>Saludable</a:t>
            </a:r>
          </a:p>
          <a:p>
            <a:pPr marL="0" indent="0">
              <a:buNone/>
            </a:pPr>
            <a:endParaRPr lang="es-US" dirty="0"/>
          </a:p>
        </p:txBody>
      </p:sp>
    </p:spTree>
    <p:extLst>
      <p:ext uri="{BB962C8B-B14F-4D97-AF65-F5344CB8AC3E}">
        <p14:creationId xmlns:p14="http://schemas.microsoft.com/office/powerpoint/2010/main" val="328868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>
            <a:extLst>
              <a:ext uri="{FF2B5EF4-FFF2-40B4-BE49-F238E27FC236}">
                <a16:creationId xmlns:a16="http://schemas.microsoft.com/office/drawing/2014/main" id="{760AC920-3CE0-8436-8650-FB9C2E540BB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CF447544-A562-9074-F462-A282340D62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US" dirty="0"/>
              <a:t>Palabras clave: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2FA1040-9E7B-BB95-2EEB-8D672E3E59A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US" dirty="0"/>
              <a:t>El romero es una planta aromática conocida y utilizada desde antiguo como condimento y con fines medicinales.</a:t>
            </a:r>
          </a:p>
          <a:p>
            <a:pPr marL="0" indent="0">
              <a:buNone/>
            </a:pPr>
            <a:endParaRPr lang="es-US" dirty="0"/>
          </a:p>
          <a:p>
            <a:pPr marL="0" indent="0">
              <a:buNone/>
            </a:pPr>
            <a:r>
              <a:rPr lang="es-US" dirty="0"/>
              <a:t>La miel es un alimento nutritivo, saludable y natural producido por las abejas. Sus propiedades benéficos van más allá del uso como dulcificante, ya que es rico en sales minerales, enzimas, vitaminas, y proteínas que le donan propiedades nutritivas y organolépticas únicas.</a:t>
            </a:r>
          </a:p>
        </p:txBody>
      </p:sp>
    </p:spTree>
    <p:extLst>
      <p:ext uri="{BB962C8B-B14F-4D97-AF65-F5344CB8AC3E}">
        <p14:creationId xmlns:p14="http://schemas.microsoft.com/office/powerpoint/2010/main" val="17542510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>
            <a:extLst>
              <a:ext uri="{FF2B5EF4-FFF2-40B4-BE49-F238E27FC236}">
                <a16:creationId xmlns:a16="http://schemas.microsoft.com/office/drawing/2014/main" id="{26E72BA6-1B0A-C2D4-88F9-ACEA75D1206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07DFB527-7B33-E484-8D9E-4C8D07BADC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US" dirty="0"/>
              <a:t>Palabras clave: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7F17EE8-2233-C0FC-3097-0B620FE1ED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US" dirty="0"/>
              <a:t>La lavanda, planta con hojas y flores aromáticas que pertenece a la familia menta.</a:t>
            </a:r>
          </a:p>
          <a:p>
            <a:endParaRPr lang="es-US" dirty="0"/>
          </a:p>
          <a:p>
            <a:pPr marL="0" indent="0">
              <a:buNone/>
            </a:pPr>
            <a:r>
              <a:rPr lang="es-US" dirty="0"/>
              <a:t>La crema facial es una loción de textura cremosa cuya función principal es proporcionar agua a las células de la piel.</a:t>
            </a:r>
          </a:p>
          <a:p>
            <a:pPr marL="0" indent="0">
              <a:buNone/>
            </a:pPr>
            <a:endParaRPr lang="es-US" dirty="0"/>
          </a:p>
          <a:p>
            <a:pPr marL="0" indent="0">
              <a:buNone/>
            </a:pPr>
            <a:r>
              <a:rPr lang="es-US" dirty="0"/>
              <a:t>Hidratante: Consiste en reponer los líquidos corporales que perdemos a través del sudor, al exhalar aire y al eliminar residuos.</a:t>
            </a:r>
          </a:p>
          <a:p>
            <a:pPr marL="0" indent="0">
              <a:buNone/>
            </a:pPr>
            <a:endParaRPr lang="es-US" dirty="0"/>
          </a:p>
          <a:p>
            <a:pPr marL="0" indent="0">
              <a:buNone/>
            </a:pPr>
            <a:endParaRPr lang="es-US" dirty="0"/>
          </a:p>
          <a:p>
            <a:pPr marL="0" indent="0">
              <a:buNone/>
            </a:pPr>
            <a:endParaRPr lang="es-US" dirty="0"/>
          </a:p>
        </p:txBody>
      </p:sp>
    </p:spTree>
    <p:extLst>
      <p:ext uri="{BB962C8B-B14F-4D97-AF65-F5344CB8AC3E}">
        <p14:creationId xmlns:p14="http://schemas.microsoft.com/office/powerpoint/2010/main" val="295610875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>
            <a:extLst>
              <a:ext uri="{FF2B5EF4-FFF2-40B4-BE49-F238E27FC236}">
                <a16:creationId xmlns:a16="http://schemas.microsoft.com/office/drawing/2014/main" id="{C3E2214E-5218-C137-E3E7-BEB35D3BF8B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1999" cy="6858000"/>
          </a:xfrm>
          <a:prstGeom prst="rect">
            <a:avLst/>
          </a:prstGeom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3F86E0EF-1C6D-095F-033F-AEAE8334EA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US" dirty="0"/>
              <a:t>Palabras claves: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B864B4E-F892-5B22-F4DF-A796F718A72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US" dirty="0"/>
              <a:t>Es en órgano más grande del cuerpo. La piel y sus derivados ( cabello, uñas, y glándulas sebáceas y sudoríparas.</a:t>
            </a:r>
          </a:p>
          <a:p>
            <a:pPr marL="0" indent="0">
              <a:buNone/>
            </a:pPr>
            <a:endParaRPr lang="es-US" dirty="0"/>
          </a:p>
          <a:p>
            <a:pPr marL="0" indent="0">
              <a:buNone/>
            </a:pPr>
            <a:r>
              <a:rPr lang="es-US" dirty="0"/>
              <a:t>Saludable significa tener salud, y eso quiere decir, además de no estar enfermo, que tu cuerpo funciona bien y tú te sientes bien y puedes “funcionar” correctamente.</a:t>
            </a:r>
          </a:p>
        </p:txBody>
      </p:sp>
    </p:spTree>
    <p:extLst>
      <p:ext uri="{BB962C8B-B14F-4D97-AF65-F5344CB8AC3E}">
        <p14:creationId xmlns:p14="http://schemas.microsoft.com/office/powerpoint/2010/main" val="86189011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>
            <a:extLst>
              <a:ext uri="{FF2B5EF4-FFF2-40B4-BE49-F238E27FC236}">
                <a16:creationId xmlns:a16="http://schemas.microsoft.com/office/drawing/2014/main" id="{9386D6B9-1E4E-B46A-75BC-419CE9A5B94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12192000" cy="6858000"/>
          </a:xfrm>
          <a:prstGeom prst="rect">
            <a:avLst/>
          </a:prstGeom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37572F16-52D7-2220-9939-B4886A78F3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4117" y="332450"/>
            <a:ext cx="10515600" cy="1325563"/>
          </a:xfrm>
        </p:spPr>
        <p:txBody>
          <a:bodyPr/>
          <a:lstStyle/>
          <a:p>
            <a:r>
              <a:rPr lang="es-US" dirty="0"/>
              <a:t>Antecedentes: 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9F1FC60-2880-C3A9-1561-2C339BB4D7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4117" y="1658013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lang="es-US" dirty="0"/>
              <a:t>Elaboración de crema antiestrias a partir de productos naturales a escala de laboratorio.</a:t>
            </a:r>
          </a:p>
          <a:p>
            <a:pPr marL="0" indent="0">
              <a:buNone/>
            </a:pPr>
            <a:endParaRPr lang="es-US" dirty="0"/>
          </a:p>
          <a:p>
            <a:pPr marL="0" indent="0">
              <a:buNone/>
            </a:pPr>
            <a:endParaRPr lang="es-US" dirty="0"/>
          </a:p>
          <a:p>
            <a:pPr marL="0" indent="0">
              <a:buNone/>
            </a:pPr>
            <a:endParaRPr lang="es-US" dirty="0"/>
          </a:p>
          <a:p>
            <a:pPr marL="0" indent="0">
              <a:buNone/>
            </a:pPr>
            <a:endParaRPr lang="es-US" dirty="0"/>
          </a:p>
          <a:p>
            <a:pPr marL="0" indent="0">
              <a:buNone/>
            </a:pPr>
            <a:r>
              <a:rPr lang="es-US" sz="2000" dirty="0"/>
              <a:t>APA: Cárdenas Vallejo, L., &amp;. Rojas Gómez, L.M.(2007).Elaboración de crema antiestrias a partir de productos naturales a escala de laboratorio (Bachelor ‘s thesis, ingeniería de procesos).</a:t>
            </a:r>
          </a:p>
        </p:txBody>
      </p:sp>
    </p:spTree>
    <p:extLst>
      <p:ext uri="{BB962C8B-B14F-4D97-AF65-F5344CB8AC3E}">
        <p14:creationId xmlns:p14="http://schemas.microsoft.com/office/powerpoint/2010/main" val="241783265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Panorámica</PresentationFormat>
  <Slides>15</Slides>
  <Notes>0</Notes>
  <HiddenSlides>0</HiddenSlide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15</vt:i4>
      </vt:variant>
    </vt:vector>
  </HeadingPairs>
  <TitlesOfParts>
    <vt:vector size="16" baseType="lpstr">
      <vt:lpstr>Tema de Office</vt:lpstr>
      <vt:lpstr>Crémes de sommeil </vt:lpstr>
      <vt:lpstr>Beneficios:</vt:lpstr>
      <vt:lpstr>¿Cómo perjudican o dañan los químicos en la piel?</vt:lpstr>
      <vt:lpstr>Beneficios:</vt:lpstr>
      <vt:lpstr>Palabras clave:</vt:lpstr>
      <vt:lpstr>Palabras clave:</vt:lpstr>
      <vt:lpstr>Palabras clave:</vt:lpstr>
      <vt:lpstr>Palabras claves:</vt:lpstr>
      <vt:lpstr>Antecedentes: </vt:lpstr>
      <vt:lpstr>Antecedentes:</vt:lpstr>
      <vt:lpstr>Antecedentes:</vt:lpstr>
      <vt:lpstr>Planteamiento del problema:</vt:lpstr>
      <vt:lpstr>Justificación: </vt:lpstr>
      <vt:lpstr>Objetivos:</vt:lpstr>
      <vt:lpstr>Bibliografía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Cre`mes de sommeil </dc:title>
  <dc:creator>Kid3 Inei</dc:creator>
  <cp:lastModifiedBy>Kid3 Inei</cp:lastModifiedBy>
  <cp:revision>5</cp:revision>
  <dcterms:created xsi:type="dcterms:W3CDTF">2024-04-23T20:14:54Z</dcterms:created>
  <dcterms:modified xsi:type="dcterms:W3CDTF">2024-05-28T20:43:00Z</dcterms:modified>
</cp:coreProperties>
</file>