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00045B-3670-7408-CB76-D9CBEC36C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4C61D2D-E087-51FC-5199-86FFE8076F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DB3BE0-42B5-AD6A-E232-F2C492254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1D3F-A86F-7D4D-A08E-1940B4C935C8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C12AF2-3032-210C-840F-30B99993F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782A8C-6C7A-EB9C-F4BF-18E87A0A1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6F2C-1BC7-E841-83AF-AC45D4476E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03162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7873C2-BA23-ACD8-7C27-D48FDEBBD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66FC7D6-20DF-8C24-970E-CE6069AD8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F6E7B9-1AE1-B507-E092-F679C8165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1D3F-A86F-7D4D-A08E-1940B4C935C8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0703B6-E7F8-FBEC-D5A2-63F23B2E7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1E2227-2DB3-86E4-1C05-F9A5BF084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6F2C-1BC7-E841-83AF-AC45D4476E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166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C2A480D-26BF-83D1-8147-38C6D34A75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6A8D1F8-59B7-30B6-BD20-DCC07F0AC1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1657BB-D4EB-2D4E-5D8E-8DFBC6F9F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1D3F-A86F-7D4D-A08E-1940B4C935C8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A5CB44-106C-62F7-A759-22825AAE7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9D5C6A-F254-8DB8-07AC-E2ED4BF07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6F2C-1BC7-E841-83AF-AC45D4476E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0808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1D48CA-7997-B7E3-A776-BC88453C4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A04533-0FF6-47ED-18B2-164AEBA59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8CCC3D-985F-C1A9-4D83-061E78603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1D3F-A86F-7D4D-A08E-1940B4C935C8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6FD1A7-E916-6DB4-2AD3-B335C19AF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E68159-6E2C-A300-BF10-1BF551B0E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6F2C-1BC7-E841-83AF-AC45D4476E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3578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13B401-776E-679D-D1BF-A97745519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2D8026E-5401-36FE-6C42-AA1E1CB046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C23195-5C56-3163-1C84-1D4B18019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1D3F-A86F-7D4D-A08E-1940B4C935C8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0919CA-F10A-562F-C93E-A45E459C2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4097C0-F322-FA6B-EFD2-95236AB6B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6F2C-1BC7-E841-83AF-AC45D4476E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9193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C5698A-AFF1-907C-978A-8521B8352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2991E9-BB4A-5DCF-29E5-F288F531CF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6756CF8-EB01-F4D6-5F2E-C041841A8F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E16BB2B-F86F-4473-CE98-2E3F8AD8F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1D3F-A86F-7D4D-A08E-1940B4C935C8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117EB6-461C-2254-7F0E-B202F8F83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2151696-09B5-0CEB-2E9F-0AB207B63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6F2C-1BC7-E841-83AF-AC45D4476E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345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28C675-861A-0A07-2B3F-07F0AE0D5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2106B7B-6690-9173-EC44-89750B14F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B1E01D9-4132-735B-816B-D8FD9CA5D0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CB5896E-A1F0-414E-9251-4D79E13AA6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10BF691-0BCB-52F6-0982-936869F86E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62F5DAE-C43F-243E-1F40-49B0F4656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1D3F-A86F-7D4D-A08E-1940B4C935C8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38425F3-4F15-3CF8-824D-074D230AE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FD16278-AFFF-1B9C-14D2-6081CBA34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6F2C-1BC7-E841-83AF-AC45D4476E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6517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0EF4D4-A820-81AB-9476-141AE1AD5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C878787-0BE6-3CCD-4834-BD0E1C561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1D3F-A86F-7D4D-A08E-1940B4C935C8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1DBD05F-39E6-A11C-A4FC-A0434628B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C01C9C9-6DBC-5EFB-72D3-E971FF414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6F2C-1BC7-E841-83AF-AC45D4476E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5908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0C79A8B-F569-C05F-1665-4300866F8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1D3F-A86F-7D4D-A08E-1940B4C935C8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2B9E03F-2727-7FC9-7C35-264E7C734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8192243-6CE5-639A-617F-586E4E3B6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6F2C-1BC7-E841-83AF-AC45D4476E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0864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48E2C8-5138-9C9F-FAD0-3120EB297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73EF71-3E62-0C85-8602-4F219C513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AE35FF2-E6C2-A7C5-5EDC-B52EB7442E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AA20900-995E-AD4C-5CD7-BE9A1F072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1D3F-A86F-7D4D-A08E-1940B4C935C8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F927D25-0F0F-CC5F-EC2A-1BCC7F24B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AB7926C-F5F5-52B2-638A-4BB889439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6F2C-1BC7-E841-83AF-AC45D4476E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837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9E84B6-762F-DEAD-7EB3-7968E0C9D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772EBE1-0CA1-EC94-6301-8084F8EBE8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955093-7F9F-97AD-2FA3-92610802F0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87A2C19-0A99-EC26-4B34-B5947F20A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1D3F-A86F-7D4D-A08E-1940B4C935C8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6BC78B-1068-1209-BD37-CF40CA83D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410974-BF38-14DF-B299-CC49E813E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6F2C-1BC7-E841-83AF-AC45D4476E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8028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1ADCD06-5F79-BC68-82E8-26810EE01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713BD44-3285-D5C3-F661-F1E3DF5E8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F31072-2F57-6C7A-7DC6-15C9197D1C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4F1D3F-A86F-7D4D-A08E-1940B4C935C8}" type="datetimeFigureOut">
              <a:rPr lang="es-MX" smtClean="0"/>
              <a:t>09/05/24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41094C-63CA-26A2-9AC5-3B657D24D2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E1953C-389A-D577-4D02-AA9265909B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BA6F2C-1BC7-E841-83AF-AC45D4476E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0756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FF2796-4FAF-D935-6020-548FD22F3C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5111" y="-939800"/>
            <a:ext cx="9144000" cy="2387600"/>
          </a:xfrm>
        </p:spPr>
        <p:txBody>
          <a:bodyPr>
            <a:normAutofit/>
          </a:bodyPr>
          <a:lstStyle/>
          <a:p>
            <a:r>
              <a:rPr lang="es-419" sz="5400" b="1" dirty="0">
                <a:solidFill>
                  <a:schemeClr val="tx2">
                    <a:lumMod val="25000"/>
                    <a:lumOff val="75000"/>
                  </a:schemeClr>
                </a:solidFill>
                <a:latin typeface="Modern Love" pitchFamily="82" charset="0"/>
              </a:rPr>
              <a:t>TIPOS DE GRAFICOS</a:t>
            </a:r>
            <a:endParaRPr lang="es-MX" sz="5400" b="1" dirty="0">
              <a:solidFill>
                <a:schemeClr val="tx2">
                  <a:lumMod val="25000"/>
                  <a:lumOff val="75000"/>
                </a:schemeClr>
              </a:solidFill>
              <a:latin typeface="Modern Love" pitchFamily="82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07A2574-323D-D6ED-2E97-C8EEA79172E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6" r="4491"/>
          <a:stretch/>
        </p:blipFill>
        <p:spPr>
          <a:xfrm>
            <a:off x="0" y="1447800"/>
            <a:ext cx="3795889" cy="2337751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A978C558-670F-D151-2E2D-0E1CDF15BF40}"/>
              </a:ext>
            </a:extLst>
          </p:cNvPr>
          <p:cNvSpPr txBox="1"/>
          <p:nvPr/>
        </p:nvSpPr>
        <p:spPr>
          <a:xfrm>
            <a:off x="3711222" y="2228671"/>
            <a:ext cx="34769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dirty="0"/>
              <a:t>De columna: </a:t>
            </a:r>
            <a:r>
              <a:rPr lang="es-419" b="0" i="0" u="none" strike="noStrike" dirty="0">
                <a:effectLst/>
                <a:latin typeface="Google Sans"/>
              </a:rPr>
              <a:t>son</a:t>
            </a:r>
            <a:r>
              <a:rPr lang="es-MX" b="0" i="0" u="none" strike="noStrike" dirty="0">
                <a:effectLst/>
                <a:latin typeface="Google Sans"/>
              </a:rPr>
              <a:t> útiles para mostrar cambios en los datos a lo largo de </a:t>
            </a:r>
            <a:r>
              <a:rPr lang="es-419" b="0" i="0" u="none" strike="noStrike" dirty="0">
                <a:effectLst/>
                <a:latin typeface="Google Sans"/>
              </a:rPr>
              <a:t>el </a:t>
            </a:r>
            <a:r>
              <a:rPr lang="es-MX" b="0" i="0" u="none" strike="noStrike" dirty="0">
                <a:effectLst/>
                <a:latin typeface="Google Sans"/>
              </a:rPr>
              <a:t>tiempo o para ilustrar comparaciones entre elementos</a:t>
            </a:r>
            <a:r>
              <a:rPr lang="es-419" dirty="0">
                <a:latin typeface="Google Sans"/>
              </a:rPr>
              <a:t>.</a:t>
            </a:r>
            <a:endParaRPr lang="es-MX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9E0387B-BA1A-D2BC-2557-AF8F7B5C3A1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67" b="12177"/>
          <a:stretch/>
        </p:blipFill>
        <p:spPr>
          <a:xfrm>
            <a:off x="0" y="4561994"/>
            <a:ext cx="2905479" cy="2090659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57F8B3C2-BDBD-167B-FC7B-F76CCCEF2E55}"/>
              </a:ext>
            </a:extLst>
          </p:cNvPr>
          <p:cNvSpPr txBox="1"/>
          <p:nvPr/>
        </p:nvSpPr>
        <p:spPr>
          <a:xfrm>
            <a:off x="2905479" y="5146089"/>
            <a:ext cx="379588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419" b="0" i="0" u="none" strike="noStrike" dirty="0">
                <a:effectLst/>
                <a:latin typeface="Google Sans"/>
              </a:rPr>
              <a:t>De líneas: </a:t>
            </a:r>
            <a:r>
              <a:rPr lang="es-MX" b="0" i="0" u="none" strike="noStrike" dirty="0">
                <a:effectLst/>
                <a:latin typeface="Google Sans"/>
              </a:rPr>
              <a:t>se compone de una serie de puntos que al unirlos te muestran una línea completa con los cambios de una variable a lo largo del tiempo.</a:t>
            </a:r>
            <a:endParaRPr lang="es-MX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BE4642D-8695-086D-956A-90C4A305D6F3}"/>
              </a:ext>
            </a:extLst>
          </p:cNvPr>
          <p:cNvSpPr txBox="1"/>
          <p:nvPr/>
        </p:nvSpPr>
        <p:spPr>
          <a:xfrm>
            <a:off x="8396111" y="3147110"/>
            <a:ext cx="379588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419" b="0" i="0" u="none" strike="noStrike" dirty="0">
                <a:effectLst/>
                <a:latin typeface="Google Sans"/>
              </a:rPr>
              <a:t>Circular: </a:t>
            </a:r>
            <a:r>
              <a:rPr lang="es-MX" b="0" i="0" u="none" strike="noStrike" dirty="0">
                <a:effectLst/>
                <a:latin typeface="Google Sans"/>
              </a:rPr>
              <a:t>representan la relación de la parte con el todo. Un gráfico circular se divide en áreas o sectores. Cada sector representa el conteo o porcentaje de observaciones de un nivel de la variable</a:t>
            </a:r>
            <a:endParaRPr lang="es-MX" dirty="0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F0C042DE-9763-09DE-7B24-6A147307701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6" t="4326" r="62102" b="13643"/>
          <a:stretch/>
        </p:blipFill>
        <p:spPr>
          <a:xfrm>
            <a:off x="7428089" y="1632461"/>
            <a:ext cx="2189442" cy="151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995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1290F2-F8E6-69AF-2FED-1F4A7F5F5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7645" y="500062"/>
            <a:ext cx="10515600" cy="1325563"/>
          </a:xfrm>
        </p:spPr>
        <p:txBody>
          <a:bodyPr/>
          <a:lstStyle/>
          <a:p>
            <a:r>
              <a:rPr lang="es-419" sz="4400" b="1">
                <a:solidFill>
                  <a:schemeClr val="tx2">
                    <a:lumMod val="25000"/>
                    <a:lumOff val="75000"/>
                  </a:schemeClr>
                </a:solidFill>
                <a:latin typeface="Modern Love" pitchFamily="82" charset="0"/>
              </a:rPr>
              <a:t>TIPOS DE GRAFICOS</a:t>
            </a:r>
            <a:endParaRPr lang="es-MX" sz="4400" b="1" dirty="0">
              <a:solidFill>
                <a:schemeClr val="tx2">
                  <a:lumMod val="25000"/>
                  <a:lumOff val="75000"/>
                </a:schemeClr>
              </a:solidFill>
              <a:latin typeface="Modern Love" pitchFamily="82" charset="0"/>
            </a:endParaRP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E6DC4808-C8C1-E55A-18A6-448C3C45A2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26" t="20339" r="50000" b="51262"/>
          <a:stretch/>
        </p:blipFill>
        <p:spPr>
          <a:xfrm>
            <a:off x="24631" y="1538111"/>
            <a:ext cx="1721555" cy="2118838"/>
          </a:xfr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98D9B103-FEEF-D2B2-D8A8-AC51404A36E7}"/>
              </a:ext>
            </a:extLst>
          </p:cNvPr>
          <p:cNvSpPr txBox="1"/>
          <p:nvPr/>
        </p:nvSpPr>
        <p:spPr>
          <a:xfrm>
            <a:off x="1746186" y="2093428"/>
            <a:ext cx="41599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dirty="0"/>
              <a:t>De barras: </a:t>
            </a:r>
            <a:r>
              <a:rPr lang="es-MX" b="0" i="0" u="none" strike="noStrike" dirty="0">
                <a:effectLst/>
                <a:latin typeface="arial" panose="020B0604020202020204" pitchFamily="34" charset="0"/>
              </a:rPr>
              <a:t>es una forma de representar gráficamente un conjunto de datos o valores mediante barras rectangulares de longitud proporcional a los valores representados</a:t>
            </a:r>
            <a:endParaRPr lang="es-MX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A8C97FE-0EF7-EA48-32F4-A0D59F2515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3" t="2724" r="75968" b="77155"/>
          <a:stretch/>
        </p:blipFill>
        <p:spPr>
          <a:xfrm>
            <a:off x="275165" y="4367389"/>
            <a:ext cx="1848556" cy="1876778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1E71C0E0-CD6A-AC95-B712-6326D3CF2DFA}"/>
              </a:ext>
            </a:extLst>
          </p:cNvPr>
          <p:cNvSpPr txBox="1"/>
          <p:nvPr/>
        </p:nvSpPr>
        <p:spPr>
          <a:xfrm>
            <a:off x="2218265" y="4664398"/>
            <a:ext cx="30861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dirty="0"/>
              <a:t>De área: </a:t>
            </a:r>
            <a:r>
              <a:rPr lang="es-MX" b="0" i="0" u="none" strike="noStrike" dirty="0">
                <a:effectLst/>
                <a:latin typeface="Google Sans"/>
              </a:rPr>
              <a:t> permiten identificar tendencias en los datos en el transcurso del </a:t>
            </a:r>
            <a:r>
              <a:rPr lang="es-MX" b="0" i="0" u="none" strike="noStrike" dirty="0" err="1">
                <a:effectLst/>
                <a:latin typeface="Google Sans"/>
              </a:rPr>
              <a:t>tiemp</a:t>
            </a:r>
            <a:r>
              <a:rPr lang="es-419" b="0" i="0" u="none" strike="noStrike" dirty="0">
                <a:effectLst/>
                <a:latin typeface="Google Sans"/>
              </a:rPr>
              <a:t>o.</a:t>
            </a:r>
            <a:endParaRPr lang="es-MX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228346B7-3913-8CD1-C841-A11F0B80BA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40" t="76948" r="3674" b="6730"/>
          <a:stretch/>
        </p:blipFill>
        <p:spPr>
          <a:xfrm>
            <a:off x="5632174" y="4463281"/>
            <a:ext cx="1987826" cy="152414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15DA86AE-DEA3-C293-25A3-84E14E2E660B}"/>
              </a:ext>
            </a:extLst>
          </p:cNvPr>
          <p:cNvSpPr txBox="1"/>
          <p:nvPr/>
        </p:nvSpPr>
        <p:spPr>
          <a:xfrm>
            <a:off x="7723134" y="4428615"/>
            <a:ext cx="3749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dirty="0"/>
              <a:t>De dispersion: </a:t>
            </a:r>
            <a:r>
              <a:rPr lang="es-MX" b="0" i="0" u="none" strike="noStrike" dirty="0">
                <a:effectLst/>
                <a:latin typeface="arial" panose="020B0604020202020204" pitchFamily="34" charset="0"/>
              </a:rPr>
              <a:t>es un tipo de diagrama matemático que utiliza las coordenadas cartesianas para mostrar los valores de dos variables para un conjunto de datos.​</a:t>
            </a:r>
            <a:endParaRPr lang="es-MX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97F41CDD-54C3-D8F9-9C87-E40AF262C0E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33" t="3635" r="3571" b="9327"/>
          <a:stretch/>
        </p:blipFill>
        <p:spPr>
          <a:xfrm>
            <a:off x="5906143" y="1915275"/>
            <a:ext cx="2819401" cy="2033896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1C76328E-40EE-AA90-64BB-780A04BC8B70}"/>
              </a:ext>
            </a:extLst>
          </p:cNvPr>
          <p:cNvSpPr txBox="1"/>
          <p:nvPr/>
        </p:nvSpPr>
        <p:spPr>
          <a:xfrm>
            <a:off x="8725544" y="2305069"/>
            <a:ext cx="36878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dirty="0"/>
              <a:t>De mapa: </a:t>
            </a:r>
            <a:r>
              <a:rPr lang="es-MX" b="0" i="0" u="none" strike="noStrike" dirty="0">
                <a:effectLst/>
                <a:latin typeface="arial" panose="020B0604020202020204" pitchFamily="34" charset="0"/>
              </a:rPr>
              <a:t>es un tipo de diagrama matemático que utiliza las coordenadas cartesianas para mostrar los valores de dos variables para un conjunto de datos.​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89241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1290F2-F8E6-69AF-2FED-1F4A7F5F5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7645" y="500062"/>
            <a:ext cx="10515600" cy="1325563"/>
          </a:xfrm>
        </p:spPr>
        <p:txBody>
          <a:bodyPr/>
          <a:lstStyle/>
          <a:p>
            <a:r>
              <a:rPr lang="es-419" sz="4400" b="1">
                <a:solidFill>
                  <a:schemeClr val="tx2">
                    <a:lumMod val="25000"/>
                    <a:lumOff val="75000"/>
                  </a:schemeClr>
                </a:solidFill>
                <a:latin typeface="Modern Love" pitchFamily="82" charset="0"/>
              </a:rPr>
              <a:t>TIPOS DE GRAFICOS</a:t>
            </a:r>
            <a:endParaRPr lang="es-MX" sz="4400" b="1" dirty="0">
              <a:solidFill>
                <a:schemeClr val="tx2">
                  <a:lumMod val="25000"/>
                  <a:lumOff val="75000"/>
                </a:schemeClr>
              </a:solidFill>
              <a:latin typeface="Modern Love" pitchFamily="82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3115785-90FD-C8EB-4D5F-0F48E9FF34EF}"/>
              </a:ext>
            </a:extLst>
          </p:cNvPr>
          <p:cNvSpPr txBox="1"/>
          <p:nvPr/>
        </p:nvSpPr>
        <p:spPr>
          <a:xfrm>
            <a:off x="2050467" y="2022091"/>
            <a:ext cx="40455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dirty="0"/>
              <a:t>Diagrama de árbol: </a:t>
            </a:r>
            <a:r>
              <a:rPr lang="es-MX" b="0" i="0" u="none" strike="noStrike" dirty="0">
                <a:effectLst/>
                <a:latin typeface="arial" panose="020B0604020202020204" pitchFamily="34" charset="0"/>
              </a:rPr>
              <a:t> se utiliza para saber qué tanto puedes y si en realidad en el cálculo de muchas opciones se requiere conocer el número de objetos que forman parte del espacio manifestado</a:t>
            </a:r>
            <a:endParaRPr lang="es-MX" dirty="0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10EB97EE-2C57-E8E2-5B4F-A1615A95793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7" r="15720"/>
          <a:stretch/>
        </p:blipFill>
        <p:spPr>
          <a:xfrm>
            <a:off x="187800" y="2022091"/>
            <a:ext cx="1862667" cy="1775783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FDC060B2-9A03-39D9-D833-413F5C0398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00" y="4495798"/>
            <a:ext cx="1754325" cy="1754325"/>
          </a:xfrm>
          <a:prstGeom prst="rect">
            <a:avLst/>
          </a:prstGeom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35B28EBE-A681-C923-D30F-F1728B2B3EB5}"/>
              </a:ext>
            </a:extLst>
          </p:cNvPr>
          <p:cNvSpPr txBox="1"/>
          <p:nvPr/>
        </p:nvSpPr>
        <p:spPr>
          <a:xfrm>
            <a:off x="2050467" y="4634296"/>
            <a:ext cx="3708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dirty="0"/>
              <a:t>Proyección solar: </a:t>
            </a:r>
            <a:r>
              <a:rPr lang="es-MX" b="0" i="0" u="none" strike="noStrike" dirty="0">
                <a:effectLst/>
                <a:latin typeface="Google Sans"/>
              </a:rPr>
              <a:t>es ideal para mostrar datos jerárquicos. Cada nivel de la jerarquía está representado por un anillo o círculo, siendo el círculo interior el superior de la jerarquía.</a:t>
            </a:r>
            <a:endParaRPr lang="es-MX" dirty="0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5CB9D12F-B511-33D7-D5C5-C7D4AE0FADD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29" t="76837" r="28678" b="6730"/>
          <a:stretch/>
        </p:blipFill>
        <p:spPr>
          <a:xfrm>
            <a:off x="5867209" y="4634296"/>
            <a:ext cx="1759469" cy="1615827"/>
          </a:xfrm>
          <a:prstGeom prst="rect">
            <a:avLst/>
          </a:prstGeom>
        </p:spPr>
      </p:pic>
      <p:sp>
        <p:nvSpPr>
          <p:cNvPr id="18" name="CuadroTexto 17">
            <a:extLst>
              <a:ext uri="{FF2B5EF4-FFF2-40B4-BE49-F238E27FC236}">
                <a16:creationId xmlns:a16="http://schemas.microsoft.com/office/drawing/2014/main" id="{4155E3B8-773D-84D1-E74F-6E2F94A09629}"/>
              </a:ext>
            </a:extLst>
          </p:cNvPr>
          <p:cNvSpPr txBox="1"/>
          <p:nvPr/>
        </p:nvSpPr>
        <p:spPr>
          <a:xfrm>
            <a:off x="7626678" y="4772795"/>
            <a:ext cx="46589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dirty="0"/>
              <a:t>Histograma: </a:t>
            </a:r>
            <a:r>
              <a:rPr lang="es-MX" b="0" i="0" u="none" strike="noStrike" dirty="0">
                <a:effectLst/>
                <a:latin typeface="Google Sans"/>
              </a:rPr>
              <a:t>es un gráfico que usa barras para simbolizar cómo se distribuye un conjunto de datos. También sirve para ver rápidamente cómo se ha comportado una muestra basada en una variable numérica o cuantitativa.</a:t>
            </a:r>
            <a:endParaRPr lang="es-MX" dirty="0"/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FE134783-95CD-F6E8-6AF5-16EC0B3D3C3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764" b="8014"/>
          <a:stretch/>
        </p:blipFill>
        <p:spPr>
          <a:xfrm>
            <a:off x="5867209" y="2103134"/>
            <a:ext cx="1862667" cy="1592240"/>
          </a:xfrm>
          <a:prstGeom prst="rect">
            <a:avLst/>
          </a:prstGeom>
        </p:spPr>
      </p:pic>
      <p:sp>
        <p:nvSpPr>
          <p:cNvPr id="20" name="CuadroTexto 19">
            <a:extLst>
              <a:ext uri="{FF2B5EF4-FFF2-40B4-BE49-F238E27FC236}">
                <a16:creationId xmlns:a16="http://schemas.microsoft.com/office/drawing/2014/main" id="{16946671-9F1A-72F8-5ED9-0E0432CF2569}"/>
              </a:ext>
            </a:extLst>
          </p:cNvPr>
          <p:cNvSpPr txBox="1"/>
          <p:nvPr/>
        </p:nvSpPr>
        <p:spPr>
          <a:xfrm>
            <a:off x="7864245" y="2320546"/>
            <a:ext cx="36823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dirty="0"/>
              <a:t>Cajas y bigotes: </a:t>
            </a:r>
            <a:r>
              <a:rPr lang="es-MX" b="0" i="0" u="none" strike="noStrike" dirty="0">
                <a:effectLst/>
                <a:latin typeface="arial" panose="020B0604020202020204" pitchFamily="34" charset="0"/>
              </a:rPr>
              <a:t>es un método estandarizado para representar gráficamente una serie de datos numéricos a través de sus </a:t>
            </a:r>
            <a:r>
              <a:rPr lang="es-MX" b="0" i="0" u="none" strike="noStrike" dirty="0" err="1">
                <a:effectLst/>
                <a:latin typeface="arial" panose="020B0604020202020204" pitchFamily="34" charset="0"/>
              </a:rPr>
              <a:t>cuartiles</a:t>
            </a:r>
            <a:r>
              <a:rPr lang="es-MX" b="0" i="0" u="none" strike="noStrike" dirty="0">
                <a:effectLst/>
                <a:latin typeface="arial" panose="020B0604020202020204" pitchFamily="34" charset="0"/>
              </a:rPr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08004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1290F2-F8E6-69AF-2FED-1F4A7F5F5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7645" y="500062"/>
            <a:ext cx="10515600" cy="1325563"/>
          </a:xfrm>
        </p:spPr>
        <p:txBody>
          <a:bodyPr/>
          <a:lstStyle/>
          <a:p>
            <a:r>
              <a:rPr lang="es-419" sz="4400" b="1">
                <a:solidFill>
                  <a:schemeClr val="tx2">
                    <a:lumMod val="25000"/>
                    <a:lumOff val="75000"/>
                  </a:schemeClr>
                </a:solidFill>
                <a:latin typeface="Modern Love" pitchFamily="82" charset="0"/>
              </a:rPr>
              <a:t>TIPOS DE GRAFICOS</a:t>
            </a:r>
            <a:endParaRPr lang="es-MX" sz="4400" b="1" dirty="0">
              <a:solidFill>
                <a:schemeClr val="tx2">
                  <a:lumMod val="25000"/>
                  <a:lumOff val="75000"/>
                </a:schemeClr>
              </a:solidFill>
              <a:latin typeface="Modern Love" pitchFamily="82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46564E3-A150-6926-A816-8CED36BB45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551" y="1728127"/>
            <a:ext cx="2895625" cy="2275134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BDCC65B-F624-A4CC-F516-BF248D5EAB96}"/>
              </a:ext>
            </a:extLst>
          </p:cNvPr>
          <p:cNvSpPr txBox="1"/>
          <p:nvPr/>
        </p:nvSpPr>
        <p:spPr>
          <a:xfrm>
            <a:off x="3307645" y="2304314"/>
            <a:ext cx="40455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dirty="0"/>
              <a:t>De cascada: es</a:t>
            </a:r>
            <a:r>
              <a:rPr lang="es-MX" b="0" i="0" u="none" strike="noStrike" dirty="0">
                <a:effectLst/>
                <a:latin typeface="arial" panose="020B0604020202020204" pitchFamily="34" charset="0"/>
              </a:rPr>
              <a:t> una forma de visualización de datos que ayuda a comprender el efecto acumulativo al introducir valores positivos o negativos de manera </a:t>
            </a:r>
            <a:r>
              <a:rPr lang="es-MX" b="0" i="0" u="none" strike="noStrike" dirty="0" err="1">
                <a:effectLst/>
                <a:latin typeface="arial" panose="020B0604020202020204" pitchFamily="34" charset="0"/>
              </a:rPr>
              <a:t>secuencial</a:t>
            </a:r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D71336-CACA-E57B-4966-7DAB4C8B8A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6" t="52639" r="74866" b="29086"/>
          <a:stretch/>
        </p:blipFill>
        <p:spPr>
          <a:xfrm rot="10800000">
            <a:off x="381551" y="4482731"/>
            <a:ext cx="2374061" cy="211743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FDE6FC4-7FB5-B9E1-241B-0C10AF13630B}"/>
              </a:ext>
            </a:extLst>
          </p:cNvPr>
          <p:cNvSpPr txBox="1"/>
          <p:nvPr/>
        </p:nvSpPr>
        <p:spPr>
          <a:xfrm>
            <a:off x="3879788" y="4652064"/>
            <a:ext cx="40455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dirty="0"/>
              <a:t>De embudo: </a:t>
            </a:r>
            <a:r>
              <a:rPr lang="es-MX" b="0" i="0" u="none" strike="noStrike" dirty="0">
                <a:effectLst/>
                <a:latin typeface="Google Sans"/>
              </a:rPr>
              <a:t> es aquel que te muestra los datos que se mueven a través de una serie de etapas en un proceso. Los datos se muestran como un valor para cada etapa del proceso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403446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4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TIPOS DE GRAFICOS</vt:lpstr>
      <vt:lpstr>TIPOS DE GRAFICOS</vt:lpstr>
      <vt:lpstr>TIPOS DE GRAFICOS</vt:lpstr>
      <vt:lpstr>TIPOS DE GRAFICOS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TIPOS DE GRAFICOS</dc:title>
  <dc:creator>Kid2 Inei</dc:creator>
  <cp:lastModifiedBy>Kid2 Inei</cp:lastModifiedBy>
  <cp:revision>5</cp:revision>
  <dcterms:created xsi:type="dcterms:W3CDTF">2024-05-03T17:38:50Z</dcterms:created>
  <dcterms:modified xsi:type="dcterms:W3CDTF">2024-05-09T16:25:30Z</dcterms:modified>
</cp:coreProperties>
</file>