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29"/>
  </p:notesMasterIdLst>
  <p:sldIdLst>
    <p:sldId id="259" r:id="rId2"/>
    <p:sldId id="257" r:id="rId3"/>
    <p:sldId id="256" r:id="rId4"/>
    <p:sldId id="260" r:id="rId5"/>
    <p:sldId id="261" r:id="rId6"/>
    <p:sldId id="263" r:id="rId7"/>
    <p:sldId id="281" r:id="rId8"/>
    <p:sldId id="262" r:id="rId9"/>
    <p:sldId id="266" r:id="rId10"/>
    <p:sldId id="264" r:id="rId11"/>
    <p:sldId id="267" r:id="rId12"/>
    <p:sldId id="268" r:id="rId13"/>
    <p:sldId id="269" r:id="rId14"/>
    <p:sldId id="258" r:id="rId15"/>
    <p:sldId id="276" r:id="rId16"/>
    <p:sldId id="285" r:id="rId17"/>
    <p:sldId id="286" r:id="rId18"/>
    <p:sldId id="277" r:id="rId19"/>
    <p:sldId id="272" r:id="rId20"/>
    <p:sldId id="273" r:id="rId21"/>
    <p:sldId id="297" r:id="rId22"/>
    <p:sldId id="298" r:id="rId23"/>
    <p:sldId id="299" r:id="rId24"/>
    <p:sldId id="293" r:id="rId25"/>
    <p:sldId id="295" r:id="rId26"/>
    <p:sldId id="296" r:id="rId27"/>
    <p:sldId id="30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B1503-B9F2-4DEB-934B-072AC73EC48D}" type="doc">
      <dgm:prSet loTypeId="urn:microsoft.com/office/officeart/2005/8/layout/hProcess4" loCatId="process" qsTypeId="urn:microsoft.com/office/officeart/2005/8/quickstyle/simple1" qsCatId="simple" csTypeId="urn:microsoft.com/office/officeart/2005/8/colors/accent0_2" csCatId="mainScheme" phldr="1"/>
      <dgm:spPr/>
      <dgm:t>
        <a:bodyPr/>
        <a:lstStyle/>
        <a:p>
          <a:endParaRPr lang="es-NI"/>
        </a:p>
      </dgm:t>
    </dgm:pt>
    <dgm:pt modelId="{1FB9F278-BBE9-4188-BD6D-2B813753ECAA}">
      <dgm:prSet phldrT="[Texto]"/>
      <dgm:spPr/>
      <dgm:t>
        <a:bodyPr/>
        <a:lstStyle/>
        <a:p>
          <a:r>
            <a:rPr lang="es-NI" dirty="0"/>
            <a:t>1.</a:t>
          </a:r>
        </a:p>
      </dgm:t>
    </dgm:pt>
    <dgm:pt modelId="{EFB2324E-5B0C-427F-B6D5-F3E9C7857633}" type="parTrans" cxnId="{59CDB497-04D8-42FA-AEEA-496BCA334464}">
      <dgm:prSet/>
      <dgm:spPr/>
      <dgm:t>
        <a:bodyPr/>
        <a:lstStyle/>
        <a:p>
          <a:endParaRPr lang="es-NI"/>
        </a:p>
      </dgm:t>
    </dgm:pt>
    <dgm:pt modelId="{3BD3ABF3-0C49-428D-A036-214C67E2E1D2}" type="sibTrans" cxnId="{59CDB497-04D8-42FA-AEEA-496BCA334464}">
      <dgm:prSet/>
      <dgm:spPr/>
      <dgm:t>
        <a:bodyPr/>
        <a:lstStyle/>
        <a:p>
          <a:endParaRPr lang="es-NI"/>
        </a:p>
      </dgm:t>
    </dgm:pt>
    <dgm:pt modelId="{00312F44-8B0B-442A-8803-4B3136BBA2F5}">
      <dgm:prSet phldrT="[Texto]"/>
      <dgm:spPr/>
      <dgm:t>
        <a:bodyPr/>
        <a:lstStyle/>
        <a:p>
          <a:r>
            <a:rPr lang="es-CO" b="1" dirty="0"/>
            <a:t>Terremoto superficial :</a:t>
          </a:r>
          <a:r>
            <a:rPr lang="es-CO" dirty="0"/>
            <a:t> hipocentro hasta los 60 Km. de profundidad </a:t>
          </a:r>
          <a:endParaRPr lang="es-NI" dirty="0"/>
        </a:p>
      </dgm:t>
    </dgm:pt>
    <dgm:pt modelId="{A2A53FF8-B5D5-46B2-8730-B77E970A60D3}" type="parTrans" cxnId="{2AD5C804-43B8-4575-BD98-D05845E30B16}">
      <dgm:prSet/>
      <dgm:spPr/>
      <dgm:t>
        <a:bodyPr/>
        <a:lstStyle/>
        <a:p>
          <a:endParaRPr lang="es-NI"/>
        </a:p>
      </dgm:t>
    </dgm:pt>
    <dgm:pt modelId="{E058C614-51CA-417A-97DE-905ED4063123}" type="sibTrans" cxnId="{2AD5C804-43B8-4575-BD98-D05845E30B16}">
      <dgm:prSet/>
      <dgm:spPr/>
      <dgm:t>
        <a:bodyPr/>
        <a:lstStyle/>
        <a:p>
          <a:endParaRPr lang="es-NI"/>
        </a:p>
      </dgm:t>
    </dgm:pt>
    <dgm:pt modelId="{EC15681A-0E0E-45BB-BDF2-7383EA43942A}">
      <dgm:prSet phldrT="[Texto]"/>
      <dgm:spPr/>
      <dgm:t>
        <a:bodyPr/>
        <a:lstStyle/>
        <a:p>
          <a:r>
            <a:rPr lang="es-NI" dirty="0"/>
            <a:t>2.</a:t>
          </a:r>
        </a:p>
      </dgm:t>
    </dgm:pt>
    <dgm:pt modelId="{B332CD7F-3648-4999-8E59-9D3E47D7C7A0}" type="parTrans" cxnId="{F2479ED9-3DDA-4F07-B42C-452947D6070C}">
      <dgm:prSet/>
      <dgm:spPr/>
      <dgm:t>
        <a:bodyPr/>
        <a:lstStyle/>
        <a:p>
          <a:endParaRPr lang="es-NI"/>
        </a:p>
      </dgm:t>
    </dgm:pt>
    <dgm:pt modelId="{2668F39F-9F5B-457A-B337-62E8591FECF4}" type="sibTrans" cxnId="{F2479ED9-3DDA-4F07-B42C-452947D6070C}">
      <dgm:prSet/>
      <dgm:spPr/>
      <dgm:t>
        <a:bodyPr/>
        <a:lstStyle/>
        <a:p>
          <a:endParaRPr lang="es-NI"/>
        </a:p>
      </dgm:t>
    </dgm:pt>
    <dgm:pt modelId="{DE7C4533-5B22-423A-8B16-3681CE72D72E}">
      <dgm:prSet phldrT="[Texto]"/>
      <dgm:spPr/>
      <dgm:t>
        <a:bodyPr/>
        <a:lstStyle/>
        <a:p>
          <a:r>
            <a:rPr lang="es-CO" b="1" dirty="0"/>
            <a:t>Terremoto de foco intermedio :</a:t>
          </a:r>
          <a:r>
            <a:rPr lang="es-CO" dirty="0"/>
            <a:t> entre los 60 y los 300 Km. </a:t>
          </a:r>
          <a:endParaRPr lang="es-NI" dirty="0"/>
        </a:p>
      </dgm:t>
    </dgm:pt>
    <dgm:pt modelId="{B3E777D7-2577-4B56-8967-DFBCEE9132D6}" type="parTrans" cxnId="{95767F2A-83D3-4078-9F96-FC2443B77FBC}">
      <dgm:prSet/>
      <dgm:spPr/>
      <dgm:t>
        <a:bodyPr/>
        <a:lstStyle/>
        <a:p>
          <a:endParaRPr lang="es-NI"/>
        </a:p>
      </dgm:t>
    </dgm:pt>
    <dgm:pt modelId="{3B5C0B78-B44D-4868-9198-C812C75F8DA0}" type="sibTrans" cxnId="{95767F2A-83D3-4078-9F96-FC2443B77FBC}">
      <dgm:prSet/>
      <dgm:spPr/>
      <dgm:t>
        <a:bodyPr/>
        <a:lstStyle/>
        <a:p>
          <a:endParaRPr lang="es-NI"/>
        </a:p>
      </dgm:t>
    </dgm:pt>
    <dgm:pt modelId="{5D916E91-221E-44C2-8064-E048CDE221DC}">
      <dgm:prSet phldrT="[Texto]"/>
      <dgm:spPr/>
      <dgm:t>
        <a:bodyPr/>
        <a:lstStyle/>
        <a:p>
          <a:r>
            <a:rPr lang="es-NI" dirty="0"/>
            <a:t>3.</a:t>
          </a:r>
        </a:p>
      </dgm:t>
    </dgm:pt>
    <dgm:pt modelId="{FDD86BE2-6820-4F23-A3D9-48CD8F99068A}" type="parTrans" cxnId="{A42701A0-E890-4414-B52A-465F70A05A44}">
      <dgm:prSet/>
      <dgm:spPr/>
      <dgm:t>
        <a:bodyPr/>
        <a:lstStyle/>
        <a:p>
          <a:endParaRPr lang="es-NI"/>
        </a:p>
      </dgm:t>
    </dgm:pt>
    <dgm:pt modelId="{961785BF-17D7-4DB8-B2CC-DA1E4BE06144}" type="sibTrans" cxnId="{A42701A0-E890-4414-B52A-465F70A05A44}">
      <dgm:prSet/>
      <dgm:spPr/>
      <dgm:t>
        <a:bodyPr/>
        <a:lstStyle/>
        <a:p>
          <a:endParaRPr lang="es-NI"/>
        </a:p>
      </dgm:t>
    </dgm:pt>
    <dgm:pt modelId="{8AEF3EF8-4A51-4D49-819D-FB66EE274F71}">
      <dgm:prSet phldrT="[Texto]"/>
      <dgm:spPr/>
      <dgm:t>
        <a:bodyPr/>
        <a:lstStyle/>
        <a:p>
          <a:r>
            <a:rPr lang="es-CO" b="1" dirty="0"/>
            <a:t>Terremoto de foco profundo :</a:t>
          </a:r>
          <a:r>
            <a:rPr lang="es-CO" dirty="0"/>
            <a:t> por debajo de los 300 Km.</a:t>
          </a:r>
          <a:endParaRPr lang="es-NI" dirty="0"/>
        </a:p>
      </dgm:t>
    </dgm:pt>
    <dgm:pt modelId="{9027BEC8-169D-4BC5-A2DE-3A7308AA1196}" type="parTrans" cxnId="{BE0BBF25-6830-4A5E-9582-C60DD7D62E41}">
      <dgm:prSet/>
      <dgm:spPr/>
      <dgm:t>
        <a:bodyPr/>
        <a:lstStyle/>
        <a:p>
          <a:endParaRPr lang="es-NI"/>
        </a:p>
      </dgm:t>
    </dgm:pt>
    <dgm:pt modelId="{A80C9012-20EE-448E-86FD-C0D6268F7F1D}" type="sibTrans" cxnId="{BE0BBF25-6830-4A5E-9582-C60DD7D62E41}">
      <dgm:prSet/>
      <dgm:spPr/>
      <dgm:t>
        <a:bodyPr/>
        <a:lstStyle/>
        <a:p>
          <a:endParaRPr lang="es-NI"/>
        </a:p>
      </dgm:t>
    </dgm:pt>
    <dgm:pt modelId="{43501D8D-ED8F-49C6-BA19-6DD55C61D2E8}" type="pres">
      <dgm:prSet presAssocID="{ADAB1503-B9F2-4DEB-934B-072AC73EC48D}" presName="Name0" presStyleCnt="0">
        <dgm:presLayoutVars>
          <dgm:dir/>
          <dgm:animLvl val="lvl"/>
          <dgm:resizeHandles val="exact"/>
        </dgm:presLayoutVars>
      </dgm:prSet>
      <dgm:spPr/>
    </dgm:pt>
    <dgm:pt modelId="{87012A04-C6A6-49B8-A552-CDD5645EA9CB}" type="pres">
      <dgm:prSet presAssocID="{ADAB1503-B9F2-4DEB-934B-072AC73EC48D}" presName="tSp" presStyleCnt="0"/>
      <dgm:spPr/>
    </dgm:pt>
    <dgm:pt modelId="{53FB5BAE-A599-43A0-9C8D-0AC081F5EB25}" type="pres">
      <dgm:prSet presAssocID="{ADAB1503-B9F2-4DEB-934B-072AC73EC48D}" presName="bSp" presStyleCnt="0"/>
      <dgm:spPr/>
    </dgm:pt>
    <dgm:pt modelId="{15241496-842A-4D17-966F-E2AA54C550B4}" type="pres">
      <dgm:prSet presAssocID="{ADAB1503-B9F2-4DEB-934B-072AC73EC48D}" presName="process" presStyleCnt="0"/>
      <dgm:spPr/>
    </dgm:pt>
    <dgm:pt modelId="{86DC641A-3899-40C3-A136-52CC2C42BA9F}" type="pres">
      <dgm:prSet presAssocID="{1FB9F278-BBE9-4188-BD6D-2B813753ECAA}" presName="composite1" presStyleCnt="0"/>
      <dgm:spPr/>
    </dgm:pt>
    <dgm:pt modelId="{BA0B1E52-FA37-4482-A884-D6B01B1FF48B}" type="pres">
      <dgm:prSet presAssocID="{1FB9F278-BBE9-4188-BD6D-2B813753ECAA}" presName="dummyNode1" presStyleLbl="node1" presStyleIdx="0" presStyleCnt="3"/>
      <dgm:spPr/>
    </dgm:pt>
    <dgm:pt modelId="{AEBA6A17-4D8C-4E78-B57D-5C9175F2FC51}" type="pres">
      <dgm:prSet presAssocID="{1FB9F278-BBE9-4188-BD6D-2B813753ECAA}" presName="childNode1" presStyleLbl="bgAcc1" presStyleIdx="0" presStyleCnt="3">
        <dgm:presLayoutVars>
          <dgm:bulletEnabled val="1"/>
        </dgm:presLayoutVars>
      </dgm:prSet>
      <dgm:spPr/>
    </dgm:pt>
    <dgm:pt modelId="{550295F6-7836-4029-9379-356F505725A6}" type="pres">
      <dgm:prSet presAssocID="{1FB9F278-BBE9-4188-BD6D-2B813753ECAA}" presName="childNode1tx" presStyleLbl="bgAcc1" presStyleIdx="0" presStyleCnt="3">
        <dgm:presLayoutVars>
          <dgm:bulletEnabled val="1"/>
        </dgm:presLayoutVars>
      </dgm:prSet>
      <dgm:spPr/>
    </dgm:pt>
    <dgm:pt modelId="{4F179C40-15E8-41D8-A573-B488E9F2F6B5}" type="pres">
      <dgm:prSet presAssocID="{1FB9F278-BBE9-4188-BD6D-2B813753ECAA}" presName="parentNode1" presStyleLbl="node1" presStyleIdx="0" presStyleCnt="3">
        <dgm:presLayoutVars>
          <dgm:chMax val="1"/>
          <dgm:bulletEnabled val="1"/>
        </dgm:presLayoutVars>
      </dgm:prSet>
      <dgm:spPr/>
    </dgm:pt>
    <dgm:pt modelId="{082A1AF4-216F-40D6-B082-39980603695F}" type="pres">
      <dgm:prSet presAssocID="{1FB9F278-BBE9-4188-BD6D-2B813753ECAA}" presName="connSite1" presStyleCnt="0"/>
      <dgm:spPr/>
    </dgm:pt>
    <dgm:pt modelId="{90B3ACAC-8921-4B71-B240-B397B9BC8671}" type="pres">
      <dgm:prSet presAssocID="{3BD3ABF3-0C49-428D-A036-214C67E2E1D2}" presName="Name9" presStyleLbl="sibTrans2D1" presStyleIdx="0" presStyleCnt="2"/>
      <dgm:spPr/>
    </dgm:pt>
    <dgm:pt modelId="{48819927-2D55-4BEB-8402-86464E555EC9}" type="pres">
      <dgm:prSet presAssocID="{EC15681A-0E0E-45BB-BDF2-7383EA43942A}" presName="composite2" presStyleCnt="0"/>
      <dgm:spPr/>
    </dgm:pt>
    <dgm:pt modelId="{F6855BC5-2270-4010-9305-BB85C1C3358F}" type="pres">
      <dgm:prSet presAssocID="{EC15681A-0E0E-45BB-BDF2-7383EA43942A}" presName="dummyNode2" presStyleLbl="node1" presStyleIdx="0" presStyleCnt="3"/>
      <dgm:spPr/>
    </dgm:pt>
    <dgm:pt modelId="{6621B138-AC41-49BF-BE27-AFC5384FA540}" type="pres">
      <dgm:prSet presAssocID="{EC15681A-0E0E-45BB-BDF2-7383EA43942A}" presName="childNode2" presStyleLbl="bgAcc1" presStyleIdx="1" presStyleCnt="3">
        <dgm:presLayoutVars>
          <dgm:bulletEnabled val="1"/>
        </dgm:presLayoutVars>
      </dgm:prSet>
      <dgm:spPr/>
    </dgm:pt>
    <dgm:pt modelId="{AE27CE7A-582A-4E84-9557-2F992DF36886}" type="pres">
      <dgm:prSet presAssocID="{EC15681A-0E0E-45BB-BDF2-7383EA43942A}" presName="childNode2tx" presStyleLbl="bgAcc1" presStyleIdx="1" presStyleCnt="3">
        <dgm:presLayoutVars>
          <dgm:bulletEnabled val="1"/>
        </dgm:presLayoutVars>
      </dgm:prSet>
      <dgm:spPr/>
    </dgm:pt>
    <dgm:pt modelId="{FB5A0038-5AA2-4CDB-9180-966830627F47}" type="pres">
      <dgm:prSet presAssocID="{EC15681A-0E0E-45BB-BDF2-7383EA43942A}" presName="parentNode2" presStyleLbl="node1" presStyleIdx="1" presStyleCnt="3">
        <dgm:presLayoutVars>
          <dgm:chMax val="0"/>
          <dgm:bulletEnabled val="1"/>
        </dgm:presLayoutVars>
      </dgm:prSet>
      <dgm:spPr/>
    </dgm:pt>
    <dgm:pt modelId="{6E9D685F-100E-4047-A437-E866D6AD4991}" type="pres">
      <dgm:prSet presAssocID="{EC15681A-0E0E-45BB-BDF2-7383EA43942A}" presName="connSite2" presStyleCnt="0"/>
      <dgm:spPr/>
    </dgm:pt>
    <dgm:pt modelId="{5A24F2B0-FACE-4B27-AD84-B3E387EEEA01}" type="pres">
      <dgm:prSet presAssocID="{2668F39F-9F5B-457A-B337-62E8591FECF4}" presName="Name18" presStyleLbl="sibTrans2D1" presStyleIdx="1" presStyleCnt="2"/>
      <dgm:spPr/>
    </dgm:pt>
    <dgm:pt modelId="{E0E53E1E-4D83-43EA-9077-5EC6863CC737}" type="pres">
      <dgm:prSet presAssocID="{5D916E91-221E-44C2-8064-E048CDE221DC}" presName="composite1" presStyleCnt="0"/>
      <dgm:spPr/>
    </dgm:pt>
    <dgm:pt modelId="{B35E8CFC-E419-45A3-B659-744C157CF1B1}" type="pres">
      <dgm:prSet presAssocID="{5D916E91-221E-44C2-8064-E048CDE221DC}" presName="dummyNode1" presStyleLbl="node1" presStyleIdx="1" presStyleCnt="3"/>
      <dgm:spPr/>
    </dgm:pt>
    <dgm:pt modelId="{B02BFE15-14FB-4980-BEDD-3F962B096AF1}" type="pres">
      <dgm:prSet presAssocID="{5D916E91-221E-44C2-8064-E048CDE221DC}" presName="childNode1" presStyleLbl="bgAcc1" presStyleIdx="2" presStyleCnt="3">
        <dgm:presLayoutVars>
          <dgm:bulletEnabled val="1"/>
        </dgm:presLayoutVars>
      </dgm:prSet>
      <dgm:spPr/>
    </dgm:pt>
    <dgm:pt modelId="{02ABDE35-80F5-476B-B07B-5E17525E5DCB}" type="pres">
      <dgm:prSet presAssocID="{5D916E91-221E-44C2-8064-E048CDE221DC}" presName="childNode1tx" presStyleLbl="bgAcc1" presStyleIdx="2" presStyleCnt="3">
        <dgm:presLayoutVars>
          <dgm:bulletEnabled val="1"/>
        </dgm:presLayoutVars>
      </dgm:prSet>
      <dgm:spPr/>
    </dgm:pt>
    <dgm:pt modelId="{40BDFAC5-7FA6-48CA-8EF3-2AA25BDDADE0}" type="pres">
      <dgm:prSet presAssocID="{5D916E91-221E-44C2-8064-E048CDE221DC}" presName="parentNode1" presStyleLbl="node1" presStyleIdx="2" presStyleCnt="3">
        <dgm:presLayoutVars>
          <dgm:chMax val="1"/>
          <dgm:bulletEnabled val="1"/>
        </dgm:presLayoutVars>
      </dgm:prSet>
      <dgm:spPr/>
    </dgm:pt>
    <dgm:pt modelId="{D0FFC48F-50EA-488C-A739-3E169C6A2EE9}" type="pres">
      <dgm:prSet presAssocID="{5D916E91-221E-44C2-8064-E048CDE221DC}" presName="connSite1" presStyleCnt="0"/>
      <dgm:spPr/>
    </dgm:pt>
  </dgm:ptLst>
  <dgm:cxnLst>
    <dgm:cxn modelId="{1849D101-90E9-4C63-A130-8B6F01C312AE}" type="presOf" srcId="{EC15681A-0E0E-45BB-BDF2-7383EA43942A}" destId="{FB5A0038-5AA2-4CDB-9180-966830627F47}" srcOrd="0" destOrd="0" presId="urn:microsoft.com/office/officeart/2005/8/layout/hProcess4"/>
    <dgm:cxn modelId="{2AD5C804-43B8-4575-BD98-D05845E30B16}" srcId="{1FB9F278-BBE9-4188-BD6D-2B813753ECAA}" destId="{00312F44-8B0B-442A-8803-4B3136BBA2F5}" srcOrd="0" destOrd="0" parTransId="{A2A53FF8-B5D5-46B2-8730-B77E970A60D3}" sibTransId="{E058C614-51CA-417A-97DE-905ED4063123}"/>
    <dgm:cxn modelId="{7D79E510-A88D-4B2F-A515-D9D9774450E3}" type="presOf" srcId="{5D916E91-221E-44C2-8064-E048CDE221DC}" destId="{40BDFAC5-7FA6-48CA-8EF3-2AA25BDDADE0}" srcOrd="0" destOrd="0" presId="urn:microsoft.com/office/officeart/2005/8/layout/hProcess4"/>
    <dgm:cxn modelId="{0F732E1A-F825-40A9-945B-3D3113C0F5B4}" type="presOf" srcId="{2668F39F-9F5B-457A-B337-62E8591FECF4}" destId="{5A24F2B0-FACE-4B27-AD84-B3E387EEEA01}" srcOrd="0" destOrd="0" presId="urn:microsoft.com/office/officeart/2005/8/layout/hProcess4"/>
    <dgm:cxn modelId="{E02A4925-C4EF-491F-9CD7-83CC4A628E17}" type="presOf" srcId="{8AEF3EF8-4A51-4D49-819D-FB66EE274F71}" destId="{02ABDE35-80F5-476B-B07B-5E17525E5DCB}" srcOrd="1" destOrd="0" presId="urn:microsoft.com/office/officeart/2005/8/layout/hProcess4"/>
    <dgm:cxn modelId="{BE0BBF25-6830-4A5E-9582-C60DD7D62E41}" srcId="{5D916E91-221E-44C2-8064-E048CDE221DC}" destId="{8AEF3EF8-4A51-4D49-819D-FB66EE274F71}" srcOrd="0" destOrd="0" parTransId="{9027BEC8-169D-4BC5-A2DE-3A7308AA1196}" sibTransId="{A80C9012-20EE-448E-86FD-C0D6268F7F1D}"/>
    <dgm:cxn modelId="{95767F2A-83D3-4078-9F96-FC2443B77FBC}" srcId="{EC15681A-0E0E-45BB-BDF2-7383EA43942A}" destId="{DE7C4533-5B22-423A-8B16-3681CE72D72E}" srcOrd="0" destOrd="0" parTransId="{B3E777D7-2577-4B56-8967-DFBCEE9132D6}" sibTransId="{3B5C0B78-B44D-4868-9198-C812C75F8DA0}"/>
    <dgm:cxn modelId="{1102E635-8186-4B6F-A545-B3B24DB73CBD}" type="presOf" srcId="{DE7C4533-5B22-423A-8B16-3681CE72D72E}" destId="{6621B138-AC41-49BF-BE27-AFC5384FA540}" srcOrd="0" destOrd="0" presId="urn:microsoft.com/office/officeart/2005/8/layout/hProcess4"/>
    <dgm:cxn modelId="{8CA2315A-A34C-468B-A2D0-41CA8A491E07}" type="presOf" srcId="{ADAB1503-B9F2-4DEB-934B-072AC73EC48D}" destId="{43501D8D-ED8F-49C6-BA19-6DD55C61D2E8}" srcOrd="0" destOrd="0" presId="urn:microsoft.com/office/officeart/2005/8/layout/hProcess4"/>
    <dgm:cxn modelId="{C5A79C95-CC89-45BB-8F89-F01B1454AA9E}" type="presOf" srcId="{00312F44-8B0B-442A-8803-4B3136BBA2F5}" destId="{AEBA6A17-4D8C-4E78-B57D-5C9175F2FC51}" srcOrd="0" destOrd="0" presId="urn:microsoft.com/office/officeart/2005/8/layout/hProcess4"/>
    <dgm:cxn modelId="{59CDB497-04D8-42FA-AEEA-496BCA334464}" srcId="{ADAB1503-B9F2-4DEB-934B-072AC73EC48D}" destId="{1FB9F278-BBE9-4188-BD6D-2B813753ECAA}" srcOrd="0" destOrd="0" parTransId="{EFB2324E-5B0C-427F-B6D5-F3E9C7857633}" sibTransId="{3BD3ABF3-0C49-428D-A036-214C67E2E1D2}"/>
    <dgm:cxn modelId="{A42701A0-E890-4414-B52A-465F70A05A44}" srcId="{ADAB1503-B9F2-4DEB-934B-072AC73EC48D}" destId="{5D916E91-221E-44C2-8064-E048CDE221DC}" srcOrd="2" destOrd="0" parTransId="{FDD86BE2-6820-4F23-A3D9-48CD8F99068A}" sibTransId="{961785BF-17D7-4DB8-B2CC-DA1E4BE06144}"/>
    <dgm:cxn modelId="{567C5AAB-C8F3-4325-B795-80317979B200}" type="presOf" srcId="{00312F44-8B0B-442A-8803-4B3136BBA2F5}" destId="{550295F6-7836-4029-9379-356F505725A6}" srcOrd="1" destOrd="0" presId="urn:microsoft.com/office/officeart/2005/8/layout/hProcess4"/>
    <dgm:cxn modelId="{AAD7DCB5-5FD3-4DA2-A2FD-222A47F472FC}" type="presOf" srcId="{1FB9F278-BBE9-4188-BD6D-2B813753ECAA}" destId="{4F179C40-15E8-41D8-A573-B488E9F2F6B5}" srcOrd="0" destOrd="0" presId="urn:microsoft.com/office/officeart/2005/8/layout/hProcess4"/>
    <dgm:cxn modelId="{EF3E8EC2-392A-4AD0-8601-79B9F461553C}" type="presOf" srcId="{8AEF3EF8-4A51-4D49-819D-FB66EE274F71}" destId="{B02BFE15-14FB-4980-BEDD-3F962B096AF1}" srcOrd="0" destOrd="0" presId="urn:microsoft.com/office/officeart/2005/8/layout/hProcess4"/>
    <dgm:cxn modelId="{F2479ED9-3DDA-4F07-B42C-452947D6070C}" srcId="{ADAB1503-B9F2-4DEB-934B-072AC73EC48D}" destId="{EC15681A-0E0E-45BB-BDF2-7383EA43942A}" srcOrd="1" destOrd="0" parTransId="{B332CD7F-3648-4999-8E59-9D3E47D7C7A0}" sibTransId="{2668F39F-9F5B-457A-B337-62E8591FECF4}"/>
    <dgm:cxn modelId="{B617E1F5-CE59-48C6-A859-6AE8B65D3CCD}" type="presOf" srcId="{3BD3ABF3-0C49-428D-A036-214C67E2E1D2}" destId="{90B3ACAC-8921-4B71-B240-B397B9BC8671}" srcOrd="0" destOrd="0" presId="urn:microsoft.com/office/officeart/2005/8/layout/hProcess4"/>
    <dgm:cxn modelId="{7941F1FA-BBDE-4DC7-B4F4-6968B61BD364}" type="presOf" srcId="{DE7C4533-5B22-423A-8B16-3681CE72D72E}" destId="{AE27CE7A-582A-4E84-9557-2F992DF36886}" srcOrd="1" destOrd="0" presId="urn:microsoft.com/office/officeart/2005/8/layout/hProcess4"/>
    <dgm:cxn modelId="{6823452F-E2E9-43DD-B62D-71DA1C824EFF}" type="presParOf" srcId="{43501D8D-ED8F-49C6-BA19-6DD55C61D2E8}" destId="{87012A04-C6A6-49B8-A552-CDD5645EA9CB}" srcOrd="0" destOrd="0" presId="urn:microsoft.com/office/officeart/2005/8/layout/hProcess4"/>
    <dgm:cxn modelId="{3CB8ED9A-7BFE-48ED-A083-E30EC9667207}" type="presParOf" srcId="{43501D8D-ED8F-49C6-BA19-6DD55C61D2E8}" destId="{53FB5BAE-A599-43A0-9C8D-0AC081F5EB25}" srcOrd="1" destOrd="0" presId="urn:microsoft.com/office/officeart/2005/8/layout/hProcess4"/>
    <dgm:cxn modelId="{64F03D4B-8476-45AC-ABA9-BF98D27906B1}" type="presParOf" srcId="{43501D8D-ED8F-49C6-BA19-6DD55C61D2E8}" destId="{15241496-842A-4D17-966F-E2AA54C550B4}" srcOrd="2" destOrd="0" presId="urn:microsoft.com/office/officeart/2005/8/layout/hProcess4"/>
    <dgm:cxn modelId="{CBEF0361-E008-40EA-8E08-A578793C4A82}" type="presParOf" srcId="{15241496-842A-4D17-966F-E2AA54C550B4}" destId="{86DC641A-3899-40C3-A136-52CC2C42BA9F}" srcOrd="0" destOrd="0" presId="urn:microsoft.com/office/officeart/2005/8/layout/hProcess4"/>
    <dgm:cxn modelId="{7763F00F-6FB7-46EE-B4F7-6D349A8D7D93}" type="presParOf" srcId="{86DC641A-3899-40C3-A136-52CC2C42BA9F}" destId="{BA0B1E52-FA37-4482-A884-D6B01B1FF48B}" srcOrd="0" destOrd="0" presId="urn:microsoft.com/office/officeart/2005/8/layout/hProcess4"/>
    <dgm:cxn modelId="{65049A61-7688-4545-B96D-381CC706102E}" type="presParOf" srcId="{86DC641A-3899-40C3-A136-52CC2C42BA9F}" destId="{AEBA6A17-4D8C-4E78-B57D-5C9175F2FC51}" srcOrd="1" destOrd="0" presId="urn:microsoft.com/office/officeart/2005/8/layout/hProcess4"/>
    <dgm:cxn modelId="{51296C2D-5C51-4643-8786-D46EF0CCDCCE}" type="presParOf" srcId="{86DC641A-3899-40C3-A136-52CC2C42BA9F}" destId="{550295F6-7836-4029-9379-356F505725A6}" srcOrd="2" destOrd="0" presId="urn:microsoft.com/office/officeart/2005/8/layout/hProcess4"/>
    <dgm:cxn modelId="{A387E878-290A-40BC-937A-23DD31370B51}" type="presParOf" srcId="{86DC641A-3899-40C3-A136-52CC2C42BA9F}" destId="{4F179C40-15E8-41D8-A573-B488E9F2F6B5}" srcOrd="3" destOrd="0" presId="urn:microsoft.com/office/officeart/2005/8/layout/hProcess4"/>
    <dgm:cxn modelId="{E63B3D7D-5ED1-422C-831F-95CE71F8CF18}" type="presParOf" srcId="{86DC641A-3899-40C3-A136-52CC2C42BA9F}" destId="{082A1AF4-216F-40D6-B082-39980603695F}" srcOrd="4" destOrd="0" presId="urn:microsoft.com/office/officeart/2005/8/layout/hProcess4"/>
    <dgm:cxn modelId="{9482EC5C-CB31-4200-A980-315E6F8F4390}" type="presParOf" srcId="{15241496-842A-4D17-966F-E2AA54C550B4}" destId="{90B3ACAC-8921-4B71-B240-B397B9BC8671}" srcOrd="1" destOrd="0" presId="urn:microsoft.com/office/officeart/2005/8/layout/hProcess4"/>
    <dgm:cxn modelId="{E40D14CD-7ED8-4391-B30E-5A00DC1A2098}" type="presParOf" srcId="{15241496-842A-4D17-966F-E2AA54C550B4}" destId="{48819927-2D55-4BEB-8402-86464E555EC9}" srcOrd="2" destOrd="0" presId="urn:microsoft.com/office/officeart/2005/8/layout/hProcess4"/>
    <dgm:cxn modelId="{91B46D56-A632-4988-BEB5-785E59BC86D1}" type="presParOf" srcId="{48819927-2D55-4BEB-8402-86464E555EC9}" destId="{F6855BC5-2270-4010-9305-BB85C1C3358F}" srcOrd="0" destOrd="0" presId="urn:microsoft.com/office/officeart/2005/8/layout/hProcess4"/>
    <dgm:cxn modelId="{D308E9DD-AB06-4C34-A371-E23235DCA25A}" type="presParOf" srcId="{48819927-2D55-4BEB-8402-86464E555EC9}" destId="{6621B138-AC41-49BF-BE27-AFC5384FA540}" srcOrd="1" destOrd="0" presId="urn:microsoft.com/office/officeart/2005/8/layout/hProcess4"/>
    <dgm:cxn modelId="{0A7209EC-7D7B-4D19-AE4E-4AE962F7E324}" type="presParOf" srcId="{48819927-2D55-4BEB-8402-86464E555EC9}" destId="{AE27CE7A-582A-4E84-9557-2F992DF36886}" srcOrd="2" destOrd="0" presId="urn:microsoft.com/office/officeart/2005/8/layout/hProcess4"/>
    <dgm:cxn modelId="{9310636F-7852-410E-9BD2-971D6B4269B7}" type="presParOf" srcId="{48819927-2D55-4BEB-8402-86464E555EC9}" destId="{FB5A0038-5AA2-4CDB-9180-966830627F47}" srcOrd="3" destOrd="0" presId="urn:microsoft.com/office/officeart/2005/8/layout/hProcess4"/>
    <dgm:cxn modelId="{91BDF894-BFCF-43AB-83A5-FCEDE1387AB8}" type="presParOf" srcId="{48819927-2D55-4BEB-8402-86464E555EC9}" destId="{6E9D685F-100E-4047-A437-E866D6AD4991}" srcOrd="4" destOrd="0" presId="urn:microsoft.com/office/officeart/2005/8/layout/hProcess4"/>
    <dgm:cxn modelId="{EBE62572-0A7C-4386-918F-174B3364139A}" type="presParOf" srcId="{15241496-842A-4D17-966F-E2AA54C550B4}" destId="{5A24F2B0-FACE-4B27-AD84-B3E387EEEA01}" srcOrd="3" destOrd="0" presId="urn:microsoft.com/office/officeart/2005/8/layout/hProcess4"/>
    <dgm:cxn modelId="{5EBF815C-5D93-489D-8D29-AFA4583E99DE}" type="presParOf" srcId="{15241496-842A-4D17-966F-E2AA54C550B4}" destId="{E0E53E1E-4D83-43EA-9077-5EC6863CC737}" srcOrd="4" destOrd="0" presId="urn:microsoft.com/office/officeart/2005/8/layout/hProcess4"/>
    <dgm:cxn modelId="{253161AF-A5F5-49FB-8A19-3E5E83C9FCE3}" type="presParOf" srcId="{E0E53E1E-4D83-43EA-9077-5EC6863CC737}" destId="{B35E8CFC-E419-45A3-B659-744C157CF1B1}" srcOrd="0" destOrd="0" presId="urn:microsoft.com/office/officeart/2005/8/layout/hProcess4"/>
    <dgm:cxn modelId="{9CF1EB4E-F5DB-42A0-B3E0-4FA98C80C17C}" type="presParOf" srcId="{E0E53E1E-4D83-43EA-9077-5EC6863CC737}" destId="{B02BFE15-14FB-4980-BEDD-3F962B096AF1}" srcOrd="1" destOrd="0" presId="urn:microsoft.com/office/officeart/2005/8/layout/hProcess4"/>
    <dgm:cxn modelId="{D5413209-BD91-43D7-847C-6D568431EFDE}" type="presParOf" srcId="{E0E53E1E-4D83-43EA-9077-5EC6863CC737}" destId="{02ABDE35-80F5-476B-B07B-5E17525E5DCB}" srcOrd="2" destOrd="0" presId="urn:microsoft.com/office/officeart/2005/8/layout/hProcess4"/>
    <dgm:cxn modelId="{7FCDCCA7-675F-42F0-BF12-FC0DA23573A9}" type="presParOf" srcId="{E0E53E1E-4D83-43EA-9077-5EC6863CC737}" destId="{40BDFAC5-7FA6-48CA-8EF3-2AA25BDDADE0}" srcOrd="3" destOrd="0" presId="urn:microsoft.com/office/officeart/2005/8/layout/hProcess4"/>
    <dgm:cxn modelId="{2F1E6D33-F92B-4876-957A-1ACCB4712EE5}" type="presParOf" srcId="{E0E53E1E-4D83-43EA-9077-5EC6863CC737}" destId="{D0FFC48F-50EA-488C-A739-3E169C6A2EE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D7069-2C55-4C81-A2E1-B28F1A30D909}" type="doc">
      <dgm:prSet loTypeId="urn:microsoft.com/office/officeart/2005/8/layout/hProcess4" loCatId="process" qsTypeId="urn:microsoft.com/office/officeart/2005/8/quickstyle/3d1" qsCatId="3D" csTypeId="urn:microsoft.com/office/officeart/2005/8/colors/colorful1" csCatId="colorful" phldr="1"/>
      <dgm:spPr/>
      <dgm:t>
        <a:bodyPr/>
        <a:lstStyle/>
        <a:p>
          <a:endParaRPr lang="es-NI"/>
        </a:p>
      </dgm:t>
    </dgm:pt>
    <dgm:pt modelId="{FD722C6C-A8D7-44E0-A2AF-1425381D17D6}">
      <dgm:prSet phldrT="[Texto]"/>
      <dgm:spPr/>
      <dgm:t>
        <a:bodyPr/>
        <a:lstStyle/>
        <a:p>
          <a:r>
            <a:rPr lang="es-NI" dirty="0"/>
            <a:t>1-Activos</a:t>
          </a:r>
        </a:p>
      </dgm:t>
    </dgm:pt>
    <dgm:pt modelId="{4B18EB21-41EA-4B74-9484-4F952E2E6A15}" type="parTrans" cxnId="{CB86436B-36F0-42C0-8C0A-CBE553D3DD20}">
      <dgm:prSet/>
      <dgm:spPr/>
      <dgm:t>
        <a:bodyPr/>
        <a:lstStyle/>
        <a:p>
          <a:endParaRPr lang="es-NI"/>
        </a:p>
      </dgm:t>
    </dgm:pt>
    <dgm:pt modelId="{BEE6ED62-C014-4F56-A492-BD1C9DB7BE31}" type="sibTrans" cxnId="{CB86436B-36F0-42C0-8C0A-CBE553D3DD20}">
      <dgm:prSet/>
      <dgm:spPr/>
      <dgm:t>
        <a:bodyPr/>
        <a:lstStyle/>
        <a:p>
          <a:endParaRPr lang="es-NI"/>
        </a:p>
      </dgm:t>
    </dgm:pt>
    <dgm:pt modelId="{391CE4A0-9AFD-4727-90D2-0C9BE69650E7}">
      <dgm:prSet phldrT="[Texto]" custT="1"/>
      <dgm:spPr/>
      <dgm:t>
        <a:bodyPr/>
        <a:lstStyle/>
        <a:p>
          <a:pPr algn="just"/>
          <a:r>
            <a:rPr lang="es-CO" sz="1400" dirty="0"/>
            <a:t>Son aquellos que entran en actividad eruptiva. La mayoría de los volcanes ocasionalmente entran en actividad y permanecen en reposo la mayor parte del tiempo. Para bienestar de la humanidad solamente unos pocos están en erupción continua. El período de actividad eruptiva puede durar desde una hora hasta varios años.</a:t>
          </a:r>
          <a:endParaRPr lang="es-NI" sz="1400" dirty="0"/>
        </a:p>
      </dgm:t>
    </dgm:pt>
    <dgm:pt modelId="{1557BF48-405D-4345-9D6A-F1B44E461DAA}" type="parTrans" cxnId="{0C86601D-6D53-4956-93C2-AAB1F36555F3}">
      <dgm:prSet/>
      <dgm:spPr/>
      <dgm:t>
        <a:bodyPr/>
        <a:lstStyle/>
        <a:p>
          <a:endParaRPr lang="es-NI"/>
        </a:p>
      </dgm:t>
    </dgm:pt>
    <dgm:pt modelId="{318543DF-44C9-47BD-870D-56120E688945}" type="sibTrans" cxnId="{0C86601D-6D53-4956-93C2-AAB1F36555F3}">
      <dgm:prSet/>
      <dgm:spPr/>
      <dgm:t>
        <a:bodyPr/>
        <a:lstStyle/>
        <a:p>
          <a:endParaRPr lang="es-NI"/>
        </a:p>
      </dgm:t>
    </dgm:pt>
    <dgm:pt modelId="{13BDE025-B172-45C3-8B56-755AD816725C}">
      <dgm:prSet phldrT="[Texto]"/>
      <dgm:spPr/>
      <dgm:t>
        <a:bodyPr/>
        <a:lstStyle/>
        <a:p>
          <a:r>
            <a:rPr lang="es-NI" dirty="0"/>
            <a:t>2-Durmientes</a:t>
          </a:r>
        </a:p>
      </dgm:t>
    </dgm:pt>
    <dgm:pt modelId="{7A5D6D1D-37FB-4B36-ADC6-04154BFB0DA6}" type="parTrans" cxnId="{94C2C5D8-8D22-4AF4-8BCE-0BF0F829268C}">
      <dgm:prSet/>
      <dgm:spPr/>
      <dgm:t>
        <a:bodyPr/>
        <a:lstStyle/>
        <a:p>
          <a:endParaRPr lang="es-NI"/>
        </a:p>
      </dgm:t>
    </dgm:pt>
    <dgm:pt modelId="{85ED1849-602A-4DF4-A661-91EAB1E11A3E}" type="sibTrans" cxnId="{94C2C5D8-8D22-4AF4-8BCE-0BF0F829268C}">
      <dgm:prSet/>
      <dgm:spPr/>
      <dgm:t>
        <a:bodyPr/>
        <a:lstStyle/>
        <a:p>
          <a:endParaRPr lang="es-NI"/>
        </a:p>
      </dgm:t>
    </dgm:pt>
    <dgm:pt modelId="{EDEC1697-1EFF-460F-B5A0-033B85F544C4}">
      <dgm:prSet phldrT="[Texto]" custT="1"/>
      <dgm:spPr/>
      <dgm:t>
        <a:bodyPr/>
        <a:lstStyle/>
        <a:p>
          <a:pPr algn="just"/>
          <a:r>
            <a:rPr lang="es-CO" sz="1400" dirty="0"/>
            <a:t>Los volcanes durmientes son aquellos que mantienen ciertos signos de actividad como lo son las aguas termales y han entrado en actividad esporádicamente. Dentro de esta categoría suelen incluirse las fumarolas y los volcanes con largos períodos en inactividad entre erupción. </a:t>
          </a:r>
          <a:endParaRPr lang="es-NI" sz="1400" dirty="0"/>
        </a:p>
      </dgm:t>
    </dgm:pt>
    <dgm:pt modelId="{D9846FCE-1B9E-4C59-A03D-64F231B3B6C5}" type="parTrans" cxnId="{8C3DC1AE-F4CA-4C1E-BE66-FEA2756DCB97}">
      <dgm:prSet/>
      <dgm:spPr/>
      <dgm:t>
        <a:bodyPr/>
        <a:lstStyle/>
        <a:p>
          <a:endParaRPr lang="es-NI"/>
        </a:p>
      </dgm:t>
    </dgm:pt>
    <dgm:pt modelId="{4E4B971C-7698-440F-ABBB-060752129D36}" type="sibTrans" cxnId="{8C3DC1AE-F4CA-4C1E-BE66-FEA2756DCB97}">
      <dgm:prSet/>
      <dgm:spPr/>
      <dgm:t>
        <a:bodyPr/>
        <a:lstStyle/>
        <a:p>
          <a:endParaRPr lang="es-NI"/>
        </a:p>
      </dgm:t>
    </dgm:pt>
    <dgm:pt modelId="{EEEC6FBE-3DDE-499E-9C74-93FBFA51E39F}">
      <dgm:prSet phldrT="[Texto]"/>
      <dgm:spPr/>
      <dgm:t>
        <a:bodyPr/>
        <a:lstStyle/>
        <a:p>
          <a:r>
            <a:rPr lang="es-NI" dirty="0"/>
            <a:t>3- Extintos</a:t>
          </a:r>
        </a:p>
      </dgm:t>
    </dgm:pt>
    <dgm:pt modelId="{625F3F64-A75D-4356-9F47-FC99D8584721}" type="parTrans" cxnId="{C8AA634E-FA10-467A-806B-B1C43156D283}">
      <dgm:prSet/>
      <dgm:spPr/>
      <dgm:t>
        <a:bodyPr/>
        <a:lstStyle/>
        <a:p>
          <a:endParaRPr lang="es-NI"/>
        </a:p>
      </dgm:t>
    </dgm:pt>
    <dgm:pt modelId="{60B7EAF5-72D1-440C-BAF6-ED97BB9E55CB}" type="sibTrans" cxnId="{C8AA634E-FA10-467A-806B-B1C43156D283}">
      <dgm:prSet/>
      <dgm:spPr/>
      <dgm:t>
        <a:bodyPr/>
        <a:lstStyle/>
        <a:p>
          <a:endParaRPr lang="es-NI"/>
        </a:p>
      </dgm:t>
    </dgm:pt>
    <dgm:pt modelId="{C2D6B09A-A198-4D26-B2DF-951174961EA7}">
      <dgm:prSet phldrT="[Texto]" custT="1"/>
      <dgm:spPr/>
      <dgm:t>
        <a:bodyPr/>
        <a:lstStyle/>
        <a:p>
          <a:pPr algn="just"/>
          <a:r>
            <a:rPr lang="es-CO" sz="1400" dirty="0"/>
            <a:t>Los volcanes extintos son aquellos que estuvieron en actividad durante períodos muy lejanos y no muestran indicios de que puedan reactivarse en el futuro. </a:t>
          </a:r>
          <a:endParaRPr lang="es-NI" sz="1400" dirty="0"/>
        </a:p>
      </dgm:t>
    </dgm:pt>
    <dgm:pt modelId="{4C4E72C2-5E16-4ACB-A80E-FF96AADB8E04}" type="parTrans" cxnId="{F96C0FC4-71F2-4B47-81D5-B697F10DE623}">
      <dgm:prSet/>
      <dgm:spPr/>
      <dgm:t>
        <a:bodyPr/>
        <a:lstStyle/>
        <a:p>
          <a:endParaRPr lang="es-NI"/>
        </a:p>
      </dgm:t>
    </dgm:pt>
    <dgm:pt modelId="{67CA2C37-5CEF-4C25-A34E-BCC416D10950}" type="sibTrans" cxnId="{F96C0FC4-71F2-4B47-81D5-B697F10DE623}">
      <dgm:prSet/>
      <dgm:spPr/>
      <dgm:t>
        <a:bodyPr/>
        <a:lstStyle/>
        <a:p>
          <a:endParaRPr lang="es-NI"/>
        </a:p>
      </dgm:t>
    </dgm:pt>
    <dgm:pt modelId="{027CB317-77E9-4283-BE60-559C341A8336}" type="pres">
      <dgm:prSet presAssocID="{577D7069-2C55-4C81-A2E1-B28F1A30D909}" presName="Name0" presStyleCnt="0">
        <dgm:presLayoutVars>
          <dgm:dir/>
          <dgm:animLvl val="lvl"/>
          <dgm:resizeHandles val="exact"/>
        </dgm:presLayoutVars>
      </dgm:prSet>
      <dgm:spPr/>
    </dgm:pt>
    <dgm:pt modelId="{7F444867-5948-4C06-8995-4204CE6BD92F}" type="pres">
      <dgm:prSet presAssocID="{577D7069-2C55-4C81-A2E1-B28F1A30D909}" presName="tSp" presStyleCnt="0"/>
      <dgm:spPr/>
    </dgm:pt>
    <dgm:pt modelId="{F88628BB-6B63-4976-A1E7-CC2708694485}" type="pres">
      <dgm:prSet presAssocID="{577D7069-2C55-4C81-A2E1-B28F1A30D909}" presName="bSp" presStyleCnt="0"/>
      <dgm:spPr/>
    </dgm:pt>
    <dgm:pt modelId="{56C2128B-C129-4DA5-9A9D-6BD21DFF4A67}" type="pres">
      <dgm:prSet presAssocID="{577D7069-2C55-4C81-A2E1-B28F1A30D909}" presName="process" presStyleCnt="0"/>
      <dgm:spPr/>
    </dgm:pt>
    <dgm:pt modelId="{D0C5ACB6-41B8-4989-9D28-4DCFC82A5C53}" type="pres">
      <dgm:prSet presAssocID="{FD722C6C-A8D7-44E0-A2AF-1425381D17D6}" presName="composite1" presStyleCnt="0"/>
      <dgm:spPr/>
    </dgm:pt>
    <dgm:pt modelId="{46AB0F69-E4D0-4003-BFE8-C1E691C04440}" type="pres">
      <dgm:prSet presAssocID="{FD722C6C-A8D7-44E0-A2AF-1425381D17D6}" presName="dummyNode1" presStyleLbl="node1" presStyleIdx="0" presStyleCnt="3"/>
      <dgm:spPr/>
    </dgm:pt>
    <dgm:pt modelId="{DD56DEE3-66FF-4DB5-935F-33C000DDCDA4}" type="pres">
      <dgm:prSet presAssocID="{FD722C6C-A8D7-44E0-A2AF-1425381D17D6}" presName="childNode1" presStyleLbl="bgAcc1" presStyleIdx="0" presStyleCnt="3" custScaleY="136667" custLinFactNeighborY="-34626">
        <dgm:presLayoutVars>
          <dgm:bulletEnabled val="1"/>
        </dgm:presLayoutVars>
      </dgm:prSet>
      <dgm:spPr/>
    </dgm:pt>
    <dgm:pt modelId="{7D9A9870-D069-4E2F-AE29-8BC6B8E98A15}" type="pres">
      <dgm:prSet presAssocID="{FD722C6C-A8D7-44E0-A2AF-1425381D17D6}" presName="childNode1tx" presStyleLbl="bgAcc1" presStyleIdx="0" presStyleCnt="3">
        <dgm:presLayoutVars>
          <dgm:bulletEnabled val="1"/>
        </dgm:presLayoutVars>
      </dgm:prSet>
      <dgm:spPr/>
    </dgm:pt>
    <dgm:pt modelId="{2D3686BC-1267-4598-BED3-2C90CDF54742}" type="pres">
      <dgm:prSet presAssocID="{FD722C6C-A8D7-44E0-A2AF-1425381D17D6}" presName="parentNode1" presStyleLbl="node1" presStyleIdx="0" presStyleCnt="3">
        <dgm:presLayoutVars>
          <dgm:chMax val="1"/>
          <dgm:bulletEnabled val="1"/>
        </dgm:presLayoutVars>
      </dgm:prSet>
      <dgm:spPr/>
    </dgm:pt>
    <dgm:pt modelId="{7D684272-C04A-4C92-9BB9-176B75AF9DEF}" type="pres">
      <dgm:prSet presAssocID="{FD722C6C-A8D7-44E0-A2AF-1425381D17D6}" presName="connSite1" presStyleCnt="0"/>
      <dgm:spPr/>
    </dgm:pt>
    <dgm:pt modelId="{567409C3-D206-4562-B06B-C2B25322E8DB}" type="pres">
      <dgm:prSet presAssocID="{BEE6ED62-C014-4F56-A492-BD1C9DB7BE31}" presName="Name9" presStyleLbl="sibTrans2D1" presStyleIdx="0" presStyleCnt="2"/>
      <dgm:spPr/>
    </dgm:pt>
    <dgm:pt modelId="{54846A1D-264E-4ECA-BD1A-5231A3752C9E}" type="pres">
      <dgm:prSet presAssocID="{13BDE025-B172-45C3-8B56-755AD816725C}" presName="composite2" presStyleCnt="0"/>
      <dgm:spPr/>
    </dgm:pt>
    <dgm:pt modelId="{993F1855-7D09-4305-9897-9FB9E0B57BC6}" type="pres">
      <dgm:prSet presAssocID="{13BDE025-B172-45C3-8B56-755AD816725C}" presName="dummyNode2" presStyleLbl="node1" presStyleIdx="0" presStyleCnt="3"/>
      <dgm:spPr/>
    </dgm:pt>
    <dgm:pt modelId="{59C4E3E9-B4CC-4B8C-9CE2-3D4211A4FD8C}" type="pres">
      <dgm:prSet presAssocID="{13BDE025-B172-45C3-8B56-755AD816725C}" presName="childNode2" presStyleLbl="bgAcc1" presStyleIdx="1" presStyleCnt="3" custScaleY="156675" custLinFactNeighborY="15597">
        <dgm:presLayoutVars>
          <dgm:bulletEnabled val="1"/>
        </dgm:presLayoutVars>
      </dgm:prSet>
      <dgm:spPr/>
    </dgm:pt>
    <dgm:pt modelId="{0E6E4573-D750-452E-AAC5-0A3F89008720}" type="pres">
      <dgm:prSet presAssocID="{13BDE025-B172-45C3-8B56-755AD816725C}" presName="childNode2tx" presStyleLbl="bgAcc1" presStyleIdx="1" presStyleCnt="3">
        <dgm:presLayoutVars>
          <dgm:bulletEnabled val="1"/>
        </dgm:presLayoutVars>
      </dgm:prSet>
      <dgm:spPr/>
    </dgm:pt>
    <dgm:pt modelId="{2A2D1B69-DF0C-4DFB-90E5-85BB04F85FB7}" type="pres">
      <dgm:prSet presAssocID="{13BDE025-B172-45C3-8B56-755AD816725C}" presName="parentNode2" presStyleLbl="node1" presStyleIdx="1" presStyleCnt="3">
        <dgm:presLayoutVars>
          <dgm:chMax val="0"/>
          <dgm:bulletEnabled val="1"/>
        </dgm:presLayoutVars>
      </dgm:prSet>
      <dgm:spPr/>
    </dgm:pt>
    <dgm:pt modelId="{916CE6D6-A204-40CA-BD42-4B24A2AC35AC}" type="pres">
      <dgm:prSet presAssocID="{13BDE025-B172-45C3-8B56-755AD816725C}" presName="connSite2" presStyleCnt="0"/>
      <dgm:spPr/>
    </dgm:pt>
    <dgm:pt modelId="{7E0512CB-97AF-419C-AA02-E414674B9384}" type="pres">
      <dgm:prSet presAssocID="{85ED1849-602A-4DF4-A661-91EAB1E11A3E}" presName="Name18" presStyleLbl="sibTrans2D1" presStyleIdx="1" presStyleCnt="2"/>
      <dgm:spPr/>
    </dgm:pt>
    <dgm:pt modelId="{5BD70CE9-75D0-485D-A3D9-93BA9FD67715}" type="pres">
      <dgm:prSet presAssocID="{EEEC6FBE-3DDE-499E-9C74-93FBFA51E39F}" presName="composite1" presStyleCnt="0"/>
      <dgm:spPr/>
    </dgm:pt>
    <dgm:pt modelId="{BC572674-F84F-4634-AE35-B9AFA7A4807E}" type="pres">
      <dgm:prSet presAssocID="{EEEC6FBE-3DDE-499E-9C74-93FBFA51E39F}" presName="dummyNode1" presStyleLbl="node1" presStyleIdx="1" presStyleCnt="3"/>
      <dgm:spPr/>
    </dgm:pt>
    <dgm:pt modelId="{2F3525B2-EAC1-4995-B085-715B59116CE5}" type="pres">
      <dgm:prSet presAssocID="{EEEC6FBE-3DDE-499E-9C74-93FBFA51E39F}" presName="childNode1" presStyleLbl="bgAcc1" presStyleIdx="2" presStyleCnt="3">
        <dgm:presLayoutVars>
          <dgm:bulletEnabled val="1"/>
        </dgm:presLayoutVars>
      </dgm:prSet>
      <dgm:spPr/>
    </dgm:pt>
    <dgm:pt modelId="{6079F5BC-02DE-4E78-B481-69C5ECF7D808}" type="pres">
      <dgm:prSet presAssocID="{EEEC6FBE-3DDE-499E-9C74-93FBFA51E39F}" presName="childNode1tx" presStyleLbl="bgAcc1" presStyleIdx="2" presStyleCnt="3">
        <dgm:presLayoutVars>
          <dgm:bulletEnabled val="1"/>
        </dgm:presLayoutVars>
      </dgm:prSet>
      <dgm:spPr/>
    </dgm:pt>
    <dgm:pt modelId="{0F5FCDAA-7C89-4B36-BCF8-BBF40E7C9A55}" type="pres">
      <dgm:prSet presAssocID="{EEEC6FBE-3DDE-499E-9C74-93FBFA51E39F}" presName="parentNode1" presStyleLbl="node1" presStyleIdx="2" presStyleCnt="3">
        <dgm:presLayoutVars>
          <dgm:chMax val="1"/>
          <dgm:bulletEnabled val="1"/>
        </dgm:presLayoutVars>
      </dgm:prSet>
      <dgm:spPr/>
    </dgm:pt>
    <dgm:pt modelId="{92CCA37D-1A44-4DC1-A928-6E2EE3963975}" type="pres">
      <dgm:prSet presAssocID="{EEEC6FBE-3DDE-499E-9C74-93FBFA51E39F}" presName="connSite1" presStyleCnt="0"/>
      <dgm:spPr/>
    </dgm:pt>
  </dgm:ptLst>
  <dgm:cxnLst>
    <dgm:cxn modelId="{0C86601D-6D53-4956-93C2-AAB1F36555F3}" srcId="{FD722C6C-A8D7-44E0-A2AF-1425381D17D6}" destId="{391CE4A0-9AFD-4727-90D2-0C9BE69650E7}" srcOrd="0" destOrd="0" parTransId="{1557BF48-405D-4345-9D6A-F1B44E461DAA}" sibTransId="{318543DF-44C9-47BD-870D-56120E688945}"/>
    <dgm:cxn modelId="{126ACB43-A0DA-4EE8-BC20-D9E4C20E8A56}" type="presOf" srcId="{EDEC1697-1EFF-460F-B5A0-033B85F544C4}" destId="{59C4E3E9-B4CC-4B8C-9CE2-3D4211A4FD8C}" srcOrd="0" destOrd="0" presId="urn:microsoft.com/office/officeart/2005/8/layout/hProcess4"/>
    <dgm:cxn modelId="{DD7D6469-7679-4A9A-863F-57F1337ACBA2}" type="presOf" srcId="{C2D6B09A-A198-4D26-B2DF-951174961EA7}" destId="{2F3525B2-EAC1-4995-B085-715B59116CE5}" srcOrd="0" destOrd="0" presId="urn:microsoft.com/office/officeart/2005/8/layout/hProcess4"/>
    <dgm:cxn modelId="{CB86436B-36F0-42C0-8C0A-CBE553D3DD20}" srcId="{577D7069-2C55-4C81-A2E1-B28F1A30D909}" destId="{FD722C6C-A8D7-44E0-A2AF-1425381D17D6}" srcOrd="0" destOrd="0" parTransId="{4B18EB21-41EA-4B74-9484-4F952E2E6A15}" sibTransId="{BEE6ED62-C014-4F56-A492-BD1C9DB7BE31}"/>
    <dgm:cxn modelId="{C8AA634E-FA10-467A-806B-B1C43156D283}" srcId="{577D7069-2C55-4C81-A2E1-B28F1A30D909}" destId="{EEEC6FBE-3DDE-499E-9C74-93FBFA51E39F}" srcOrd="2" destOrd="0" parTransId="{625F3F64-A75D-4356-9F47-FC99D8584721}" sibTransId="{60B7EAF5-72D1-440C-BAF6-ED97BB9E55CB}"/>
    <dgm:cxn modelId="{1E369576-71A9-4137-A0DC-9499420C8718}" type="presOf" srcId="{577D7069-2C55-4C81-A2E1-B28F1A30D909}" destId="{027CB317-77E9-4283-BE60-559C341A8336}" srcOrd="0" destOrd="0" presId="urn:microsoft.com/office/officeart/2005/8/layout/hProcess4"/>
    <dgm:cxn modelId="{0A21097C-8383-49C5-ADEF-06C948D6E595}" type="presOf" srcId="{85ED1849-602A-4DF4-A661-91EAB1E11A3E}" destId="{7E0512CB-97AF-419C-AA02-E414674B9384}" srcOrd="0" destOrd="0" presId="urn:microsoft.com/office/officeart/2005/8/layout/hProcess4"/>
    <dgm:cxn modelId="{B285B58B-8ACE-4F64-BD74-87BAA836FF49}" type="presOf" srcId="{FD722C6C-A8D7-44E0-A2AF-1425381D17D6}" destId="{2D3686BC-1267-4598-BED3-2C90CDF54742}" srcOrd="0" destOrd="0" presId="urn:microsoft.com/office/officeart/2005/8/layout/hProcess4"/>
    <dgm:cxn modelId="{421267A4-D96C-48BC-983B-B97277C8D993}" type="presOf" srcId="{391CE4A0-9AFD-4727-90D2-0C9BE69650E7}" destId="{7D9A9870-D069-4E2F-AE29-8BC6B8E98A15}" srcOrd="1" destOrd="0" presId="urn:microsoft.com/office/officeart/2005/8/layout/hProcess4"/>
    <dgm:cxn modelId="{19247DA6-C264-4FAB-BA98-01AE26051783}" type="presOf" srcId="{EDEC1697-1EFF-460F-B5A0-033B85F544C4}" destId="{0E6E4573-D750-452E-AAC5-0A3F89008720}" srcOrd="1" destOrd="0" presId="urn:microsoft.com/office/officeart/2005/8/layout/hProcess4"/>
    <dgm:cxn modelId="{8C3DC1AE-F4CA-4C1E-BE66-FEA2756DCB97}" srcId="{13BDE025-B172-45C3-8B56-755AD816725C}" destId="{EDEC1697-1EFF-460F-B5A0-033B85F544C4}" srcOrd="0" destOrd="0" parTransId="{D9846FCE-1B9E-4C59-A03D-64F231B3B6C5}" sibTransId="{4E4B971C-7698-440F-ABBB-060752129D36}"/>
    <dgm:cxn modelId="{F96C0FC4-71F2-4B47-81D5-B697F10DE623}" srcId="{EEEC6FBE-3DDE-499E-9C74-93FBFA51E39F}" destId="{C2D6B09A-A198-4D26-B2DF-951174961EA7}" srcOrd="0" destOrd="0" parTransId="{4C4E72C2-5E16-4ACB-A80E-FF96AADB8E04}" sibTransId="{67CA2C37-5CEF-4C25-A34E-BCC416D10950}"/>
    <dgm:cxn modelId="{561593C4-566A-4E17-8BF5-6939BE528D09}" type="presOf" srcId="{13BDE025-B172-45C3-8B56-755AD816725C}" destId="{2A2D1B69-DF0C-4DFB-90E5-85BB04F85FB7}" srcOrd="0" destOrd="0" presId="urn:microsoft.com/office/officeart/2005/8/layout/hProcess4"/>
    <dgm:cxn modelId="{DCCDC2C5-A9BF-437B-BB14-A933720ED28B}" type="presOf" srcId="{C2D6B09A-A198-4D26-B2DF-951174961EA7}" destId="{6079F5BC-02DE-4E78-B481-69C5ECF7D808}" srcOrd="1" destOrd="0" presId="urn:microsoft.com/office/officeart/2005/8/layout/hProcess4"/>
    <dgm:cxn modelId="{94C2C5D8-8D22-4AF4-8BCE-0BF0F829268C}" srcId="{577D7069-2C55-4C81-A2E1-B28F1A30D909}" destId="{13BDE025-B172-45C3-8B56-755AD816725C}" srcOrd="1" destOrd="0" parTransId="{7A5D6D1D-37FB-4B36-ADC6-04154BFB0DA6}" sibTransId="{85ED1849-602A-4DF4-A661-91EAB1E11A3E}"/>
    <dgm:cxn modelId="{3F8272DD-FE5B-4B08-BFC2-DEDE7C5769BA}" type="presOf" srcId="{EEEC6FBE-3DDE-499E-9C74-93FBFA51E39F}" destId="{0F5FCDAA-7C89-4B36-BCF8-BBF40E7C9A55}" srcOrd="0" destOrd="0" presId="urn:microsoft.com/office/officeart/2005/8/layout/hProcess4"/>
    <dgm:cxn modelId="{957952EA-0B64-41A4-B5A9-4E5B8EEF402A}" type="presOf" srcId="{391CE4A0-9AFD-4727-90D2-0C9BE69650E7}" destId="{DD56DEE3-66FF-4DB5-935F-33C000DDCDA4}" srcOrd="0" destOrd="0" presId="urn:microsoft.com/office/officeart/2005/8/layout/hProcess4"/>
    <dgm:cxn modelId="{C90B6BED-AF3B-4A8F-9D97-42CE61339299}" type="presOf" srcId="{BEE6ED62-C014-4F56-A492-BD1C9DB7BE31}" destId="{567409C3-D206-4562-B06B-C2B25322E8DB}" srcOrd="0" destOrd="0" presId="urn:microsoft.com/office/officeart/2005/8/layout/hProcess4"/>
    <dgm:cxn modelId="{6AD923C1-614D-4817-ABFA-94238B3300E8}" type="presParOf" srcId="{027CB317-77E9-4283-BE60-559C341A8336}" destId="{7F444867-5948-4C06-8995-4204CE6BD92F}" srcOrd="0" destOrd="0" presId="urn:microsoft.com/office/officeart/2005/8/layout/hProcess4"/>
    <dgm:cxn modelId="{E3D59742-896F-4775-93C9-AC55B6B9D76B}" type="presParOf" srcId="{027CB317-77E9-4283-BE60-559C341A8336}" destId="{F88628BB-6B63-4976-A1E7-CC2708694485}" srcOrd="1" destOrd="0" presId="urn:microsoft.com/office/officeart/2005/8/layout/hProcess4"/>
    <dgm:cxn modelId="{94DE9BF3-CCFC-4EF7-A4C1-9E9105609748}" type="presParOf" srcId="{027CB317-77E9-4283-BE60-559C341A8336}" destId="{56C2128B-C129-4DA5-9A9D-6BD21DFF4A67}" srcOrd="2" destOrd="0" presId="urn:microsoft.com/office/officeart/2005/8/layout/hProcess4"/>
    <dgm:cxn modelId="{8A23DEF9-4BE7-4F41-8794-CE8EA1B76342}" type="presParOf" srcId="{56C2128B-C129-4DA5-9A9D-6BD21DFF4A67}" destId="{D0C5ACB6-41B8-4989-9D28-4DCFC82A5C53}" srcOrd="0" destOrd="0" presId="urn:microsoft.com/office/officeart/2005/8/layout/hProcess4"/>
    <dgm:cxn modelId="{B1C7ED44-5155-442D-B4B6-71833E36DAD9}" type="presParOf" srcId="{D0C5ACB6-41B8-4989-9D28-4DCFC82A5C53}" destId="{46AB0F69-E4D0-4003-BFE8-C1E691C04440}" srcOrd="0" destOrd="0" presId="urn:microsoft.com/office/officeart/2005/8/layout/hProcess4"/>
    <dgm:cxn modelId="{96F084E8-1731-4F83-9FAD-CECCBE42C4A2}" type="presParOf" srcId="{D0C5ACB6-41B8-4989-9D28-4DCFC82A5C53}" destId="{DD56DEE3-66FF-4DB5-935F-33C000DDCDA4}" srcOrd="1" destOrd="0" presId="urn:microsoft.com/office/officeart/2005/8/layout/hProcess4"/>
    <dgm:cxn modelId="{9A8D6581-D507-40F6-83B1-6D1F850CC5CA}" type="presParOf" srcId="{D0C5ACB6-41B8-4989-9D28-4DCFC82A5C53}" destId="{7D9A9870-D069-4E2F-AE29-8BC6B8E98A15}" srcOrd="2" destOrd="0" presId="urn:microsoft.com/office/officeart/2005/8/layout/hProcess4"/>
    <dgm:cxn modelId="{3F5C6AF0-C832-4B11-84DE-CA5198622EF6}" type="presParOf" srcId="{D0C5ACB6-41B8-4989-9D28-4DCFC82A5C53}" destId="{2D3686BC-1267-4598-BED3-2C90CDF54742}" srcOrd="3" destOrd="0" presId="urn:microsoft.com/office/officeart/2005/8/layout/hProcess4"/>
    <dgm:cxn modelId="{6073251F-1800-42CC-BF2B-D94A7127CF0A}" type="presParOf" srcId="{D0C5ACB6-41B8-4989-9D28-4DCFC82A5C53}" destId="{7D684272-C04A-4C92-9BB9-176B75AF9DEF}" srcOrd="4" destOrd="0" presId="urn:microsoft.com/office/officeart/2005/8/layout/hProcess4"/>
    <dgm:cxn modelId="{3303CE4C-3E88-4621-9FB9-A36267B6071C}" type="presParOf" srcId="{56C2128B-C129-4DA5-9A9D-6BD21DFF4A67}" destId="{567409C3-D206-4562-B06B-C2B25322E8DB}" srcOrd="1" destOrd="0" presId="urn:microsoft.com/office/officeart/2005/8/layout/hProcess4"/>
    <dgm:cxn modelId="{9E1AFEAB-E43A-4D28-998C-C8B5E8EFE7BC}" type="presParOf" srcId="{56C2128B-C129-4DA5-9A9D-6BD21DFF4A67}" destId="{54846A1D-264E-4ECA-BD1A-5231A3752C9E}" srcOrd="2" destOrd="0" presId="urn:microsoft.com/office/officeart/2005/8/layout/hProcess4"/>
    <dgm:cxn modelId="{8EF37361-AA10-4B22-AF6F-0C4F42BB2DD7}" type="presParOf" srcId="{54846A1D-264E-4ECA-BD1A-5231A3752C9E}" destId="{993F1855-7D09-4305-9897-9FB9E0B57BC6}" srcOrd="0" destOrd="0" presId="urn:microsoft.com/office/officeart/2005/8/layout/hProcess4"/>
    <dgm:cxn modelId="{31199C94-285B-4134-A55A-27A1AE179F06}" type="presParOf" srcId="{54846A1D-264E-4ECA-BD1A-5231A3752C9E}" destId="{59C4E3E9-B4CC-4B8C-9CE2-3D4211A4FD8C}" srcOrd="1" destOrd="0" presId="urn:microsoft.com/office/officeart/2005/8/layout/hProcess4"/>
    <dgm:cxn modelId="{C1A4FCB9-F190-41A1-8AC8-AFE052B91F66}" type="presParOf" srcId="{54846A1D-264E-4ECA-BD1A-5231A3752C9E}" destId="{0E6E4573-D750-452E-AAC5-0A3F89008720}" srcOrd="2" destOrd="0" presId="urn:microsoft.com/office/officeart/2005/8/layout/hProcess4"/>
    <dgm:cxn modelId="{FFC99A4B-4560-496C-8E74-591B5C5172FD}" type="presParOf" srcId="{54846A1D-264E-4ECA-BD1A-5231A3752C9E}" destId="{2A2D1B69-DF0C-4DFB-90E5-85BB04F85FB7}" srcOrd="3" destOrd="0" presId="urn:microsoft.com/office/officeart/2005/8/layout/hProcess4"/>
    <dgm:cxn modelId="{9F870468-AFF9-4594-A584-422F3792CF14}" type="presParOf" srcId="{54846A1D-264E-4ECA-BD1A-5231A3752C9E}" destId="{916CE6D6-A204-40CA-BD42-4B24A2AC35AC}" srcOrd="4" destOrd="0" presId="urn:microsoft.com/office/officeart/2005/8/layout/hProcess4"/>
    <dgm:cxn modelId="{A7C24ED5-4F54-476D-AD07-CCF8EF511CA5}" type="presParOf" srcId="{56C2128B-C129-4DA5-9A9D-6BD21DFF4A67}" destId="{7E0512CB-97AF-419C-AA02-E414674B9384}" srcOrd="3" destOrd="0" presId="urn:microsoft.com/office/officeart/2005/8/layout/hProcess4"/>
    <dgm:cxn modelId="{C314D22A-DC9E-4152-B334-3C12438AE0AF}" type="presParOf" srcId="{56C2128B-C129-4DA5-9A9D-6BD21DFF4A67}" destId="{5BD70CE9-75D0-485D-A3D9-93BA9FD67715}" srcOrd="4" destOrd="0" presId="urn:microsoft.com/office/officeart/2005/8/layout/hProcess4"/>
    <dgm:cxn modelId="{A58E78A4-7BA4-4C5F-BFF3-26DF6E21E19D}" type="presParOf" srcId="{5BD70CE9-75D0-485D-A3D9-93BA9FD67715}" destId="{BC572674-F84F-4634-AE35-B9AFA7A4807E}" srcOrd="0" destOrd="0" presId="urn:microsoft.com/office/officeart/2005/8/layout/hProcess4"/>
    <dgm:cxn modelId="{0290D416-C4D7-423A-A355-E356240E7EE6}" type="presParOf" srcId="{5BD70CE9-75D0-485D-A3D9-93BA9FD67715}" destId="{2F3525B2-EAC1-4995-B085-715B59116CE5}" srcOrd="1" destOrd="0" presId="urn:microsoft.com/office/officeart/2005/8/layout/hProcess4"/>
    <dgm:cxn modelId="{FAA63203-D6E2-4888-9243-1CAC3D98FF81}" type="presParOf" srcId="{5BD70CE9-75D0-485D-A3D9-93BA9FD67715}" destId="{6079F5BC-02DE-4E78-B481-69C5ECF7D808}" srcOrd="2" destOrd="0" presId="urn:microsoft.com/office/officeart/2005/8/layout/hProcess4"/>
    <dgm:cxn modelId="{6346D3F1-BB16-4A0F-9310-1587E20BE9C9}" type="presParOf" srcId="{5BD70CE9-75D0-485D-A3D9-93BA9FD67715}" destId="{0F5FCDAA-7C89-4B36-BCF8-BBF40E7C9A55}" srcOrd="3" destOrd="0" presId="urn:microsoft.com/office/officeart/2005/8/layout/hProcess4"/>
    <dgm:cxn modelId="{62752865-0CF2-4D23-BC27-A513174C5354}" type="presParOf" srcId="{5BD70CE9-75D0-485D-A3D9-93BA9FD67715}" destId="{92CCA37D-1A44-4DC1-A928-6E2EE396397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A6A17-4D8C-4E78-B57D-5C9175F2FC51}">
      <dsp:nvSpPr>
        <dsp:cNvPr id="0" name=""/>
        <dsp:cNvSpPr/>
      </dsp:nvSpPr>
      <dsp:spPr>
        <a:xfrm>
          <a:off x="782" y="1330628"/>
          <a:ext cx="2260822" cy="186470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CO" sz="1900" b="1" kern="1200" dirty="0"/>
            <a:t>Terremoto superficial :</a:t>
          </a:r>
          <a:r>
            <a:rPr lang="es-CO" sz="1900" kern="1200" dirty="0"/>
            <a:t> hipocentro hasta los 60 Km. de profundidad </a:t>
          </a:r>
          <a:endParaRPr lang="es-NI" sz="1900" kern="1200" dirty="0"/>
        </a:p>
      </dsp:txBody>
      <dsp:txXfrm>
        <a:off x="43694" y="1373540"/>
        <a:ext cx="2174998" cy="1379301"/>
      </dsp:txXfrm>
    </dsp:sp>
    <dsp:sp modelId="{90B3ACAC-8921-4B71-B240-B397B9BC8671}">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179C40-15E8-41D8-A573-B488E9F2F6B5}">
      <dsp:nvSpPr>
        <dsp:cNvPr id="0" name=""/>
        <dsp:cNvSpPr/>
      </dsp:nvSpPr>
      <dsp:spPr>
        <a:xfrm>
          <a:off x="503186" y="2795754"/>
          <a:ext cx="2009619" cy="799159"/>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s-NI" sz="4700" kern="1200" dirty="0"/>
            <a:t>1.</a:t>
          </a:r>
        </a:p>
      </dsp:txBody>
      <dsp:txXfrm>
        <a:off x="526593" y="2819161"/>
        <a:ext cx="1962805" cy="752345"/>
      </dsp:txXfrm>
    </dsp:sp>
    <dsp:sp modelId="{6621B138-AC41-49BF-BE27-AFC5384FA540}">
      <dsp:nvSpPr>
        <dsp:cNvPr id="0" name=""/>
        <dsp:cNvSpPr/>
      </dsp:nvSpPr>
      <dsp:spPr>
        <a:xfrm>
          <a:off x="2858787" y="1330628"/>
          <a:ext cx="2260822" cy="186470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CO" sz="1900" b="1" kern="1200" dirty="0"/>
            <a:t>Terremoto de foco intermedio :</a:t>
          </a:r>
          <a:r>
            <a:rPr lang="es-CO" sz="1900" kern="1200" dirty="0"/>
            <a:t> entre los 60 y los 300 Km. </a:t>
          </a:r>
          <a:endParaRPr lang="es-NI" sz="1900" kern="1200" dirty="0"/>
        </a:p>
      </dsp:txBody>
      <dsp:txXfrm>
        <a:off x="2901699" y="1773120"/>
        <a:ext cx="2174998" cy="1379301"/>
      </dsp:txXfrm>
    </dsp:sp>
    <dsp:sp modelId="{5A24F2B0-FACE-4B27-AD84-B3E387EEEA01}">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5A0038-5AA2-4CDB-9180-966830627F47}">
      <dsp:nvSpPr>
        <dsp:cNvPr id="0" name=""/>
        <dsp:cNvSpPr/>
      </dsp:nvSpPr>
      <dsp:spPr>
        <a:xfrm>
          <a:off x="3361192" y="931048"/>
          <a:ext cx="2009619" cy="799159"/>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s-NI" sz="4700" kern="1200" dirty="0"/>
            <a:t>2.</a:t>
          </a:r>
        </a:p>
      </dsp:txBody>
      <dsp:txXfrm>
        <a:off x="3384599" y="954455"/>
        <a:ext cx="1962805" cy="752345"/>
      </dsp:txXfrm>
    </dsp:sp>
    <dsp:sp modelId="{B02BFE15-14FB-4980-BEDD-3F962B096AF1}">
      <dsp:nvSpPr>
        <dsp:cNvPr id="0" name=""/>
        <dsp:cNvSpPr/>
      </dsp:nvSpPr>
      <dsp:spPr>
        <a:xfrm>
          <a:off x="5716793" y="1330628"/>
          <a:ext cx="2260822" cy="186470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CO" sz="1900" b="1" kern="1200" dirty="0"/>
            <a:t>Terremoto de foco profundo :</a:t>
          </a:r>
          <a:r>
            <a:rPr lang="es-CO" sz="1900" kern="1200" dirty="0"/>
            <a:t> por debajo de los 300 Km.</a:t>
          </a:r>
          <a:endParaRPr lang="es-NI" sz="1900" kern="1200" dirty="0"/>
        </a:p>
      </dsp:txBody>
      <dsp:txXfrm>
        <a:off x="5759705" y="1373540"/>
        <a:ext cx="2174998" cy="1379301"/>
      </dsp:txXfrm>
    </dsp:sp>
    <dsp:sp modelId="{40BDFAC5-7FA6-48CA-8EF3-2AA25BDDADE0}">
      <dsp:nvSpPr>
        <dsp:cNvPr id="0" name=""/>
        <dsp:cNvSpPr/>
      </dsp:nvSpPr>
      <dsp:spPr>
        <a:xfrm>
          <a:off x="6219198" y="2795754"/>
          <a:ext cx="2009619" cy="799159"/>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s-NI" sz="4700" kern="1200" dirty="0"/>
            <a:t>3.</a:t>
          </a:r>
        </a:p>
      </dsp:txBody>
      <dsp:txXfrm>
        <a:off x="6242605" y="2819161"/>
        <a:ext cx="1962805" cy="752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6DEE3-66FF-4DB5-935F-33C000DDCDA4}">
      <dsp:nvSpPr>
        <dsp:cNvPr id="0" name=""/>
        <dsp:cNvSpPr/>
      </dsp:nvSpPr>
      <dsp:spPr>
        <a:xfrm>
          <a:off x="1726" y="1080119"/>
          <a:ext cx="2530948" cy="2852927"/>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CO" sz="1400" kern="1200" dirty="0"/>
            <a:t>Son aquellos que entran en actividad eruptiva. La mayoría de los volcanes ocasionalmente entran en actividad y permanecen en reposo la mayor parte del tiempo. Para bienestar de la humanidad solamente unos pocos están en erupción continua. El período de actividad eruptiva puede durar desde una hora hasta varios años.</a:t>
          </a:r>
          <a:endParaRPr lang="es-NI" sz="1400" kern="1200" dirty="0"/>
        </a:p>
      </dsp:txBody>
      <dsp:txXfrm>
        <a:off x="67380" y="1145773"/>
        <a:ext cx="2399640" cy="2110278"/>
      </dsp:txXfrm>
    </dsp:sp>
    <dsp:sp modelId="{567409C3-D206-4562-B06B-C2B25322E8DB}">
      <dsp:nvSpPr>
        <dsp:cNvPr id="0" name=""/>
        <dsp:cNvSpPr/>
      </dsp:nvSpPr>
      <dsp:spPr>
        <a:xfrm>
          <a:off x="1540064" y="2965261"/>
          <a:ext cx="2626308" cy="2626308"/>
        </a:xfrm>
        <a:prstGeom prst="leftCircularArrow">
          <a:avLst>
            <a:gd name="adj1" fmla="val 2385"/>
            <a:gd name="adj2" fmla="val 288279"/>
            <a:gd name="adj3" fmla="val 2591755"/>
            <a:gd name="adj4" fmla="val 9552454"/>
            <a:gd name="adj5" fmla="val 2783"/>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D3686BC-1267-4598-BED3-2C90CDF54742}">
      <dsp:nvSpPr>
        <dsp:cNvPr id="0" name=""/>
        <dsp:cNvSpPr/>
      </dsp:nvSpPr>
      <dsp:spPr>
        <a:xfrm>
          <a:off x="564158" y="3825831"/>
          <a:ext cx="2249731" cy="894644"/>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NI" sz="2900" kern="1200" dirty="0"/>
            <a:t>1-Activos</a:t>
          </a:r>
        </a:p>
      </dsp:txBody>
      <dsp:txXfrm>
        <a:off x="590361" y="3852034"/>
        <a:ext cx="2197325" cy="842238"/>
      </dsp:txXfrm>
    </dsp:sp>
    <dsp:sp modelId="{59C4E3E9-B4CC-4B8C-9CE2-3D4211A4FD8C}">
      <dsp:nvSpPr>
        <dsp:cNvPr id="0" name=""/>
        <dsp:cNvSpPr/>
      </dsp:nvSpPr>
      <dsp:spPr>
        <a:xfrm>
          <a:off x="3112165" y="1916958"/>
          <a:ext cx="2530948" cy="3270595"/>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CO" sz="1400" kern="1200" dirty="0"/>
            <a:t>Los volcanes durmientes son aquellos que mantienen ciertos signos de actividad como lo son las aguas termales y han entrado en actividad esporádicamente. Dentro de esta categoría suelen incluirse las fumarolas y los volcanes con largos períodos en inactividad entre erupción. </a:t>
          </a:r>
          <a:endParaRPr lang="es-NI" sz="1400" kern="1200" dirty="0"/>
        </a:p>
      </dsp:txBody>
      <dsp:txXfrm>
        <a:off x="3186294" y="2691929"/>
        <a:ext cx="2382690" cy="2421495"/>
      </dsp:txXfrm>
    </dsp:sp>
    <dsp:sp modelId="{7E0512CB-97AF-419C-AA02-E414674B9384}">
      <dsp:nvSpPr>
        <dsp:cNvPr id="0" name=""/>
        <dsp:cNvSpPr/>
      </dsp:nvSpPr>
      <dsp:spPr>
        <a:xfrm>
          <a:off x="4549997" y="962960"/>
          <a:ext cx="2920393" cy="2920393"/>
        </a:xfrm>
        <a:prstGeom prst="circularArrow">
          <a:avLst>
            <a:gd name="adj1" fmla="val 2145"/>
            <a:gd name="adj2" fmla="val 257819"/>
            <a:gd name="adj3" fmla="val 19566670"/>
            <a:gd name="adj4" fmla="val 12575511"/>
            <a:gd name="adj5" fmla="val 2502"/>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2D1B69-DF0C-4DFB-90E5-85BB04F85FB7}">
      <dsp:nvSpPr>
        <dsp:cNvPr id="0" name=""/>
        <dsp:cNvSpPr/>
      </dsp:nvSpPr>
      <dsp:spPr>
        <a:xfrm>
          <a:off x="3674598" y="1735594"/>
          <a:ext cx="2249731" cy="894644"/>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NI" sz="2900" kern="1200" dirty="0"/>
            <a:t>2-Durmientes</a:t>
          </a:r>
        </a:p>
      </dsp:txBody>
      <dsp:txXfrm>
        <a:off x="3700801" y="1761797"/>
        <a:ext cx="2197325" cy="842238"/>
      </dsp:txXfrm>
    </dsp:sp>
    <dsp:sp modelId="{2F3525B2-EAC1-4995-B085-715B59116CE5}">
      <dsp:nvSpPr>
        <dsp:cNvPr id="0" name=""/>
        <dsp:cNvSpPr/>
      </dsp:nvSpPr>
      <dsp:spPr>
        <a:xfrm>
          <a:off x="6222605" y="2182916"/>
          <a:ext cx="2530948" cy="2087502"/>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CO" sz="1400" kern="1200" dirty="0"/>
            <a:t>Los volcanes extintos son aquellos que estuvieron en actividad durante períodos muy lejanos y no muestran indicios de que puedan reactivarse en el futuro. </a:t>
          </a:r>
          <a:endParaRPr lang="es-NI" sz="1400" kern="1200" dirty="0"/>
        </a:p>
      </dsp:txBody>
      <dsp:txXfrm>
        <a:off x="6270644" y="2230955"/>
        <a:ext cx="2434870" cy="1544102"/>
      </dsp:txXfrm>
    </dsp:sp>
    <dsp:sp modelId="{0F5FCDAA-7C89-4B36-BCF8-BBF40E7C9A55}">
      <dsp:nvSpPr>
        <dsp:cNvPr id="0" name=""/>
        <dsp:cNvSpPr/>
      </dsp:nvSpPr>
      <dsp:spPr>
        <a:xfrm>
          <a:off x="6785038" y="3823097"/>
          <a:ext cx="2249731" cy="894644"/>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NI" sz="2900" kern="1200" dirty="0"/>
            <a:t>3- Extintos</a:t>
          </a:r>
        </a:p>
      </dsp:txBody>
      <dsp:txXfrm>
        <a:off x="6811241" y="3849300"/>
        <a:ext cx="2197325" cy="8422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2E70C-EAF9-4DAF-9D98-120269C80D22}" type="datetimeFigureOut">
              <a:rPr lang="es-AR" smtClean="0"/>
              <a:t>20/4/2024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67B7E-5501-45C4-9F24-76072B13453D}" type="slidenum">
              <a:rPr lang="es-AR" smtClean="0"/>
              <a:t>‹Nº›</a:t>
            </a:fld>
            <a:endParaRPr lang="es-AR"/>
          </a:p>
        </p:txBody>
      </p:sp>
    </p:spTree>
    <p:extLst>
      <p:ext uri="{BB962C8B-B14F-4D97-AF65-F5344CB8AC3E}">
        <p14:creationId xmlns:p14="http://schemas.microsoft.com/office/powerpoint/2010/main" val="402265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s.wikipedia.org/wiki/But%C3%A1n" TargetMode="External"/><Relationship Id="rId7" Type="http://schemas.openxmlformats.org/officeDocument/2006/relationships/hyperlink" Target="http://es.wikipedia.org/wiki/Meseta_tibetan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s.wikipedia.org/wiki/India" TargetMode="External"/><Relationship Id="rId5" Type="http://schemas.openxmlformats.org/officeDocument/2006/relationships/hyperlink" Target="http://es.wikipedia.org/wiki/Rep%C3%BAblica_Popular_China" TargetMode="External"/><Relationship Id="rId4" Type="http://schemas.openxmlformats.org/officeDocument/2006/relationships/hyperlink" Target="http://es.wikipedia.org/wiki/Nepa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s.wikipedia.org/wiki/Relieve_oce%C3%A1nico"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s.wikipedia.org/wiki/Cintur%C3%B3n_de_Fuego_del_Pac%C3%ADfico#cite_note-1" TargetMode="External"/><Relationship Id="rId5" Type="http://schemas.openxmlformats.org/officeDocument/2006/relationships/hyperlink" Target="http://es.wikipedia.org/wiki/Volc%C3%A1n" TargetMode="External"/><Relationship Id="rId4" Type="http://schemas.openxmlformats.org/officeDocument/2006/relationships/hyperlink" Target="http://es.wikipedia.org/wiki/Terremoto"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s.wikipedia.org/wiki/Magm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s.wikipedia.org/wiki/Terremoto_de_Loma_Prieta" TargetMode="External"/><Relationship Id="rId13" Type="http://schemas.openxmlformats.org/officeDocument/2006/relationships/hyperlink" Target="http://es.wikipedia.org/wiki/Mexico" TargetMode="External"/><Relationship Id="rId3" Type="http://schemas.openxmlformats.org/officeDocument/2006/relationships/hyperlink" Target="http://es.wikipedia.org/wiki/1857" TargetMode="External"/><Relationship Id="rId7" Type="http://schemas.openxmlformats.org/officeDocument/2006/relationships/hyperlink" Target="http://es.wikipedia.org/wiki/Terremoto_de_San_Francisco_de_1906" TargetMode="External"/><Relationship Id="rId12" Type="http://schemas.openxmlformats.org/officeDocument/2006/relationships/hyperlink" Target="http://es.wikipedia.org/wiki/Baja_California" TargetMode="External"/><Relationship Id="rId17" Type="http://schemas.openxmlformats.org/officeDocument/2006/relationships/hyperlink" Target="http://es.wikipedia.org/wiki/2014" TargetMode="External"/><Relationship Id="rId2" Type="http://schemas.openxmlformats.org/officeDocument/2006/relationships/slide" Target="../slides/slide12.xml"/><Relationship Id="rId16" Type="http://schemas.openxmlformats.org/officeDocument/2006/relationships/hyperlink" Target="http://es.wikipedia.org/wiki/San_Francisco_(California)" TargetMode="External"/><Relationship Id="rId1" Type="http://schemas.openxmlformats.org/officeDocument/2006/relationships/notesMaster" Target="../notesMasters/notesMaster1.xml"/><Relationship Id="rId6" Type="http://schemas.openxmlformats.org/officeDocument/2006/relationships/hyperlink" Target="http://es.wikipedia.org/wiki/El_Caj%C3%B3n_(California)" TargetMode="External"/><Relationship Id="rId11" Type="http://schemas.openxmlformats.org/officeDocument/2006/relationships/hyperlink" Target="http://es.wikipedia.org/wiki/El_Centro_(California)" TargetMode="External"/><Relationship Id="rId5" Type="http://schemas.openxmlformats.org/officeDocument/2006/relationships/hyperlink" Target="http://en.wikipedia.org/wiki/Parkfield,_California" TargetMode="External"/><Relationship Id="rId15" Type="http://schemas.openxmlformats.org/officeDocument/2006/relationships/hyperlink" Target="http://es.wikipedia.org/wiki/2010" TargetMode="External"/><Relationship Id="rId10" Type="http://schemas.openxmlformats.org/officeDocument/2006/relationships/hyperlink" Target="http://es.wikipedia.org/wiki/California" TargetMode="External"/><Relationship Id="rId4" Type="http://schemas.openxmlformats.org/officeDocument/2006/relationships/hyperlink" Target="http://es.wikipedia.org/w/index.php?title=Parkfield&amp;action=edit&amp;redlink=1" TargetMode="External"/><Relationship Id="rId9" Type="http://schemas.openxmlformats.org/officeDocument/2006/relationships/hyperlink" Target="http://es.wikipedia.org/wiki/Santa_Cruz_(California)" TargetMode="External"/><Relationship Id="rId14" Type="http://schemas.openxmlformats.org/officeDocument/2006/relationships/hyperlink" Target="http://es.wikipedia.org/wiki/4_de_abri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BB67B7E-5501-45C4-9F24-76072B13453D}" type="slidenum">
              <a:rPr lang="es-AR" smtClean="0"/>
              <a:t>3</a:t>
            </a:fld>
            <a:endParaRPr lang="es-AR"/>
          </a:p>
        </p:txBody>
      </p:sp>
    </p:spTree>
    <p:extLst>
      <p:ext uri="{BB962C8B-B14F-4D97-AF65-F5344CB8AC3E}">
        <p14:creationId xmlns:p14="http://schemas.microsoft.com/office/powerpoint/2010/main" val="319812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a:t>Atraviesa Argentina, Chile, Perú, Bolivia, Ecuador, Colombia y parte de Venezuela</a:t>
            </a:r>
          </a:p>
        </p:txBody>
      </p:sp>
      <p:sp>
        <p:nvSpPr>
          <p:cNvPr id="4" name="3 Marcador de número de diapositiva"/>
          <p:cNvSpPr>
            <a:spLocks noGrp="1"/>
          </p:cNvSpPr>
          <p:nvPr>
            <p:ph type="sldNum" sz="quarter" idx="10"/>
          </p:nvPr>
        </p:nvSpPr>
        <p:spPr/>
        <p:txBody>
          <a:bodyPr/>
          <a:lstStyle/>
          <a:p>
            <a:fld id="{1BB67B7E-5501-45C4-9F24-76072B13453D}" type="slidenum">
              <a:rPr lang="es-AR" smtClean="0"/>
              <a:t>5</a:t>
            </a:fld>
            <a:endParaRPr lang="es-AR"/>
          </a:p>
        </p:txBody>
      </p:sp>
    </p:spTree>
    <p:extLst>
      <p:ext uri="{BB962C8B-B14F-4D97-AF65-F5344CB8AC3E}">
        <p14:creationId xmlns:p14="http://schemas.microsoft.com/office/powerpoint/2010/main" val="187404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a:t>Se extiende por los países de </a:t>
            </a:r>
            <a:r>
              <a:rPr lang="es-AR" dirty="0">
                <a:hlinkClick r:id="rId3" tooltip="Bután"/>
              </a:rPr>
              <a:t>Bután</a:t>
            </a:r>
            <a:r>
              <a:rPr lang="es-AR" dirty="0"/>
              <a:t>, </a:t>
            </a:r>
            <a:r>
              <a:rPr lang="es-AR" dirty="0">
                <a:hlinkClick r:id="rId4" tooltip="Nepal"/>
              </a:rPr>
              <a:t>Nepal</a:t>
            </a:r>
            <a:r>
              <a:rPr lang="es-AR" dirty="0"/>
              <a:t>, </a:t>
            </a:r>
            <a:r>
              <a:rPr lang="es-AR" dirty="0">
                <a:hlinkClick r:id="rId5" tooltip="República Popular China"/>
              </a:rPr>
              <a:t>China</a:t>
            </a:r>
            <a:r>
              <a:rPr lang="es-AR" dirty="0"/>
              <a:t> e </a:t>
            </a:r>
            <a:r>
              <a:rPr lang="es-AR" dirty="0">
                <a:hlinkClick r:id="rId6" tooltip="India"/>
              </a:rPr>
              <a:t>India</a:t>
            </a:r>
            <a:r>
              <a:rPr lang="es-AR" dirty="0"/>
              <a:t>. La placa de la India continúa moviéndose a una velocidad constante de unos 5 centímetros por año, </a:t>
            </a:r>
            <a:r>
              <a:rPr lang="es-AR" dirty="0" err="1"/>
              <a:t>subducciéndose</a:t>
            </a:r>
            <a:r>
              <a:rPr lang="es-AR" dirty="0"/>
              <a:t> bajo la placa euroasiática y causando la elevación de los </a:t>
            </a:r>
            <a:r>
              <a:rPr lang="es-AR" dirty="0" err="1"/>
              <a:t>Himalayas</a:t>
            </a:r>
            <a:r>
              <a:rPr lang="es-AR" dirty="0"/>
              <a:t> y de la </a:t>
            </a:r>
            <a:r>
              <a:rPr lang="es-AR" dirty="0">
                <a:hlinkClick r:id="rId7" tooltip="Meseta tibetana"/>
              </a:rPr>
              <a:t>meseta tibetana</a:t>
            </a:r>
            <a:r>
              <a:rPr lang="es-AR" dirty="0"/>
              <a:t>.</a:t>
            </a:r>
          </a:p>
        </p:txBody>
      </p:sp>
      <p:sp>
        <p:nvSpPr>
          <p:cNvPr id="4" name="3 Marcador de número de diapositiva"/>
          <p:cNvSpPr>
            <a:spLocks noGrp="1"/>
          </p:cNvSpPr>
          <p:nvPr>
            <p:ph type="sldNum" sz="quarter" idx="10"/>
          </p:nvPr>
        </p:nvSpPr>
        <p:spPr/>
        <p:txBody>
          <a:bodyPr/>
          <a:lstStyle/>
          <a:p>
            <a:fld id="{1BB67B7E-5501-45C4-9F24-76072B13453D}" type="slidenum">
              <a:rPr lang="es-AR" smtClean="0"/>
              <a:t>6</a:t>
            </a:fld>
            <a:endParaRPr lang="es-AR"/>
          </a:p>
        </p:txBody>
      </p:sp>
    </p:spTree>
    <p:extLst>
      <p:ext uri="{BB962C8B-B14F-4D97-AF65-F5344CB8AC3E}">
        <p14:creationId xmlns:p14="http://schemas.microsoft.com/office/powerpoint/2010/main" val="40451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a:t>El </a:t>
            </a:r>
            <a:r>
              <a:rPr lang="es-AR" dirty="0">
                <a:hlinkClick r:id="rId3" tooltip="Relieve oceánico"/>
              </a:rPr>
              <a:t>lecho</a:t>
            </a:r>
            <a:r>
              <a:rPr lang="es-AR" dirty="0"/>
              <a:t> del océano Pacífico reposa sobre varias placas tectónicas, las cuales están en permanente fricción y por ende, acumulan tensión. Cuando esa tensión se libera, origina </a:t>
            </a:r>
            <a:r>
              <a:rPr lang="es-AR" dirty="0">
                <a:hlinkClick r:id="rId4" tooltip="Terremoto"/>
              </a:rPr>
              <a:t>terremotos</a:t>
            </a:r>
            <a:r>
              <a:rPr lang="es-AR" dirty="0"/>
              <a:t> en los países del cinturón. Además, la zona concentra actividad </a:t>
            </a:r>
            <a:r>
              <a:rPr lang="es-AR" dirty="0">
                <a:hlinkClick r:id="rId5" tooltip="Volcán"/>
              </a:rPr>
              <a:t>volcánica</a:t>
            </a:r>
            <a:r>
              <a:rPr lang="es-AR" dirty="0"/>
              <a:t> constante. En esta zona las placas de la corteza terrestre se hunden a gran velocidad (varios centímetros por año) y a la vez acumulan enormes tensiones que deben liberarse en forma de sismos. Tiene 452 volcanes y concentra más del 75 % de los volcanes activos e inactivos del mundo.</a:t>
            </a:r>
            <a:r>
              <a:rPr lang="es-AR" baseline="30000" dirty="0">
                <a:hlinkClick r:id="rId6"/>
              </a:rPr>
              <a:t>1</a:t>
            </a:r>
            <a:r>
              <a:rPr lang="es-AR" dirty="0"/>
              <a:t> Alrededor del 90 % de los terremotos del mundo y el 80 % de los terremotos más grandes del mundo se producen a lo largo del Cinturón de Fuego. </a:t>
            </a:r>
          </a:p>
        </p:txBody>
      </p:sp>
      <p:sp>
        <p:nvSpPr>
          <p:cNvPr id="4" name="3 Marcador de número de diapositiva"/>
          <p:cNvSpPr>
            <a:spLocks noGrp="1"/>
          </p:cNvSpPr>
          <p:nvPr>
            <p:ph type="sldNum" sz="quarter" idx="10"/>
          </p:nvPr>
        </p:nvSpPr>
        <p:spPr/>
        <p:txBody>
          <a:bodyPr/>
          <a:lstStyle/>
          <a:p>
            <a:fld id="{1BB67B7E-5501-45C4-9F24-76072B13453D}" type="slidenum">
              <a:rPr lang="es-AR" smtClean="0"/>
              <a:t>7</a:t>
            </a:fld>
            <a:endParaRPr lang="es-AR"/>
          </a:p>
        </p:txBody>
      </p:sp>
    </p:spTree>
    <p:extLst>
      <p:ext uri="{BB962C8B-B14F-4D97-AF65-F5344CB8AC3E}">
        <p14:creationId xmlns:p14="http://schemas.microsoft.com/office/powerpoint/2010/main" val="54931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a:t>En la zona donde el lecho marino se abre, el denominado </a:t>
            </a:r>
            <a:r>
              <a:rPr lang="es-AR" dirty="0">
                <a:hlinkClick r:id="rId3" tooltip="Magma"/>
              </a:rPr>
              <a:t>magma</a:t>
            </a:r>
            <a:r>
              <a:rPr lang="es-AR" dirty="0"/>
              <a:t> (roca fundida) situado bajo la superficie terrestre asciende rápidamente. Este magma se convierte en una nueva capa oceánica situada sobre y bajo el lecho marino cuando se enfría.</a:t>
            </a:r>
          </a:p>
        </p:txBody>
      </p:sp>
      <p:sp>
        <p:nvSpPr>
          <p:cNvPr id="4" name="3 Marcador de número de diapositiva"/>
          <p:cNvSpPr>
            <a:spLocks noGrp="1"/>
          </p:cNvSpPr>
          <p:nvPr>
            <p:ph type="sldNum" sz="quarter" idx="10"/>
          </p:nvPr>
        </p:nvSpPr>
        <p:spPr/>
        <p:txBody>
          <a:bodyPr/>
          <a:lstStyle/>
          <a:p>
            <a:fld id="{1BB67B7E-5501-45C4-9F24-76072B13453D}" type="slidenum">
              <a:rPr lang="es-AR" smtClean="0"/>
              <a:t>10</a:t>
            </a:fld>
            <a:endParaRPr lang="es-AR"/>
          </a:p>
        </p:txBody>
      </p:sp>
    </p:spTree>
    <p:extLst>
      <p:ext uri="{BB962C8B-B14F-4D97-AF65-F5344CB8AC3E}">
        <p14:creationId xmlns:p14="http://schemas.microsoft.com/office/powerpoint/2010/main" val="388729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a:t>Como consecuencia de esta falla se originan numerosos terremotos, habiendo acontecido algunos de considerable magnitud como los de </a:t>
            </a:r>
            <a:r>
              <a:rPr lang="es-AR" dirty="0">
                <a:hlinkClick r:id="rId3" tooltip="1857"/>
              </a:rPr>
              <a:t>1857</a:t>
            </a:r>
            <a:r>
              <a:rPr lang="es-AR" dirty="0"/>
              <a:t>, extendiéndose desde </a:t>
            </a:r>
            <a:r>
              <a:rPr lang="es-AR" dirty="0" err="1">
                <a:hlinkClick r:id="rId4" tooltip="Parkfield (aún no redactado)"/>
              </a:rPr>
              <a:t>Parkfield</a:t>
            </a:r>
            <a:r>
              <a:rPr lang="es-AR" dirty="0"/>
              <a:t> </a:t>
            </a:r>
            <a:r>
              <a:rPr lang="es-AR" dirty="0">
                <a:hlinkClick r:id="rId5" tooltip="en:Parkfield, California"/>
              </a:rPr>
              <a:t>(en:)</a:t>
            </a:r>
            <a:r>
              <a:rPr lang="es-AR" dirty="0"/>
              <a:t> hasta </a:t>
            </a:r>
            <a:r>
              <a:rPr lang="es-AR" dirty="0">
                <a:hlinkClick r:id="rId6" tooltip="El Cajón (California)"/>
              </a:rPr>
              <a:t>El Cajón</a:t>
            </a:r>
            <a:r>
              <a:rPr lang="es-AR" dirty="0"/>
              <a:t> (magnitud estimada: 8,0); </a:t>
            </a:r>
            <a:r>
              <a:rPr lang="es-AR" dirty="0">
                <a:hlinkClick r:id="rId7" tooltip="Terremoto de San Francisco de 1906"/>
              </a:rPr>
              <a:t>el de San Francisco de 1906</a:t>
            </a:r>
            <a:r>
              <a:rPr lang="es-AR" dirty="0"/>
              <a:t> (magnitud estimada: 7,2); el </a:t>
            </a:r>
            <a:r>
              <a:rPr lang="es-AR" dirty="0">
                <a:hlinkClick r:id="rId8" tooltip="Terremoto de Loma Prieta"/>
              </a:rPr>
              <a:t>terremoto de Loma Prieta</a:t>
            </a:r>
            <a:r>
              <a:rPr lang="es-AR" dirty="0"/>
              <a:t> de 1989, cerca de </a:t>
            </a:r>
            <a:r>
              <a:rPr lang="es-AR" dirty="0">
                <a:hlinkClick r:id="rId9" tooltip="Santa Cruz (California)"/>
              </a:rPr>
              <a:t>Santa Cruz</a:t>
            </a:r>
            <a:r>
              <a:rPr lang="es-AR" dirty="0"/>
              <a:t>, </a:t>
            </a:r>
            <a:r>
              <a:rPr lang="es-AR" dirty="0">
                <a:hlinkClick r:id="rId10" tooltip="California"/>
              </a:rPr>
              <a:t>California</a:t>
            </a:r>
            <a:r>
              <a:rPr lang="es-AR" dirty="0"/>
              <a:t> (magnitud: 7,1), </a:t>
            </a:r>
            <a:r>
              <a:rPr lang="es-AR" dirty="0">
                <a:hlinkClick r:id="rId11" tooltip="El Centro (California)"/>
              </a:rPr>
              <a:t>El Centro</a:t>
            </a:r>
            <a:r>
              <a:rPr lang="es-AR" dirty="0"/>
              <a:t> en 1940, en </a:t>
            </a:r>
            <a:r>
              <a:rPr lang="es-AR" dirty="0">
                <a:hlinkClick r:id="rId12" tooltip="Baja California"/>
              </a:rPr>
              <a:t>Baja California</a:t>
            </a:r>
            <a:r>
              <a:rPr lang="es-AR" dirty="0"/>
              <a:t>, en </a:t>
            </a:r>
            <a:r>
              <a:rPr lang="es-AR" dirty="0" err="1">
                <a:hlinkClick r:id="rId13" tooltip="Mexico"/>
              </a:rPr>
              <a:t>Mexico</a:t>
            </a:r>
            <a:r>
              <a:rPr lang="es-AR" dirty="0"/>
              <a:t> el </a:t>
            </a:r>
            <a:r>
              <a:rPr lang="es-AR" dirty="0">
                <a:hlinkClick r:id="rId14" tooltip="4 de abril"/>
              </a:rPr>
              <a:t>4 de abril</a:t>
            </a:r>
            <a:r>
              <a:rPr lang="es-AR" dirty="0"/>
              <a:t> de </a:t>
            </a:r>
            <a:r>
              <a:rPr lang="es-AR" dirty="0">
                <a:hlinkClick r:id="rId15" tooltip="2010"/>
              </a:rPr>
              <a:t>2010</a:t>
            </a:r>
            <a:r>
              <a:rPr lang="es-AR" dirty="0"/>
              <a:t> (magnitud 7,2) y el más reciente en </a:t>
            </a:r>
            <a:r>
              <a:rPr lang="es-AR" dirty="0">
                <a:hlinkClick r:id="rId16" tooltip="San Francisco (California)"/>
              </a:rPr>
              <a:t>San Francisco</a:t>
            </a:r>
            <a:r>
              <a:rPr lang="es-AR" dirty="0"/>
              <a:t> en </a:t>
            </a:r>
            <a:r>
              <a:rPr lang="es-AR" dirty="0">
                <a:hlinkClick r:id="rId17" tooltip="2014"/>
              </a:rPr>
              <a:t>2014</a:t>
            </a:r>
            <a:r>
              <a:rPr lang="es-AR" dirty="0"/>
              <a:t> (magnitud 6.6).</a:t>
            </a:r>
          </a:p>
        </p:txBody>
      </p:sp>
      <p:sp>
        <p:nvSpPr>
          <p:cNvPr id="4" name="3 Marcador de número de diapositiva"/>
          <p:cNvSpPr>
            <a:spLocks noGrp="1"/>
          </p:cNvSpPr>
          <p:nvPr>
            <p:ph type="sldNum" sz="quarter" idx="10"/>
          </p:nvPr>
        </p:nvSpPr>
        <p:spPr/>
        <p:txBody>
          <a:bodyPr/>
          <a:lstStyle/>
          <a:p>
            <a:fld id="{1BB67B7E-5501-45C4-9F24-76072B13453D}" type="slidenum">
              <a:rPr lang="es-AR" smtClean="0"/>
              <a:t>12</a:t>
            </a:fld>
            <a:endParaRPr lang="es-AR"/>
          </a:p>
        </p:txBody>
      </p:sp>
    </p:spTree>
    <p:extLst>
      <p:ext uri="{BB962C8B-B14F-4D97-AF65-F5344CB8AC3E}">
        <p14:creationId xmlns:p14="http://schemas.microsoft.com/office/powerpoint/2010/main" val="11956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179316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16866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58683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0732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110698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723177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15228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1472054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32969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339603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342362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15316262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2178690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15513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140030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2575278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84B3D3-22E6-4DD8-B469-03CE51B24268}" type="datetimeFigureOut">
              <a:rPr lang="es-ES" smtClean="0"/>
              <a:pPr/>
              <a:t>20/04/2024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0E28D-F913-4AC2-8F40-4D95A2DCB4FD}" type="slidenum">
              <a:rPr lang="es-ES" smtClean="0"/>
              <a:pPr/>
              <a:t>‹Nº›</a:t>
            </a:fld>
            <a:endParaRPr lang="es-ES"/>
          </a:p>
        </p:txBody>
      </p:sp>
    </p:spTree>
    <p:extLst>
      <p:ext uri="{BB962C8B-B14F-4D97-AF65-F5344CB8AC3E}">
        <p14:creationId xmlns:p14="http://schemas.microsoft.com/office/powerpoint/2010/main" val="283528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84B3D3-22E6-4DD8-B469-03CE51B24268}" type="datetimeFigureOut">
              <a:rPr lang="es-ES" smtClean="0"/>
              <a:pPr/>
              <a:t>20/04/2024</a:t>
            </a:fld>
            <a:endParaRPr lang="es-E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E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D0E28D-F913-4AC2-8F40-4D95A2DCB4FD}" type="slidenum">
              <a:rPr lang="es-ES" smtClean="0"/>
              <a:pPr/>
              <a:t>‹Nº›</a:t>
            </a:fld>
            <a:endParaRPr lang="es-ES"/>
          </a:p>
        </p:txBody>
      </p:sp>
    </p:spTree>
    <p:extLst>
      <p:ext uri="{BB962C8B-B14F-4D97-AF65-F5344CB8AC3E}">
        <p14:creationId xmlns:p14="http://schemas.microsoft.com/office/powerpoint/2010/main" val="3217846972"/>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33_Diapositiv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41"/>
          <a:stretch/>
        </p:blipFill>
        <p:spPr bwMode="auto">
          <a:xfrm>
            <a:off x="1619672" y="1556792"/>
            <a:ext cx="5616624" cy="4115749"/>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5" name="3 Título"/>
          <p:cNvSpPr>
            <a:spLocks noGrp="1"/>
          </p:cNvSpPr>
          <p:nvPr>
            <p:ph type="title"/>
          </p:nvPr>
        </p:nvSpPr>
        <p:spPr>
          <a:xfrm>
            <a:off x="-175959" y="116632"/>
            <a:ext cx="9284463" cy="1323439"/>
          </a:xfrm>
          <a:prstGeom prst="rect">
            <a:avLst/>
          </a:prstGeom>
          <a:noFill/>
        </p:spPr>
        <p:txBody>
          <a:bodyPr wrap="square" lIns="91440" tIns="45720" rIns="91440" bIns="45720">
            <a:spAutoFit/>
          </a:bodyPr>
          <a:lstStyle/>
          <a:p>
            <a:pPr algn="ct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Lit</a:t>
            </a:r>
            <a:r>
              <a:rPr lang="es-E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a:t>
            </a: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sfera, placas tectónicas, </a:t>
            </a:r>
            <a:r>
              <a:rPr lang="es-E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t>
            </a: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erremotos 	y vulcanismo</a:t>
            </a:r>
          </a:p>
        </p:txBody>
      </p:sp>
    </p:spTree>
    <p:extLst>
      <p:ext uri="{BB962C8B-B14F-4D97-AF65-F5344CB8AC3E}">
        <p14:creationId xmlns:p14="http://schemas.microsoft.com/office/powerpoint/2010/main" val="302971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0" t="18967" r="55970"/>
          <a:stretch/>
        </p:blipFill>
        <p:spPr bwMode="auto">
          <a:xfrm>
            <a:off x="4788024" y="116632"/>
            <a:ext cx="4355976" cy="66247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351" t="33214" b="16322"/>
          <a:stretch/>
        </p:blipFill>
        <p:spPr bwMode="auto">
          <a:xfrm>
            <a:off x="0" y="1340768"/>
            <a:ext cx="4644007" cy="55172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Título"/>
          <p:cNvSpPr>
            <a:spLocks noGrp="1"/>
          </p:cNvSpPr>
          <p:nvPr>
            <p:ph type="title"/>
          </p:nvPr>
        </p:nvSpPr>
        <p:spPr>
          <a:xfrm>
            <a:off x="35495" y="44624"/>
            <a:ext cx="4752529" cy="1872208"/>
          </a:xfrm>
        </p:spPr>
        <p:txBody>
          <a:bodyPr>
            <a:normAutofit fontScale="90000"/>
          </a:bodyPr>
          <a:lstStyle/>
          <a:p>
            <a:pPr algn="just"/>
            <a:r>
              <a:rPr lang="es-ES" sz="2400" b="1" dirty="0">
                <a:latin typeface="+mn-lt"/>
                <a:ea typeface="+mn-ea"/>
                <a:cs typeface="+mn-cs"/>
              </a:rPr>
              <a:t>b- Movimientos de las placas en un borde divergente como la dorsal del Atlántico: </a:t>
            </a:r>
            <a:r>
              <a:rPr lang="es-AR" sz="2200" b="1" dirty="0"/>
              <a:t>En el Atlántico norte, separa las placas euroasiática y la norteamericana, mientras que en el Atlántico Sur separa la africana y sudamericana.</a:t>
            </a:r>
            <a:endParaRPr lang="es-ES" sz="2200" b="1" dirty="0">
              <a:latin typeface="+mn-lt"/>
              <a:ea typeface="+mn-ea"/>
              <a:cs typeface="+mn-cs"/>
            </a:endParaRPr>
          </a:p>
        </p:txBody>
      </p:sp>
      <p:sp>
        <p:nvSpPr>
          <p:cNvPr id="6" name="5 Rectángulo"/>
          <p:cNvSpPr/>
          <p:nvPr/>
        </p:nvSpPr>
        <p:spPr>
          <a:xfrm>
            <a:off x="44081" y="995488"/>
            <a:ext cx="2277921" cy="361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p:cNvSpPr/>
          <p:nvPr/>
        </p:nvSpPr>
        <p:spPr>
          <a:xfrm>
            <a:off x="2915816" y="1011580"/>
            <a:ext cx="1872208" cy="361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61728" y="1628800"/>
            <a:ext cx="2710071" cy="361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90304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69127"/>
            <a:ext cx="8229600" cy="1140981"/>
          </a:xfrm>
        </p:spPr>
        <p:txBody>
          <a:bodyPr>
            <a:noAutofit/>
          </a:bodyPr>
          <a:lstStyle/>
          <a:p>
            <a:pPr marL="0" indent="0" algn="just">
              <a:buNone/>
            </a:pPr>
            <a:r>
              <a:rPr lang="es-ES" sz="2400" dirty="0"/>
              <a:t>Son límites donde los bordes de las placas se deslizan una con respecto a la otra a lo largo de una falla. No hay formación ni destrucción de litósfera.</a:t>
            </a:r>
          </a:p>
        </p:txBody>
      </p:sp>
      <p:sp>
        <p:nvSpPr>
          <p:cNvPr id="4" name="5 Título"/>
          <p:cNvSpPr txBox="1">
            <a:spLocks/>
          </p:cNvSpPr>
          <p:nvPr/>
        </p:nvSpPr>
        <p:spPr>
          <a:xfrm>
            <a:off x="457200" y="492195"/>
            <a:ext cx="8229600"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Borde Transformante:</a:t>
            </a:r>
          </a:p>
        </p:txBody>
      </p:sp>
      <p:pic>
        <p:nvPicPr>
          <p:cNvPr id="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0" t="35273" r="73410" b="43455"/>
          <a:stretch/>
        </p:blipFill>
        <p:spPr bwMode="auto">
          <a:xfrm>
            <a:off x="1981199" y="3070149"/>
            <a:ext cx="4246985" cy="23030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0555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002" y="44624"/>
            <a:ext cx="4162966" cy="3096344"/>
          </a:xfrm>
        </p:spPr>
        <p:txBody>
          <a:bodyPr>
            <a:normAutofit/>
          </a:bodyPr>
          <a:lstStyle/>
          <a:p>
            <a:pPr algn="just"/>
            <a:r>
              <a:rPr lang="es-ES" sz="2400" b="1" dirty="0"/>
              <a:t>Ejemplo: a- La gran falla de San Andrés es una falla Transformante en que las placas Norteamericana y la placa del Pacífico se desplazan lateralmente en direcciones opuestas. </a:t>
            </a:r>
          </a:p>
        </p:txBody>
      </p:sp>
      <p:pic>
        <p:nvPicPr>
          <p:cNvPr id="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40" r="6997" b="8447"/>
          <a:stretch/>
        </p:blipFill>
        <p:spPr bwMode="auto">
          <a:xfrm>
            <a:off x="-1" y="3219103"/>
            <a:ext cx="4355977" cy="36388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7" y="0"/>
            <a:ext cx="47880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79512" y="1448114"/>
            <a:ext cx="3168352" cy="361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p:cNvSpPr/>
          <p:nvPr/>
        </p:nvSpPr>
        <p:spPr>
          <a:xfrm>
            <a:off x="164905" y="1809486"/>
            <a:ext cx="2390871" cy="361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0162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Título"/>
          <p:cNvSpPr txBox="1">
            <a:spLocks noGrp="1"/>
          </p:cNvSpPr>
          <p:nvPr>
            <p:ph type="title"/>
          </p:nvPr>
        </p:nvSpPr>
        <p:spPr>
          <a:xfrm>
            <a:off x="457200" y="116632"/>
            <a:ext cx="8229600"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Placas Coco y Caribe.</a:t>
            </a:r>
          </a:p>
        </p:txBody>
      </p:sp>
      <p:sp>
        <p:nvSpPr>
          <p:cNvPr id="3" name="2 Marcador de contenido"/>
          <p:cNvSpPr>
            <a:spLocks noGrp="1"/>
          </p:cNvSpPr>
          <p:nvPr>
            <p:ph idx="1"/>
          </p:nvPr>
        </p:nvSpPr>
        <p:spPr>
          <a:xfrm>
            <a:off x="179512" y="980728"/>
            <a:ext cx="4608512" cy="5760640"/>
          </a:xfrm>
        </p:spPr>
        <p:txBody>
          <a:bodyPr>
            <a:normAutofit fontScale="92500" lnSpcReduction="20000"/>
          </a:bodyPr>
          <a:lstStyle/>
          <a:p>
            <a:pPr marL="0" indent="0" algn="just">
              <a:buNone/>
            </a:pPr>
            <a:r>
              <a:rPr lang="es-ES" sz="2400" b="1" dirty="0"/>
              <a:t>La</a:t>
            </a:r>
            <a:r>
              <a:rPr lang="es-ES" sz="2400" dirty="0"/>
              <a:t> </a:t>
            </a:r>
            <a:r>
              <a:rPr lang="es-ES" sz="2400" b="1" dirty="0"/>
              <a:t>Placa de Cocos</a:t>
            </a:r>
            <a:r>
              <a:rPr lang="es-ES" sz="2400" dirty="0"/>
              <a:t> es una placa tectónica debajo del océano Pacífico de la costa oeste de América Central. La placa de Cocos se crea al separarse del piso de mar a lo largo de este de la Placa Pacífica en un área complicada.</a:t>
            </a:r>
          </a:p>
          <a:p>
            <a:pPr marL="0" indent="0" algn="just">
              <a:buNone/>
            </a:pPr>
            <a:r>
              <a:rPr lang="es-ES" sz="2400" b="1" i="1" dirty="0"/>
              <a:t>La Placa Caribe </a:t>
            </a:r>
            <a:r>
              <a:rPr lang="es-ES" sz="2400" dirty="0">
                <a:effectLst/>
              </a:rPr>
              <a:t>es una placa tectónica con una superficie de 3,2 millones de km², que incluye una parte continental de la América central (Guatemala, Belice, Honduras, Nicaragua, El Salvador, Costa Rica, Panamá) y constituye el fondo del mar Caribe al norte de la costa de América del Sur. La placa del Caribe colinda con la Placa Norteamericana, la Placa </a:t>
            </a:r>
            <a:r>
              <a:rPr lang="es-ES" sz="2400" dirty="0" err="1">
                <a:effectLst/>
              </a:rPr>
              <a:t>Suraméricana</a:t>
            </a:r>
            <a:r>
              <a:rPr lang="es-ES" sz="2400" dirty="0">
                <a:effectLst/>
              </a:rPr>
              <a:t>, y la Placa de Cocos.</a:t>
            </a:r>
            <a:endParaRPr lang="es-E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980728"/>
            <a:ext cx="4211960"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66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57200" y="1676400"/>
            <a:ext cx="8397098" cy="4648200"/>
          </a:xfrm>
          <a:prstGeom prst="rect">
            <a:avLst/>
          </a:prstGeom>
          <a:noFill/>
          <a:ln w="9525">
            <a:noFill/>
            <a:miter lim="800000"/>
            <a:headEnd/>
            <a:tailEnd/>
          </a:ln>
        </p:spPr>
      </p:pic>
      <p:sp>
        <p:nvSpPr>
          <p:cNvPr id="5" name="4 Rectángulo"/>
          <p:cNvSpPr/>
          <p:nvPr/>
        </p:nvSpPr>
        <p:spPr>
          <a:xfrm>
            <a:off x="1465303" y="304800"/>
            <a:ext cx="5845383" cy="1323439"/>
          </a:xfrm>
          <a:prstGeom prst="rect">
            <a:avLst/>
          </a:prstGeom>
          <a:noFill/>
        </p:spPr>
        <p:txBody>
          <a:bodyPr wrap="square" lIns="91440" tIns="45720" rIns="91440" bIns="45720">
            <a:spAutoFit/>
          </a:bodyPr>
          <a:lstStyle/>
          <a:p>
            <a:pPr algn="ctr"/>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Limites de Contacto entre Placas:</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5545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normAutofit/>
          </a:bodyPr>
          <a:lstStyle/>
          <a:p>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Los terremotos</a:t>
            </a:r>
          </a:p>
        </p:txBody>
      </p:sp>
      <p:sp>
        <p:nvSpPr>
          <p:cNvPr id="3" name="2 Marcador de contenido"/>
          <p:cNvSpPr>
            <a:spLocks noGrp="1"/>
          </p:cNvSpPr>
          <p:nvPr>
            <p:ph idx="1"/>
          </p:nvPr>
        </p:nvSpPr>
        <p:spPr>
          <a:xfrm>
            <a:off x="457200" y="692696"/>
            <a:ext cx="8363272" cy="4525963"/>
          </a:xfrm>
        </p:spPr>
        <p:txBody>
          <a:bodyPr>
            <a:normAutofit/>
          </a:bodyPr>
          <a:lstStyle/>
          <a:p>
            <a:pPr marL="0" indent="0" algn="just">
              <a:buNone/>
            </a:pPr>
            <a:r>
              <a:rPr lang="es-ES" sz="2200" dirty="0"/>
              <a:t>Los terremotos, o seísmos, son movimientos bruscos de las capas superficiales de la Tierra, producidos por la fractura y el desplazamiento de grandes masas rocosas del interior de la corteza.</a:t>
            </a:r>
          </a:p>
          <a:p>
            <a:pPr marL="0" indent="0" algn="just">
              <a:buNone/>
            </a:pPr>
            <a:endParaRPr lang="es-ES" sz="2800" dirty="0"/>
          </a:p>
        </p:txBody>
      </p:sp>
      <p:sp>
        <p:nvSpPr>
          <p:cNvPr id="4" name="3 Rectángulo"/>
          <p:cNvSpPr/>
          <p:nvPr/>
        </p:nvSpPr>
        <p:spPr>
          <a:xfrm>
            <a:off x="2060295" y="1772816"/>
            <a:ext cx="6175537" cy="707886"/>
          </a:xfrm>
          <a:prstGeom prst="rect">
            <a:avLst/>
          </a:prstGeom>
        </p:spPr>
        <p:txBody>
          <a:bodyPr wrap="none">
            <a:spAutoFit/>
          </a:bodyPr>
          <a:lstStyle/>
          <a:p>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a typeface="+mj-ea"/>
                <a:cs typeface="+mj-cs"/>
              </a:rPr>
              <a:t>Elementos de un terremoto</a:t>
            </a:r>
            <a:endParaRPr lang="es-NI"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a typeface="+mj-ea"/>
              <a:cs typeface="+mj-cs"/>
            </a:endParaRPr>
          </a:p>
        </p:txBody>
      </p:sp>
      <p:sp>
        <p:nvSpPr>
          <p:cNvPr id="5" name="2 Marcador de contenido"/>
          <p:cNvSpPr txBox="1">
            <a:spLocks/>
          </p:cNvSpPr>
          <p:nvPr/>
        </p:nvSpPr>
        <p:spPr>
          <a:xfrm>
            <a:off x="457200" y="2420888"/>
            <a:ext cx="50509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50000"/>
              </a:spcBef>
              <a:buFont typeface="Arial" pitchFamily="34" charset="0"/>
              <a:buNone/>
            </a:pPr>
            <a:r>
              <a:rPr lang="es-ES" sz="2200" b="1" dirty="0"/>
              <a:t>HIPOCENTRO:</a:t>
            </a:r>
          </a:p>
          <a:p>
            <a:pPr marL="0" indent="0" algn="just">
              <a:spcBef>
                <a:spcPct val="50000"/>
              </a:spcBef>
              <a:buFont typeface="Arial" pitchFamily="34" charset="0"/>
              <a:buNone/>
            </a:pPr>
            <a:r>
              <a:rPr lang="es-ES" sz="2200" dirty="0"/>
              <a:t>Es el lugar del interior de la Tierra donde se origina el terremoto; en él se produce la rotura de las rocas y, por tanto, la sacudida y la liberación de energía.</a:t>
            </a:r>
          </a:p>
          <a:p>
            <a:pPr marL="0" indent="0" algn="just">
              <a:spcBef>
                <a:spcPct val="50000"/>
              </a:spcBef>
              <a:buFont typeface="Arial" pitchFamily="34" charset="0"/>
              <a:buNone/>
            </a:pPr>
            <a:r>
              <a:rPr lang="es-ES" sz="2200" b="1" dirty="0"/>
              <a:t>EPICENTRO:</a:t>
            </a:r>
          </a:p>
          <a:p>
            <a:pPr marL="0" indent="0" algn="just">
              <a:spcBef>
                <a:spcPct val="50000"/>
              </a:spcBef>
              <a:buFont typeface="Arial" pitchFamily="34" charset="0"/>
              <a:buNone/>
            </a:pPr>
            <a:r>
              <a:rPr lang="es-ES" sz="2200" dirty="0"/>
              <a:t>Es el punto en la superficie, en la vertical del hipocentro, donde las ondas sísmicas alcanzan la superficie terrestre y se notan con más intensidad los efectos del terremoto</a:t>
            </a:r>
          </a:p>
          <a:p>
            <a:pPr marL="0" indent="0" algn="just">
              <a:spcBef>
                <a:spcPct val="50000"/>
              </a:spcBef>
              <a:buFont typeface="Arial" pitchFamily="34" charset="0"/>
              <a:buNone/>
            </a:pPr>
            <a:endParaRPr lang="es-ES" sz="2200" b="1" dirty="0"/>
          </a:p>
          <a:p>
            <a:pPr marL="0" indent="0" algn="just">
              <a:spcBef>
                <a:spcPct val="50000"/>
              </a:spcBef>
              <a:buFont typeface="Arial" pitchFamily="34" charset="0"/>
              <a:buNone/>
            </a:pPr>
            <a:endParaRPr lang="es-ES" sz="2200" dirty="0"/>
          </a:p>
          <a:p>
            <a:pPr marL="0" indent="0" algn="just">
              <a:buFont typeface="Arial" pitchFamily="34" charset="0"/>
              <a:buNone/>
            </a:pPr>
            <a:endParaRPr lang="es-ES" sz="2200" dirty="0"/>
          </a:p>
        </p:txBody>
      </p:sp>
      <p:pic>
        <p:nvPicPr>
          <p:cNvPr id="6" name="Picture 5" descr="terremotor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696726"/>
            <a:ext cx="3312368" cy="19564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erremotor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797152"/>
            <a:ext cx="3312368" cy="188368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7092280" y="5367479"/>
            <a:ext cx="1224136" cy="437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chemeClr val="tx1"/>
                </a:solidFill>
              </a:rPr>
              <a:t>HEPICENTRO</a:t>
            </a:r>
          </a:p>
        </p:txBody>
      </p:sp>
      <p:sp>
        <p:nvSpPr>
          <p:cNvPr id="9" name="8 Rectángulo"/>
          <p:cNvSpPr/>
          <p:nvPr/>
        </p:nvSpPr>
        <p:spPr>
          <a:xfrm>
            <a:off x="7244680" y="3717032"/>
            <a:ext cx="1224136" cy="437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chemeClr val="tx1"/>
                </a:solidFill>
              </a:rPr>
              <a:t>HIPOCENTRO</a:t>
            </a:r>
          </a:p>
        </p:txBody>
      </p:sp>
    </p:spTree>
    <p:extLst>
      <p:ext uri="{BB962C8B-B14F-4D97-AF65-F5344CB8AC3E}">
        <p14:creationId xmlns:p14="http://schemas.microsoft.com/office/powerpoint/2010/main" val="97006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NI" sz="3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Clasificación de los terremotos según la profundidad del hipocentro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6262368"/>
              </p:ext>
            </p:extLst>
          </p:nvPr>
        </p:nvGraphicFramePr>
        <p:xfrm>
          <a:off x="457200" y="12793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51520" y="5633372"/>
            <a:ext cx="8496944" cy="1107996"/>
          </a:xfrm>
          <a:prstGeom prst="rect">
            <a:avLst/>
          </a:prstGeom>
        </p:spPr>
        <p:txBody>
          <a:bodyPr wrap="square">
            <a:spAutoFit/>
          </a:bodyPr>
          <a:lstStyle/>
          <a:p>
            <a:pPr algn="just"/>
            <a:r>
              <a:rPr lang="es-CO" sz="2200" b="1" dirty="0"/>
              <a:t>Los terremotos superficiales son los que producen mayor devastación. La mayoría van seguidos, durante las horas o días posteriores, por numerosos terremotos menores en la misma zona, llamados réplicas.</a:t>
            </a:r>
            <a:endParaRPr lang="es-NI" sz="2200" b="1" dirty="0"/>
          </a:p>
        </p:txBody>
      </p:sp>
    </p:spTree>
    <p:extLst>
      <p:ext uri="{BB962C8B-B14F-4D97-AF65-F5344CB8AC3E}">
        <p14:creationId xmlns:p14="http://schemas.microsoft.com/office/powerpoint/2010/main" val="59871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1143000"/>
          </a:xfrm>
        </p:spPr>
        <p:txBody>
          <a:bodyPr>
            <a:noAutofit/>
          </a:bodyPr>
          <a:lstStyle/>
          <a:p>
            <a:r>
              <a:rPr lang="es-NI" sz="3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Clasificación de los terremotos según su origen</a:t>
            </a:r>
          </a:p>
        </p:txBody>
      </p:sp>
      <p:sp>
        <p:nvSpPr>
          <p:cNvPr id="6" name="5 Rectángulo"/>
          <p:cNvSpPr/>
          <p:nvPr/>
        </p:nvSpPr>
        <p:spPr>
          <a:xfrm>
            <a:off x="179512" y="1412776"/>
            <a:ext cx="8568952" cy="4524315"/>
          </a:xfrm>
          <a:prstGeom prst="rect">
            <a:avLst/>
          </a:prstGeom>
        </p:spPr>
        <p:txBody>
          <a:bodyPr wrap="square">
            <a:spAutoFit/>
          </a:bodyPr>
          <a:lstStyle/>
          <a:p>
            <a:pPr lvl="0" algn="just"/>
            <a:r>
              <a:rPr lang="es-CO" sz="1600" b="1" dirty="0"/>
              <a:t>Terremoto tectónico : </a:t>
            </a:r>
            <a:r>
              <a:rPr lang="es-CO" sz="1600" dirty="0"/>
              <a:t>Se da cerca de los bordes de las placas. En el movimiento entre las placas a veces dos placas quedan trabadas y cuando se reanuda el movimiento bruscamente, se libera energía en forma de ondas sísmicas que se difunden con rapidez por la Tierra, como hacen las ondas concéntricas en el agua, generadas por una piedra al caer. O bien al chocar, una de las placas se desplaza por encima o por debajo de la otra originando cambios en la topografía (formando una falla). Si este movimiento se ve dificultado, comienza a acumularse energía de tensión que en algún momento se liberará y una de las placas se moverá bruscamente hacia la otra rompiéndola y liberando entonces una cantidad de energía. Son los que ofrecen mayor peligro para las personas.</a:t>
            </a:r>
            <a:br>
              <a:rPr lang="es-CO" sz="1600" dirty="0"/>
            </a:br>
            <a:endParaRPr lang="es-NI" sz="1600" dirty="0"/>
          </a:p>
          <a:p>
            <a:pPr lvl="0" algn="just"/>
            <a:r>
              <a:rPr lang="es-CO" sz="1600" b="1" dirty="0"/>
              <a:t>Terremoto volcánico: </a:t>
            </a:r>
            <a:r>
              <a:rPr lang="es-CO" sz="1600" dirty="0"/>
              <a:t>Causado por la actividad subterránea originada por un volcán en proceso de erupción, no tiene porque ir unido en el tiempo a una erupción volcánica. </a:t>
            </a:r>
            <a:endParaRPr lang="es-NI" sz="1600" dirty="0"/>
          </a:p>
          <a:p>
            <a:pPr algn="just"/>
            <a:r>
              <a:rPr lang="es-CO" sz="1600" b="1" dirty="0"/>
              <a:t> </a:t>
            </a:r>
            <a:endParaRPr lang="es-NI" sz="1600" dirty="0"/>
          </a:p>
          <a:p>
            <a:pPr lvl="0" algn="just"/>
            <a:r>
              <a:rPr lang="es-CO" sz="1600" b="1" dirty="0"/>
              <a:t>Terremoto de colapso:</a:t>
            </a:r>
            <a:r>
              <a:rPr lang="es-CO" sz="1600" dirty="0"/>
              <a:t> Terremoto pequeño debido al colapso del techo de una mina o caverna subterránea. Una variedad interesante de este tipo de terremoto es el que se produce por deslizamiento de tierras. </a:t>
            </a:r>
            <a:endParaRPr lang="es-NI" sz="1600" dirty="0"/>
          </a:p>
          <a:p>
            <a:pPr algn="just"/>
            <a:r>
              <a:rPr lang="es-CO" sz="1600" dirty="0"/>
              <a:t> </a:t>
            </a:r>
            <a:endParaRPr lang="es-NI" sz="1600" dirty="0"/>
          </a:p>
          <a:p>
            <a:pPr lvl="0" algn="just"/>
            <a:r>
              <a:rPr lang="es-CO" sz="1600" b="1" dirty="0"/>
              <a:t>Terremoto de explosión :</a:t>
            </a:r>
            <a:r>
              <a:rPr lang="es-CO" sz="1600" dirty="0"/>
              <a:t> Producido por la explosión de artefactos químicos o nucleares. </a:t>
            </a:r>
            <a:endParaRPr lang="es-NI" sz="1600" dirty="0"/>
          </a:p>
        </p:txBody>
      </p:sp>
    </p:spTree>
    <p:extLst>
      <p:ext uri="{BB962C8B-B14F-4D97-AF65-F5344CB8AC3E}">
        <p14:creationId xmlns:p14="http://schemas.microsoft.com/office/powerpoint/2010/main" val="262024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a:bodyPr>
          <a:lstStyle/>
          <a:p>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Medición de los terremotos.</a:t>
            </a:r>
          </a:p>
        </p:txBody>
      </p:sp>
      <p:sp>
        <p:nvSpPr>
          <p:cNvPr id="3" name="2 Marcador de contenido"/>
          <p:cNvSpPr>
            <a:spLocks noGrp="1"/>
          </p:cNvSpPr>
          <p:nvPr>
            <p:ph idx="1"/>
          </p:nvPr>
        </p:nvSpPr>
        <p:spPr>
          <a:xfrm>
            <a:off x="35496" y="908720"/>
            <a:ext cx="8856984" cy="864096"/>
          </a:xfrm>
        </p:spPr>
        <p:txBody>
          <a:bodyPr>
            <a:normAutofit fontScale="92500"/>
          </a:bodyPr>
          <a:lstStyle/>
          <a:p>
            <a:pPr marL="0" indent="0" algn="just">
              <a:buNone/>
            </a:pPr>
            <a:r>
              <a:rPr lang="es-ES" sz="2400" b="1" dirty="0"/>
              <a:t>El sismógrafo: </a:t>
            </a:r>
            <a:r>
              <a:rPr lang="es-ES" sz="2400" dirty="0"/>
              <a:t>Un sismógrafo es un aparato que detecta y graba las ondas sísmicas que un terremoto o una explosión genera en la tierra.</a:t>
            </a:r>
          </a:p>
          <a:p>
            <a:pPr marL="0" indent="0">
              <a:buNone/>
            </a:pPr>
            <a:endParaRPr lang="es-ES" sz="2400" dirty="0"/>
          </a:p>
        </p:txBody>
      </p:sp>
      <p:pic>
        <p:nvPicPr>
          <p:cNvPr id="4" name="Picture 4" descr="sismograf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88" b="8109"/>
          <a:stretch/>
        </p:blipFill>
        <p:spPr bwMode="auto">
          <a:xfrm>
            <a:off x="107504" y="1772816"/>
            <a:ext cx="396044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916832"/>
            <a:ext cx="39604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214" y="5085185"/>
            <a:ext cx="4644008" cy="2142125"/>
          </a:xfrm>
          <a:prstGeom prst="rect">
            <a:avLst/>
          </a:prstGeom>
          <a:noFill/>
        </p:spPr>
        <p:txBody>
          <a:bodyPr wrap="square" rtlCol="0">
            <a:spAutoFit/>
          </a:bodyPr>
          <a:lstStyle/>
          <a:p>
            <a:pPr algn="just">
              <a:lnSpc>
                <a:spcPct val="80000"/>
              </a:lnSpc>
              <a:buFont typeface="Wingdings" pitchFamily="2" charset="2"/>
              <a:buNone/>
            </a:pPr>
            <a:r>
              <a:rPr lang="es-ES" b="1" dirty="0"/>
              <a:t>Sismógrafo antiguo: </a:t>
            </a:r>
            <a:r>
              <a:rPr lang="es-ES" dirty="0"/>
              <a:t>El lápiz está en contacto con un tambor giratorio unido a la estructura. Cuando una onda sísmica alcanza el instrumento, el suelo, la estructura y el tambor vibran de lado a lado, pero, debido a su inercia, el objeto suspendido no lo hace. Entonces, el lápiz dibuja una línea ondulada sobre el tambor.</a:t>
            </a:r>
          </a:p>
          <a:p>
            <a:pPr algn="just">
              <a:lnSpc>
                <a:spcPct val="80000"/>
              </a:lnSpc>
              <a:buFont typeface="Wingdings" pitchFamily="2" charset="2"/>
              <a:buNone/>
            </a:pPr>
            <a:endParaRPr lang="es-ES" dirty="0"/>
          </a:p>
          <a:p>
            <a:pPr algn="just"/>
            <a:endParaRPr lang="es-ES" dirty="0"/>
          </a:p>
        </p:txBody>
      </p:sp>
      <p:sp>
        <p:nvSpPr>
          <p:cNvPr id="7" name="6 CuadroTexto"/>
          <p:cNvSpPr txBox="1"/>
          <p:nvPr/>
        </p:nvSpPr>
        <p:spPr>
          <a:xfrm>
            <a:off x="4788024" y="5157192"/>
            <a:ext cx="4392488" cy="1477328"/>
          </a:xfrm>
          <a:prstGeom prst="rect">
            <a:avLst/>
          </a:prstGeom>
          <a:noFill/>
        </p:spPr>
        <p:txBody>
          <a:bodyPr wrap="square" rtlCol="0">
            <a:spAutoFit/>
          </a:bodyPr>
          <a:lstStyle/>
          <a:p>
            <a:pPr algn="just">
              <a:lnSpc>
                <a:spcPct val="80000"/>
              </a:lnSpc>
              <a:buFont typeface="Wingdings" pitchFamily="2" charset="2"/>
              <a:buNone/>
            </a:pPr>
            <a:r>
              <a:rPr lang="es-ES" b="1" dirty="0"/>
              <a:t>Sismógrafo moderno: </a:t>
            </a:r>
            <a:r>
              <a:rPr lang="es-ES" dirty="0"/>
              <a:t>Son electrónicos  consisten de una pequeña ‘masa de prueba’, confinada por fuerzas eléctricas, manejada por electrónica sofisticada.</a:t>
            </a:r>
            <a:r>
              <a:rPr lang="es-ES" b="1" dirty="0"/>
              <a:t> </a:t>
            </a:r>
            <a:endParaRPr lang="es-ES" dirty="0"/>
          </a:p>
          <a:p>
            <a:pPr algn="just">
              <a:lnSpc>
                <a:spcPct val="80000"/>
              </a:lnSpc>
              <a:buFont typeface="Wingdings" pitchFamily="2" charset="2"/>
              <a:buNone/>
            </a:pPr>
            <a:endParaRPr lang="es-ES" dirty="0"/>
          </a:p>
          <a:p>
            <a:pPr algn="just"/>
            <a:endParaRPr lang="es-ES" dirty="0"/>
          </a:p>
        </p:txBody>
      </p:sp>
    </p:spTree>
    <p:extLst>
      <p:ext uri="{BB962C8B-B14F-4D97-AF65-F5344CB8AC3E}">
        <p14:creationId xmlns:p14="http://schemas.microsoft.com/office/powerpoint/2010/main" val="14261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25760"/>
            <a:ext cx="8229600" cy="1143000"/>
          </a:xfrm>
        </p:spPr>
        <p:txBody>
          <a:bodyPr>
            <a:normAutofit/>
          </a:bodyPr>
          <a:lstStyle/>
          <a:p>
            <a:pPr algn="l"/>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 Escala de Richter:</a:t>
            </a:r>
          </a:p>
        </p:txBody>
      </p:sp>
      <p:sp>
        <p:nvSpPr>
          <p:cNvPr id="3" name="2 Marcador de contenido"/>
          <p:cNvSpPr>
            <a:spLocks noGrp="1"/>
          </p:cNvSpPr>
          <p:nvPr>
            <p:ph idx="1"/>
          </p:nvPr>
        </p:nvSpPr>
        <p:spPr>
          <a:xfrm>
            <a:off x="179512" y="1196752"/>
            <a:ext cx="8640960" cy="1440160"/>
          </a:xfrm>
        </p:spPr>
        <p:txBody>
          <a:bodyPr>
            <a:normAutofit fontScale="85000" lnSpcReduction="10000"/>
          </a:bodyPr>
          <a:lstStyle/>
          <a:p>
            <a:pPr marL="0" indent="0" algn="just">
              <a:buNone/>
            </a:pPr>
            <a:r>
              <a:rPr lang="es-ES" sz="2400" dirty="0"/>
              <a:t>Para medir la magnitud de un terremoto, se utiliza la escala de </a:t>
            </a:r>
            <a:r>
              <a:rPr lang="es-ES" sz="2400" dirty="0" err="1"/>
              <a:t>Ritcher</a:t>
            </a:r>
            <a:r>
              <a:rPr lang="es-ES" sz="2400" dirty="0"/>
              <a:t>, que consta de 9 grados, cada uno de los cuales supone una liberación de energía 10 veces superior a la del grado anterior. </a:t>
            </a:r>
            <a:r>
              <a:rPr lang="es-AR" sz="2400" dirty="0"/>
              <a:t>Es una escala objetiva porque se basa en los datos extraídos del registro de sismógrafos. </a:t>
            </a:r>
            <a:endParaRPr lang="es-ES" sz="2400" dirty="0"/>
          </a:p>
          <a:p>
            <a:pPr marL="0" indent="0">
              <a:buNone/>
            </a:pPr>
            <a:endParaRPr lang="es-ES" sz="2400" dirty="0"/>
          </a:p>
        </p:txBody>
      </p:sp>
      <p:sp>
        <p:nvSpPr>
          <p:cNvPr id="4" name="Rectangle 3"/>
          <p:cNvSpPr txBox="1">
            <a:spLocks noChangeArrowheads="1"/>
          </p:cNvSpPr>
          <p:nvPr/>
        </p:nvSpPr>
        <p:spPr>
          <a:xfrm>
            <a:off x="102452" y="2780928"/>
            <a:ext cx="8934044"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pPr>
            <a:r>
              <a:rPr lang="es-ES" sz="2400" dirty="0"/>
              <a:t>Menor de 3,5: Aunque no se suele sentir, es registrado por los sismógrafos.</a:t>
            </a:r>
          </a:p>
          <a:p>
            <a:pPr algn="just">
              <a:lnSpc>
                <a:spcPct val="80000"/>
              </a:lnSpc>
            </a:pPr>
            <a:r>
              <a:rPr lang="es-ES" sz="2400" dirty="0"/>
              <a:t>De 3,5 a 5,4: Generalmente se siente, pero sólo causa daños menores.</a:t>
            </a:r>
          </a:p>
          <a:p>
            <a:pPr algn="just">
              <a:lnSpc>
                <a:spcPct val="80000"/>
              </a:lnSpc>
            </a:pPr>
            <a:r>
              <a:rPr lang="es-ES" sz="2400" dirty="0"/>
              <a:t>De 5,5 a 6,0: Produce pequeños daños en edificios.</a:t>
            </a:r>
          </a:p>
          <a:p>
            <a:pPr algn="just">
              <a:lnSpc>
                <a:spcPct val="80000"/>
              </a:lnSpc>
            </a:pPr>
            <a:r>
              <a:rPr lang="es-ES" sz="2400" dirty="0"/>
              <a:t>De 6,1 a 6,9: Puede ocasionar daños muy importantes en áreas pobladas.</a:t>
            </a:r>
          </a:p>
          <a:p>
            <a:pPr algn="just">
              <a:lnSpc>
                <a:spcPct val="80000"/>
              </a:lnSpc>
            </a:pPr>
            <a:r>
              <a:rPr lang="es-ES" sz="2400" dirty="0"/>
              <a:t>De 7,0 a 7,9: Causa graves daños: hundimiento de puentes y derrumbe de muchos edificios.</a:t>
            </a:r>
          </a:p>
          <a:p>
            <a:pPr algn="just">
              <a:lnSpc>
                <a:spcPct val="80000"/>
              </a:lnSpc>
            </a:pPr>
            <a:r>
              <a:rPr lang="es-ES" sz="2400" dirty="0"/>
              <a:t>Mayor de 7,9: Provoca una destrucción total.</a:t>
            </a:r>
          </a:p>
        </p:txBody>
      </p:sp>
    </p:spTree>
    <p:extLst>
      <p:ext uri="{BB962C8B-B14F-4D97-AF65-F5344CB8AC3E}">
        <p14:creationId xmlns:p14="http://schemas.microsoft.com/office/powerpoint/2010/main" val="31103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339752" y="260648"/>
            <a:ext cx="4454233" cy="707886"/>
          </a:xfrm>
          <a:prstGeom prst="rect">
            <a:avLst/>
          </a:prstGeom>
          <a:noFill/>
        </p:spPr>
        <p:txBody>
          <a:bodyPr wrap="none" lIns="91440" tIns="45720" rIns="91440" bIns="45720">
            <a:spAutoFit/>
          </a:bodyPr>
          <a:lstStyle/>
          <a:p>
            <a:pPr algn="ct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Tectónica De Placas.</a:t>
            </a:r>
          </a:p>
        </p:txBody>
      </p:sp>
      <p:sp>
        <p:nvSpPr>
          <p:cNvPr id="3" name="2 Marcador de contenido"/>
          <p:cNvSpPr>
            <a:spLocks noGrp="1"/>
          </p:cNvSpPr>
          <p:nvPr>
            <p:ph idx="1"/>
          </p:nvPr>
        </p:nvSpPr>
        <p:spPr>
          <a:xfrm>
            <a:off x="323528" y="1052736"/>
            <a:ext cx="8568952" cy="5616624"/>
          </a:xfrm>
        </p:spPr>
        <p:txBody>
          <a:bodyPr>
            <a:normAutofit fontScale="55000" lnSpcReduction="20000"/>
          </a:bodyPr>
          <a:lstStyle/>
          <a:p>
            <a:pPr marL="0" indent="0" algn="just">
              <a:buNone/>
            </a:pPr>
            <a:r>
              <a:rPr lang="es-ES" sz="3400" dirty="0"/>
              <a:t>Es una teoría geológica que explica la forma en que está estructurada la litósfera (la porción externa más fría y rígida de la Tierra). La teoría da una explicación a las placas tectónicas que forman la superficie de la Tierra y a los desplazamientos que se observan entre ellas en su deslizamiento sobre el manto terrestre fluido, sus direcciones e interacciones.</a:t>
            </a:r>
          </a:p>
          <a:p>
            <a:pPr marL="0" indent="0" algn="just">
              <a:buNone/>
            </a:pPr>
            <a:r>
              <a:rPr lang="es-ES" sz="3400" dirty="0"/>
              <a:t> </a:t>
            </a:r>
          </a:p>
          <a:p>
            <a:pPr marL="0" indent="0" algn="just">
              <a:buNone/>
            </a:pPr>
            <a:r>
              <a:rPr lang="es-ES" sz="3400" dirty="0"/>
              <a:t>Existen en total  15 placas tectónicas principales:</a:t>
            </a:r>
          </a:p>
          <a:p>
            <a:pPr algn="just"/>
            <a:r>
              <a:rPr lang="es-ES" sz="3400" dirty="0"/>
              <a:t>1-Placa Africana.		9-Placa Filipina.</a:t>
            </a:r>
          </a:p>
          <a:p>
            <a:pPr algn="just"/>
            <a:r>
              <a:rPr lang="es-ES" sz="3400" dirty="0"/>
              <a:t>2-Placa Antártica.		10-Placa Indo-Australiana.</a:t>
            </a:r>
          </a:p>
          <a:p>
            <a:pPr algn="just"/>
            <a:r>
              <a:rPr lang="es-ES" sz="3400" dirty="0"/>
              <a:t>3-Placa Arábiga.		11-Placa Escocesa (Escocia)</a:t>
            </a:r>
          </a:p>
          <a:p>
            <a:pPr algn="just"/>
            <a:r>
              <a:rPr lang="es-ES" sz="3400" dirty="0"/>
              <a:t>4-Placa Australiana.	12-Placa Euroasiática.</a:t>
            </a:r>
          </a:p>
          <a:p>
            <a:pPr algn="just"/>
            <a:r>
              <a:rPr lang="es-ES" sz="3400" dirty="0"/>
              <a:t>5-Placa de Cocos.		13-Placa Juan de </a:t>
            </a:r>
            <a:r>
              <a:rPr lang="es-ES" sz="3400" dirty="0" err="1"/>
              <a:t>Fuca</a:t>
            </a:r>
            <a:r>
              <a:rPr lang="es-ES" sz="3400" dirty="0"/>
              <a:t>.</a:t>
            </a:r>
          </a:p>
          <a:p>
            <a:pPr algn="just"/>
            <a:r>
              <a:rPr lang="es-ES" sz="3400" dirty="0"/>
              <a:t>6-Placa del Caribe.		14-Placa de Nazca.</a:t>
            </a:r>
          </a:p>
          <a:p>
            <a:pPr algn="just"/>
            <a:r>
              <a:rPr lang="es-ES" sz="3400" dirty="0"/>
              <a:t>7-Placa del Pacífico.	15-Placa Norteamericana.</a:t>
            </a:r>
          </a:p>
          <a:p>
            <a:pPr algn="just"/>
            <a:r>
              <a:rPr lang="es-ES" sz="3400" dirty="0"/>
              <a:t>8-Placa Sudamericana.</a:t>
            </a:r>
          </a:p>
          <a:p>
            <a:pPr marL="0" indent="0" algn="just">
              <a:buNone/>
            </a:pPr>
            <a:endParaRPr lang="es-ES" dirty="0"/>
          </a:p>
          <a:p>
            <a:pPr marL="0" indent="0" algn="just">
              <a:buNone/>
            </a:pPr>
            <a:endParaRPr lang="es-ES" dirty="0"/>
          </a:p>
        </p:txBody>
      </p:sp>
    </p:spTree>
    <p:extLst>
      <p:ext uri="{BB962C8B-B14F-4D97-AF65-F5344CB8AC3E}">
        <p14:creationId xmlns:p14="http://schemas.microsoft.com/office/powerpoint/2010/main" val="280682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229600" cy="850106"/>
          </a:xfrm>
        </p:spPr>
        <p:txBody>
          <a:bodyPr>
            <a:normAutofit/>
          </a:bodyPr>
          <a:lstStyle/>
          <a:p>
            <a:pPr algn="l"/>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 Escala de Mercalli:</a:t>
            </a:r>
          </a:p>
        </p:txBody>
      </p:sp>
      <p:sp>
        <p:nvSpPr>
          <p:cNvPr id="3" name="2 Marcador de contenido"/>
          <p:cNvSpPr>
            <a:spLocks noGrp="1"/>
          </p:cNvSpPr>
          <p:nvPr>
            <p:ph idx="1"/>
          </p:nvPr>
        </p:nvSpPr>
        <p:spPr>
          <a:xfrm>
            <a:off x="179512" y="908720"/>
            <a:ext cx="8856984" cy="5688632"/>
          </a:xfrm>
        </p:spPr>
        <p:txBody>
          <a:bodyPr>
            <a:noAutofit/>
          </a:bodyPr>
          <a:lstStyle/>
          <a:p>
            <a:pPr marL="0" indent="0" algn="just">
              <a:buNone/>
            </a:pPr>
            <a:r>
              <a:rPr lang="es-CO" sz="2000" dirty="0"/>
              <a:t>Se expresa en números romanos, La intensidad de un terremoto en un punto determinado de la superficie de la Tierra es la fuerza con que se siente en dicho punto y se mide por sus efectos de destrucción sobre edificios y sobre el terreno. Es una escala </a:t>
            </a:r>
            <a:r>
              <a:rPr lang="es-AR" sz="2000" dirty="0"/>
              <a:t>subjetiva porque dependen de la apreciación de las personas.</a:t>
            </a:r>
            <a:endParaRPr lang="es-CO" sz="2000" dirty="0"/>
          </a:p>
          <a:p>
            <a:pPr marL="0" indent="0" algn="just">
              <a:buNone/>
            </a:pPr>
            <a:endParaRPr lang="es-CO" sz="2000" dirty="0"/>
          </a:p>
          <a:p>
            <a:pPr marL="0" indent="0" algn="just">
              <a:buNone/>
            </a:pPr>
            <a:r>
              <a:rPr lang="es-CO" sz="2000" dirty="0"/>
              <a:t>I. Muy pocas personas lo sienten </a:t>
            </a:r>
            <a:endParaRPr lang="es-ES" sz="2000" dirty="0"/>
          </a:p>
          <a:p>
            <a:pPr marL="0" indent="0" algn="just">
              <a:buNone/>
            </a:pPr>
            <a:r>
              <a:rPr lang="es-CO" sz="2000" dirty="0"/>
              <a:t>II. Pocas personas lo notan y algunos objetos colgados pueden oscilar. </a:t>
            </a:r>
            <a:endParaRPr lang="es-ES" sz="2000" dirty="0"/>
          </a:p>
          <a:p>
            <a:pPr marL="0" indent="0" algn="just">
              <a:buNone/>
            </a:pPr>
            <a:r>
              <a:rPr lang="es-CO" sz="2000" dirty="0"/>
              <a:t>III. En los interiores todos lo notan como un pequeño temblor de una duración estimable. </a:t>
            </a:r>
            <a:endParaRPr lang="es-ES" sz="2000" dirty="0"/>
          </a:p>
          <a:p>
            <a:pPr marL="0" indent="0" algn="just">
              <a:buNone/>
            </a:pPr>
            <a:r>
              <a:rPr lang="es-CO" sz="2000" dirty="0"/>
              <a:t>IV. Muchas personas lo notan en interiores. Los vidrios vibran </a:t>
            </a:r>
            <a:endParaRPr lang="es-ES" sz="2000" dirty="0"/>
          </a:p>
          <a:p>
            <a:pPr marL="0" indent="0" algn="just">
              <a:buNone/>
            </a:pPr>
            <a:r>
              <a:rPr lang="es-CO" sz="2000" dirty="0"/>
              <a:t>V. Casi todo el mundo, en interior o exterior, lo notan. Algunos objetos caen. </a:t>
            </a:r>
            <a:endParaRPr lang="es-ES" sz="2000" dirty="0"/>
          </a:p>
          <a:p>
            <a:pPr marL="0" indent="0" algn="just">
              <a:buNone/>
            </a:pPr>
            <a:r>
              <a:rPr lang="es-CO" sz="2000" dirty="0"/>
              <a:t>VI. Todo el mundo lo nota. Algunos muebles pesados cambian de sitio y la gente se asusta. </a:t>
            </a:r>
            <a:endParaRPr lang="es-ES" sz="2000" dirty="0"/>
          </a:p>
          <a:p>
            <a:pPr marL="0" indent="0" algn="just">
              <a:buNone/>
            </a:pPr>
            <a:r>
              <a:rPr lang="es-CO" sz="2000" dirty="0"/>
              <a:t>VII. Todo el mundo lo nota y huye. Algunos pequeños daños en edificios. </a:t>
            </a:r>
            <a:endParaRPr lang="es-ES" sz="2000" dirty="0"/>
          </a:p>
          <a:p>
            <a:pPr marL="0" indent="0" algn="just">
              <a:buNone/>
            </a:pPr>
            <a:r>
              <a:rPr lang="es-CO" sz="2000" dirty="0"/>
              <a:t>VIII. Algunos edificios poco preparados caen parcialmente. Caen chimeneas. </a:t>
            </a:r>
            <a:endParaRPr lang="es-ES" sz="2000" dirty="0"/>
          </a:p>
          <a:p>
            <a:pPr marL="0" indent="0" algn="just">
              <a:buNone/>
            </a:pPr>
            <a:endParaRPr lang="es-ES" sz="2000" dirty="0"/>
          </a:p>
        </p:txBody>
      </p:sp>
    </p:spTree>
    <p:extLst>
      <p:ext uri="{BB962C8B-B14F-4D97-AF65-F5344CB8AC3E}">
        <p14:creationId xmlns:p14="http://schemas.microsoft.com/office/powerpoint/2010/main" val="46548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A33BF-11F4-5BEE-9DA9-03AC440EBBA5}"/>
              </a:ext>
            </a:extLst>
          </p:cNvPr>
          <p:cNvSpPr>
            <a:spLocks noGrp="1"/>
          </p:cNvSpPr>
          <p:nvPr>
            <p:ph type="title"/>
          </p:nvPr>
        </p:nvSpPr>
        <p:spPr/>
        <p:txBody>
          <a:bodyPr/>
          <a:lstStyle/>
          <a:p>
            <a:r>
              <a:rPr lang="es-MX" dirty="0"/>
              <a:t>Sismos más fuertes de México</a:t>
            </a:r>
          </a:p>
        </p:txBody>
      </p:sp>
      <p:sp>
        <p:nvSpPr>
          <p:cNvPr id="3" name="Marcador de contenido 2">
            <a:extLst>
              <a:ext uri="{FF2B5EF4-FFF2-40B4-BE49-F238E27FC236}">
                <a16:creationId xmlns:a16="http://schemas.microsoft.com/office/drawing/2014/main" id="{9405218B-1574-72A3-9660-4223CE4434A0}"/>
              </a:ext>
            </a:extLst>
          </p:cNvPr>
          <p:cNvSpPr>
            <a:spLocks noGrp="1"/>
          </p:cNvSpPr>
          <p:nvPr>
            <p:ph idx="1"/>
          </p:nvPr>
        </p:nvSpPr>
        <p:spPr>
          <a:xfrm>
            <a:off x="685346" y="1732450"/>
            <a:ext cx="7765322" cy="4648878"/>
          </a:xfrm>
        </p:spPr>
        <p:txBody>
          <a:bodyPr>
            <a:normAutofit/>
          </a:bodyPr>
          <a:lstStyle/>
          <a:p>
            <a:r>
              <a:rPr lang="es-MX" b="1" dirty="0"/>
              <a:t>El sismo más grande en México Magnitud: </a:t>
            </a:r>
            <a:r>
              <a:rPr lang="es-MX" dirty="0"/>
              <a:t>8.6 </a:t>
            </a:r>
            <a:r>
              <a:rPr lang="es-MX" b="1" dirty="0"/>
              <a:t>Fecha: </a:t>
            </a:r>
            <a:r>
              <a:rPr lang="es-MX" dirty="0"/>
              <a:t>28 de marzo de 1787 (dos años antes del estallido de la Revolución Francesa) </a:t>
            </a:r>
            <a:r>
              <a:rPr lang="es-MX" b="1" dirty="0"/>
              <a:t>Lugar: </a:t>
            </a:r>
            <a:r>
              <a:rPr lang="es-MX" dirty="0"/>
              <a:t>Costas de Oaxaca </a:t>
            </a:r>
            <a:r>
              <a:rPr lang="es-MX" b="1" dirty="0"/>
              <a:t>Hora local: </a:t>
            </a:r>
            <a:r>
              <a:rPr lang="es-MX" dirty="0"/>
              <a:t>Cerca de las 11:00 horas</a:t>
            </a:r>
          </a:p>
          <a:p>
            <a:r>
              <a:rPr lang="es-MX" b="1" dirty="0"/>
              <a:t>El sismo del 2017 Magnitud:</a:t>
            </a:r>
            <a:r>
              <a:rPr lang="es-MX" dirty="0"/>
              <a:t> 8.2 </a:t>
            </a:r>
            <a:r>
              <a:rPr lang="es-MX" b="1" dirty="0"/>
              <a:t>Lugar: </a:t>
            </a:r>
            <a:r>
              <a:rPr lang="es-MX" dirty="0"/>
              <a:t>Golfo de Tehuantepec </a:t>
            </a:r>
            <a:r>
              <a:rPr lang="es-MX" b="1" dirty="0"/>
              <a:t>Fecha:</a:t>
            </a:r>
            <a:r>
              <a:rPr lang="es-MX" dirty="0"/>
              <a:t> 7 de septiembre de 2017 </a:t>
            </a:r>
            <a:r>
              <a:rPr lang="es-MX" b="1" dirty="0"/>
              <a:t>Hora local: </a:t>
            </a:r>
            <a:r>
              <a:rPr lang="es-MX" dirty="0"/>
              <a:t>23:49 horas</a:t>
            </a:r>
          </a:p>
          <a:p>
            <a:r>
              <a:rPr lang="es-MX" b="1" dirty="0"/>
              <a:t>El sismo de 1985 Magnitud: </a:t>
            </a:r>
            <a:r>
              <a:rPr lang="es-MX" dirty="0"/>
              <a:t>8.1 </a:t>
            </a:r>
            <a:r>
              <a:rPr lang="es-MX" b="1" dirty="0"/>
              <a:t>Lugar: </a:t>
            </a:r>
            <a:r>
              <a:rPr lang="es-MX" dirty="0"/>
              <a:t>Costas de Michoacán </a:t>
            </a:r>
            <a:r>
              <a:rPr lang="es-MX" b="1" dirty="0"/>
              <a:t>Fecha: </a:t>
            </a:r>
            <a:r>
              <a:rPr lang="es-MX" dirty="0"/>
              <a:t>19 de septiembre de 1985 </a:t>
            </a:r>
            <a:r>
              <a:rPr lang="es-MX" b="1" dirty="0"/>
              <a:t>Hora local: </a:t>
            </a:r>
            <a:r>
              <a:rPr lang="es-MX" dirty="0"/>
              <a:t>07:17 horas / Sensación Ciudad de México: 07:19 horas</a:t>
            </a:r>
          </a:p>
          <a:p>
            <a:r>
              <a:rPr lang="es-MX" b="1" dirty="0"/>
              <a:t>El sismo del Ángel Magnitud: </a:t>
            </a:r>
            <a:r>
              <a:rPr lang="es-MX" dirty="0"/>
              <a:t>7.8 </a:t>
            </a:r>
            <a:r>
              <a:rPr lang="es-MX" b="1" dirty="0"/>
              <a:t>Lugar: </a:t>
            </a:r>
            <a:r>
              <a:rPr lang="es-MX" dirty="0"/>
              <a:t>Sureste de Acapulco </a:t>
            </a:r>
            <a:r>
              <a:rPr lang="es-MX" b="1" dirty="0"/>
              <a:t>Fecha: </a:t>
            </a:r>
            <a:r>
              <a:rPr lang="es-MX" dirty="0"/>
              <a:t>27 de julio de 1957 </a:t>
            </a:r>
            <a:r>
              <a:rPr lang="es-MX" b="1" dirty="0"/>
              <a:t>Hora local: </a:t>
            </a:r>
            <a:r>
              <a:rPr lang="es-MX" dirty="0"/>
              <a:t>02:44 horas</a:t>
            </a:r>
          </a:p>
          <a:p>
            <a:endParaRPr lang="es-MX" dirty="0"/>
          </a:p>
          <a:p>
            <a:endParaRPr lang="es-MX" dirty="0"/>
          </a:p>
          <a:p>
            <a:endParaRPr lang="es-MX" dirty="0"/>
          </a:p>
        </p:txBody>
      </p:sp>
    </p:spTree>
    <p:extLst>
      <p:ext uri="{BB962C8B-B14F-4D97-AF65-F5344CB8AC3E}">
        <p14:creationId xmlns:p14="http://schemas.microsoft.com/office/powerpoint/2010/main" val="27504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CB804E-3761-8A22-5D3A-08E05F4DC1BF}"/>
              </a:ext>
            </a:extLst>
          </p:cNvPr>
          <p:cNvSpPr>
            <a:spLocks noGrp="1"/>
          </p:cNvSpPr>
          <p:nvPr>
            <p:ph type="title"/>
          </p:nvPr>
        </p:nvSpPr>
        <p:spPr/>
        <p:txBody>
          <a:bodyPr/>
          <a:lstStyle/>
          <a:p>
            <a:r>
              <a:rPr lang="es-MX" dirty="0"/>
              <a:t>Sismos más fuertes de México</a:t>
            </a:r>
          </a:p>
        </p:txBody>
      </p:sp>
      <p:sp>
        <p:nvSpPr>
          <p:cNvPr id="3" name="Marcador de contenido 2">
            <a:extLst>
              <a:ext uri="{FF2B5EF4-FFF2-40B4-BE49-F238E27FC236}">
                <a16:creationId xmlns:a16="http://schemas.microsoft.com/office/drawing/2014/main" id="{B4BC41B2-E22F-3176-303F-D6009DAB241F}"/>
              </a:ext>
            </a:extLst>
          </p:cNvPr>
          <p:cNvSpPr>
            <a:spLocks noGrp="1"/>
          </p:cNvSpPr>
          <p:nvPr>
            <p:ph idx="1"/>
          </p:nvPr>
        </p:nvSpPr>
        <p:spPr/>
        <p:txBody>
          <a:bodyPr>
            <a:normAutofit/>
          </a:bodyPr>
          <a:lstStyle/>
          <a:p>
            <a:r>
              <a:rPr lang="es-MX" b="1" dirty="0"/>
              <a:t>El sismo con más réplicas de la historia Magnitud: </a:t>
            </a:r>
            <a:r>
              <a:rPr lang="es-MX" dirty="0"/>
              <a:t>7.5 </a:t>
            </a:r>
            <a:r>
              <a:rPr lang="es-MX" b="1" dirty="0"/>
              <a:t>Lugar: </a:t>
            </a:r>
            <a:r>
              <a:rPr lang="es-MX" dirty="0"/>
              <a:t>Ometepec, Guerrero </a:t>
            </a:r>
            <a:r>
              <a:rPr lang="es-MX" b="1" dirty="0"/>
              <a:t>Fecha: </a:t>
            </a:r>
            <a:r>
              <a:rPr lang="es-MX" dirty="0"/>
              <a:t>20 de marzo de 2012 </a:t>
            </a:r>
            <a:r>
              <a:rPr lang="es-MX" b="1" dirty="0"/>
              <a:t>Hora local: </a:t>
            </a:r>
            <a:r>
              <a:rPr lang="es-MX" dirty="0"/>
              <a:t>12:02 horas</a:t>
            </a:r>
          </a:p>
          <a:p>
            <a:r>
              <a:rPr lang="es-MX" b="1" dirty="0"/>
              <a:t>El sismo El Mayor-</a:t>
            </a:r>
            <a:r>
              <a:rPr lang="es-MX" b="1" dirty="0" err="1"/>
              <a:t>Cucapah</a:t>
            </a:r>
            <a:r>
              <a:rPr lang="es-MX" b="1" dirty="0"/>
              <a:t> Magnitud: </a:t>
            </a:r>
            <a:r>
              <a:rPr lang="es-MX" dirty="0"/>
              <a:t>7.2 </a:t>
            </a:r>
            <a:r>
              <a:rPr lang="es-MX" b="1" dirty="0"/>
              <a:t>Lugar: </a:t>
            </a:r>
            <a:r>
              <a:rPr lang="es-MX" dirty="0"/>
              <a:t>Mexicali, Baja California </a:t>
            </a:r>
            <a:r>
              <a:rPr lang="es-MX" b="1" dirty="0"/>
              <a:t>Fecha: </a:t>
            </a:r>
            <a:r>
              <a:rPr lang="es-MX" dirty="0"/>
              <a:t>4 de abril de 2010 </a:t>
            </a:r>
            <a:r>
              <a:rPr lang="es-MX" b="1" dirty="0"/>
              <a:t>Hora local: </a:t>
            </a:r>
            <a:r>
              <a:rPr lang="es-MX" dirty="0"/>
              <a:t>15:40 horas</a:t>
            </a:r>
          </a:p>
          <a:p>
            <a:r>
              <a:rPr lang="es-MX" b="1" dirty="0"/>
              <a:t>El sismo del 19 de septiembre de 2019 Magnitud:</a:t>
            </a:r>
            <a:r>
              <a:rPr lang="es-MX" dirty="0"/>
              <a:t> 7.1 </a:t>
            </a:r>
            <a:r>
              <a:rPr lang="es-MX" b="1" dirty="0"/>
              <a:t>Lugar:</a:t>
            </a:r>
            <a:r>
              <a:rPr lang="es-MX" dirty="0"/>
              <a:t> Puebla </a:t>
            </a:r>
            <a:r>
              <a:rPr lang="es-MX" b="1" dirty="0"/>
              <a:t>Fecha:</a:t>
            </a:r>
            <a:r>
              <a:rPr lang="es-MX" dirty="0"/>
              <a:t> 19 de septiembre de 2019 </a:t>
            </a:r>
            <a:r>
              <a:rPr lang="es-MX" b="1" dirty="0"/>
              <a:t>Hora:</a:t>
            </a:r>
            <a:r>
              <a:rPr lang="es-MX" dirty="0"/>
              <a:t>  2:40 horas</a:t>
            </a:r>
          </a:p>
          <a:p>
            <a:r>
              <a:rPr lang="es-MX" b="1" dirty="0"/>
              <a:t>El sismo de Acambay Magnitud: </a:t>
            </a:r>
            <a:r>
              <a:rPr lang="es-MX" dirty="0"/>
              <a:t>7 </a:t>
            </a:r>
            <a:r>
              <a:rPr lang="es-MX" b="1" dirty="0"/>
              <a:t>Lugar: </a:t>
            </a:r>
            <a:r>
              <a:rPr lang="es-MX" dirty="0"/>
              <a:t>Acambay, Estado de México </a:t>
            </a:r>
            <a:r>
              <a:rPr lang="es-MX" b="1" dirty="0"/>
              <a:t>Fecha: </a:t>
            </a:r>
            <a:r>
              <a:rPr lang="es-MX" dirty="0"/>
              <a:t>19 de noviembre de 1912 </a:t>
            </a:r>
            <a:r>
              <a:rPr lang="es-MX" b="1" dirty="0"/>
              <a:t>Hora local: </a:t>
            </a:r>
            <a:r>
              <a:rPr lang="es-MX" dirty="0"/>
              <a:t>07:12 horas</a:t>
            </a:r>
          </a:p>
          <a:p>
            <a:endParaRPr lang="es-MX" dirty="0"/>
          </a:p>
        </p:txBody>
      </p:sp>
    </p:spTree>
    <p:extLst>
      <p:ext uri="{BB962C8B-B14F-4D97-AF65-F5344CB8AC3E}">
        <p14:creationId xmlns:p14="http://schemas.microsoft.com/office/powerpoint/2010/main" val="59959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A1C15-BDF9-FE1C-4616-DE3106290DDC}"/>
              </a:ext>
            </a:extLst>
          </p:cNvPr>
          <p:cNvSpPr>
            <a:spLocks noGrp="1"/>
          </p:cNvSpPr>
          <p:nvPr>
            <p:ph type="title"/>
          </p:nvPr>
        </p:nvSpPr>
        <p:spPr/>
        <p:txBody>
          <a:bodyPr/>
          <a:lstStyle/>
          <a:p>
            <a:r>
              <a:rPr lang="es-MX" dirty="0"/>
              <a:t>Terremoto de 1985</a:t>
            </a:r>
          </a:p>
        </p:txBody>
      </p:sp>
      <p:pic>
        <p:nvPicPr>
          <p:cNvPr id="5" name="Marcador de contenido 4">
            <a:extLst>
              <a:ext uri="{FF2B5EF4-FFF2-40B4-BE49-F238E27FC236}">
                <a16:creationId xmlns:a16="http://schemas.microsoft.com/office/drawing/2014/main" id="{14DEE5A8-7638-D82F-28D1-24989A9DD6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821" y="1731963"/>
            <a:ext cx="7200420" cy="4059237"/>
          </a:xfrm>
        </p:spPr>
      </p:pic>
    </p:spTree>
    <p:extLst>
      <p:ext uri="{BB962C8B-B14F-4D97-AF65-F5344CB8AC3E}">
        <p14:creationId xmlns:p14="http://schemas.microsoft.com/office/powerpoint/2010/main" val="214675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512" y="692696"/>
            <a:ext cx="4572000" cy="2308324"/>
          </a:xfrm>
          <a:prstGeom prst="rect">
            <a:avLst/>
          </a:prstGeom>
        </p:spPr>
        <p:txBody>
          <a:bodyPr>
            <a:spAutoFit/>
          </a:bodyPr>
          <a:lstStyle/>
          <a:p>
            <a:pPr algn="just"/>
            <a:r>
              <a:rPr lang="es-CO" sz="1600" dirty="0"/>
              <a:t>Un volcán (del dios mitológico Vulcano) es una estructura geológica por la cual emergen el magma (roca fundida) en forma de lava y gases del interior del planeta. El ascenso ocurre generalmente en episodios de actividad violenta denominados «erupciones», las cuales pueden variar en intensidad, duración y frecuencia; siendo desde conductos de corrientes de lava hasta explosiones extremadamente destructivas.</a:t>
            </a:r>
            <a:endParaRPr lang="es-AR" sz="1600" dirty="0"/>
          </a:p>
        </p:txBody>
      </p:sp>
      <p:sp>
        <p:nvSpPr>
          <p:cNvPr id="5" name="4 Rectángulo"/>
          <p:cNvSpPr/>
          <p:nvPr/>
        </p:nvSpPr>
        <p:spPr>
          <a:xfrm>
            <a:off x="107504" y="44624"/>
            <a:ext cx="8712968" cy="646331"/>
          </a:xfrm>
          <a:prstGeom prst="rect">
            <a:avLst/>
          </a:prstGeom>
        </p:spPr>
        <p:txBody>
          <a:bodyPr wrap="square">
            <a:spAutoFit/>
          </a:bodyPr>
          <a:lstStyle/>
          <a:p>
            <a:pPr algn="ctr"/>
            <a:r>
              <a:rPr lang="es-A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VULCANISMO</a:t>
            </a:r>
            <a:endParaRPr lang="es-AR" sz="3600" dirty="0"/>
          </a:p>
        </p:txBody>
      </p:sp>
      <p:pic>
        <p:nvPicPr>
          <p:cNvPr id="7170" name="il_fi" descr="geol_geodinint_partesvol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764704"/>
            <a:ext cx="4392488" cy="280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36512" y="2924944"/>
            <a:ext cx="4572000" cy="3785652"/>
          </a:xfrm>
          <a:prstGeom prst="rect">
            <a:avLst/>
          </a:prstGeom>
        </p:spPr>
        <p:txBody>
          <a:bodyPr>
            <a:spAutoFit/>
          </a:bodyPr>
          <a:lstStyle/>
          <a:p>
            <a:pPr algn="just"/>
            <a:r>
              <a:rPr lang="es-CO" sz="1600" dirty="0"/>
              <a:t>Es el único medio para observar y estudiar los materiales de origen magmático, que representan el 80 por ciento de la corteza sólida. En la profundidad del manto terrestre, el magma bajo presión asciende, creando </a:t>
            </a:r>
            <a:r>
              <a:rPr lang="es-CO" sz="1600" b="1" dirty="0"/>
              <a:t>cámaras magmáticas</a:t>
            </a:r>
            <a:r>
              <a:rPr lang="es-CO" sz="1600" dirty="0"/>
              <a:t> dentro o por debajo de la corteza. Las grietas en las rocas de la corteza proporcionan una salida para la intensa presión, y tiene lugar la erupción. Vapor de agua, humo, gases, cenizas, rocas y lava son lanzados a la atmósfera.</a:t>
            </a:r>
          </a:p>
          <a:p>
            <a:pPr algn="just"/>
            <a:r>
              <a:rPr lang="es-CO" sz="1600" dirty="0"/>
              <a:t>El ascenso ocurre generalmente en episodios de actividad violenta denominados «erupciones». Al acumularse el material arrastrado desde el interior se forma una estructura cónica en la superficie que puede alcanzar una altura variable desde unas </a:t>
            </a:r>
            <a:endParaRPr lang="es-AR" sz="1600" dirty="0"/>
          </a:p>
        </p:txBody>
      </p:sp>
      <p:sp>
        <p:nvSpPr>
          <p:cNvPr id="7" name="6 Rectángulo"/>
          <p:cNvSpPr/>
          <p:nvPr/>
        </p:nvSpPr>
        <p:spPr>
          <a:xfrm>
            <a:off x="4536504" y="3664183"/>
            <a:ext cx="4572000" cy="3293209"/>
          </a:xfrm>
          <a:prstGeom prst="rect">
            <a:avLst/>
          </a:prstGeom>
        </p:spPr>
        <p:txBody>
          <a:bodyPr>
            <a:spAutoFit/>
          </a:bodyPr>
          <a:lstStyle/>
          <a:p>
            <a:pPr algn="just"/>
            <a:r>
              <a:rPr lang="es-CO" sz="1600" dirty="0"/>
              <a:t>centenas de metros hasta varios kilómetros. El conducto que comunica el reservorio de magma o cámara magmática en profundidad con la superficie se denomina </a:t>
            </a:r>
            <a:r>
              <a:rPr lang="es-CO" sz="1600" b="1" dirty="0"/>
              <a:t>chimenea</a:t>
            </a:r>
            <a:r>
              <a:rPr lang="es-CO" sz="1600" dirty="0"/>
              <a:t>. Esta termina en la cima del edificio volcánico, el cual está rematado por una depresión o </a:t>
            </a:r>
            <a:r>
              <a:rPr lang="es-CO" sz="1600" b="1" dirty="0"/>
              <a:t>cráter</a:t>
            </a:r>
            <a:r>
              <a:rPr lang="es-CO" sz="1600" dirty="0"/>
              <a:t>.</a:t>
            </a:r>
          </a:p>
          <a:p>
            <a:pPr algn="just"/>
            <a:endParaRPr lang="es-CO" sz="1600" dirty="0"/>
          </a:p>
          <a:p>
            <a:pPr algn="just"/>
            <a:r>
              <a:rPr lang="es-CO" sz="1600" dirty="0"/>
              <a:t>Algunos volcanes después de sufrir erupciones grandes, se colapsan formando enormes depresiones en sus cimas que superan el kilómetro de diámetro. Estas estructuras reciben el nombre de </a:t>
            </a:r>
            <a:r>
              <a:rPr lang="es-CO" sz="1600" b="1" dirty="0"/>
              <a:t>calderas.</a:t>
            </a:r>
            <a:endParaRPr lang="es-AR" sz="1600" dirty="0"/>
          </a:p>
          <a:p>
            <a:pPr algn="just"/>
            <a:endParaRPr lang="es-AR" sz="1600" dirty="0"/>
          </a:p>
        </p:txBody>
      </p:sp>
    </p:spTree>
    <p:extLst>
      <p:ext uri="{BB962C8B-B14F-4D97-AF65-F5344CB8AC3E}">
        <p14:creationId xmlns:p14="http://schemas.microsoft.com/office/powerpoint/2010/main" val="1794349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966319319"/>
              </p:ext>
            </p:extLst>
          </p:nvPr>
        </p:nvGraphicFramePr>
        <p:xfrm>
          <a:off x="72008" y="792088"/>
          <a:ext cx="9036496"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dondear rectángulo de esquina del mismo lado 4"/>
          <p:cNvSpPr/>
          <p:nvPr/>
        </p:nvSpPr>
        <p:spPr>
          <a:xfrm>
            <a:off x="3356366" y="1356048"/>
            <a:ext cx="2562819" cy="4145904"/>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3350" tIns="222250" rIns="200025" bIns="222250" numCol="1" spcCol="1270" anchor="t" anchorCtr="0">
            <a:noAutofit/>
          </a:bodyPr>
          <a:lstStyle/>
          <a:p>
            <a:pPr lvl="0" algn="l" defTabSz="1555750">
              <a:lnSpc>
                <a:spcPct val="90000"/>
              </a:lnSpc>
              <a:spcBef>
                <a:spcPct val="0"/>
              </a:spcBef>
              <a:spcAft>
                <a:spcPct val="35000"/>
              </a:spcAft>
            </a:pPr>
            <a:endParaRPr lang="es-AR" sz="3500" kern="1200" dirty="0"/>
          </a:p>
        </p:txBody>
      </p:sp>
      <p:sp>
        <p:nvSpPr>
          <p:cNvPr id="8" name="7 Rectángulo"/>
          <p:cNvSpPr/>
          <p:nvPr/>
        </p:nvSpPr>
        <p:spPr>
          <a:xfrm>
            <a:off x="107504" y="212447"/>
            <a:ext cx="8712968" cy="1200329"/>
          </a:xfrm>
          <a:prstGeom prst="rect">
            <a:avLst/>
          </a:prstGeom>
        </p:spPr>
        <p:txBody>
          <a:bodyPr wrap="square">
            <a:spAutoFit/>
          </a:bodyPr>
          <a:lstStyle/>
          <a:p>
            <a:pPr algn="ctr"/>
            <a:r>
              <a:rPr lang="es-A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CLASIFICACION DE LOS VOLCANES DE ACUERDO A SU ACTIVIDAD ERUPTIVA</a:t>
            </a:r>
            <a:endParaRPr lang="es-AR" sz="3600" dirty="0"/>
          </a:p>
        </p:txBody>
      </p:sp>
    </p:spTree>
    <p:extLst>
      <p:ext uri="{BB962C8B-B14F-4D97-AF65-F5344CB8AC3E}">
        <p14:creationId xmlns:p14="http://schemas.microsoft.com/office/powerpoint/2010/main" val="169107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5536" y="2204864"/>
            <a:ext cx="3672408" cy="1754326"/>
          </a:xfrm>
          <a:prstGeom prst="rect">
            <a:avLst/>
          </a:prstGeom>
        </p:spPr>
        <p:txBody>
          <a:bodyPr wrap="square">
            <a:spAutoFit/>
          </a:bodyPr>
          <a:lstStyle/>
          <a:p>
            <a:pPr algn="ctr"/>
            <a:r>
              <a:rPr lang="es-A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TIPOS DE ERUPCIONES VOLCANICAS</a:t>
            </a:r>
            <a:endParaRPr lang="es-AR" sz="3600" dirty="0"/>
          </a:p>
        </p:txBody>
      </p:sp>
      <p:sp>
        <p:nvSpPr>
          <p:cNvPr id="9" name="8 Rectángulo"/>
          <p:cNvSpPr/>
          <p:nvPr/>
        </p:nvSpPr>
        <p:spPr>
          <a:xfrm>
            <a:off x="4860032" y="991638"/>
            <a:ext cx="2808312" cy="4893647"/>
          </a:xfrm>
          <a:prstGeom prst="rect">
            <a:avLst/>
          </a:prstGeom>
        </p:spPr>
        <p:txBody>
          <a:bodyPr wrap="square">
            <a:spAutoFit/>
          </a:bodyPr>
          <a:lstStyle/>
          <a:p>
            <a:r>
              <a:rPr lang="es-CO" sz="2400" b="1" dirty="0"/>
              <a:t>1- Hawaiano</a:t>
            </a:r>
          </a:p>
          <a:p>
            <a:endParaRPr lang="es-CO" sz="2400" b="1" dirty="0"/>
          </a:p>
          <a:p>
            <a:r>
              <a:rPr lang="es-CO" sz="2400" b="1" dirty="0"/>
              <a:t>2- Estromboliano</a:t>
            </a:r>
          </a:p>
          <a:p>
            <a:endParaRPr lang="es-CO" sz="2400" b="1" dirty="0"/>
          </a:p>
          <a:p>
            <a:r>
              <a:rPr lang="es-CO" sz="2400" b="1" dirty="0"/>
              <a:t>3- Vulcaniano</a:t>
            </a:r>
          </a:p>
          <a:p>
            <a:endParaRPr lang="es-CO" sz="2400" b="1" dirty="0"/>
          </a:p>
          <a:p>
            <a:r>
              <a:rPr lang="es-CO" sz="2400" b="1" dirty="0"/>
              <a:t>4- Vesubiano</a:t>
            </a:r>
          </a:p>
          <a:p>
            <a:endParaRPr lang="es-CO" sz="2400" b="1" dirty="0"/>
          </a:p>
          <a:p>
            <a:r>
              <a:rPr lang="es-CO" sz="2400" b="1" dirty="0"/>
              <a:t>5- Mar</a:t>
            </a:r>
          </a:p>
          <a:p>
            <a:endParaRPr lang="es-CO" sz="2400" b="1" dirty="0"/>
          </a:p>
          <a:p>
            <a:r>
              <a:rPr lang="es-CO" sz="2400" b="1" dirty="0"/>
              <a:t>6- Peleano</a:t>
            </a:r>
          </a:p>
          <a:p>
            <a:endParaRPr lang="es-CO" sz="2400" b="1" dirty="0"/>
          </a:p>
          <a:p>
            <a:r>
              <a:rPr lang="es-CO" sz="2400" b="1" dirty="0"/>
              <a:t>7- </a:t>
            </a:r>
            <a:r>
              <a:rPr lang="es-CO" sz="2400" b="1" dirty="0" err="1"/>
              <a:t>Krakatoano</a:t>
            </a:r>
            <a:endParaRPr lang="es-NI" sz="2400" dirty="0"/>
          </a:p>
        </p:txBody>
      </p:sp>
      <p:sp>
        <p:nvSpPr>
          <p:cNvPr id="10" name="9 Abrir llave"/>
          <p:cNvSpPr/>
          <p:nvPr/>
        </p:nvSpPr>
        <p:spPr>
          <a:xfrm>
            <a:off x="3779912" y="332656"/>
            <a:ext cx="936104" cy="604867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NI"/>
          </a:p>
        </p:txBody>
      </p:sp>
      <p:pic>
        <p:nvPicPr>
          <p:cNvPr id="1026" name="Imagen 15" descr="Descripción: Ilustración del volcán Krakatoa de principios del siglo X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06" y="4058876"/>
            <a:ext cx="2948606" cy="182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821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309EC-D4A2-ADE5-E7AC-FC40D6987BA9}"/>
              </a:ext>
            </a:extLst>
          </p:cNvPr>
          <p:cNvSpPr>
            <a:spLocks noGrp="1"/>
          </p:cNvSpPr>
          <p:nvPr>
            <p:ph type="title"/>
          </p:nvPr>
        </p:nvSpPr>
        <p:spPr/>
        <p:txBody>
          <a:bodyPr/>
          <a:lstStyle/>
          <a:p>
            <a:r>
              <a:rPr lang="es-MX" dirty="0"/>
              <a:t>Volcanes activos de México</a:t>
            </a:r>
          </a:p>
        </p:txBody>
      </p:sp>
      <p:pic>
        <p:nvPicPr>
          <p:cNvPr id="9" name="Marcador de contenido 8">
            <a:extLst>
              <a:ext uri="{FF2B5EF4-FFF2-40B4-BE49-F238E27FC236}">
                <a16:creationId xmlns:a16="http://schemas.microsoft.com/office/drawing/2014/main" id="{19C613B1-E952-ABF9-6358-48BA5C02EF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80050"/>
            <a:ext cx="8784976" cy="5017302"/>
          </a:xfrm>
        </p:spPr>
      </p:pic>
    </p:spTree>
    <p:extLst>
      <p:ext uri="{BB962C8B-B14F-4D97-AF65-F5344CB8AC3E}">
        <p14:creationId xmlns:p14="http://schemas.microsoft.com/office/powerpoint/2010/main" val="211431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4" name="Picture 2"/>
          <p:cNvPicPr>
            <a:picLocks noChangeAspect="1" noChangeArrowheads="1"/>
          </p:cNvPicPr>
          <p:nvPr/>
        </p:nvPicPr>
        <p:blipFill>
          <a:blip r:embed="rId3" cstate="print"/>
          <a:srcRect/>
          <a:stretch>
            <a:fillRect/>
          </a:stretch>
        </p:blipFill>
        <p:spPr bwMode="auto">
          <a:xfrm>
            <a:off x="0" y="1196752"/>
            <a:ext cx="9144000" cy="5661248"/>
          </a:xfrm>
          <a:prstGeom prst="rect">
            <a:avLst/>
          </a:prstGeom>
          <a:noFill/>
          <a:ln w="9525">
            <a:noFill/>
            <a:miter lim="800000"/>
            <a:headEnd/>
            <a:tailEnd/>
          </a:ln>
        </p:spPr>
      </p:pic>
      <p:sp>
        <p:nvSpPr>
          <p:cNvPr id="5" name="4 Rectángulo"/>
          <p:cNvSpPr/>
          <p:nvPr/>
        </p:nvSpPr>
        <p:spPr>
          <a:xfrm>
            <a:off x="1126946" y="304800"/>
            <a:ext cx="6522105" cy="707886"/>
          </a:xfrm>
          <a:prstGeom prst="rect">
            <a:avLst/>
          </a:prstGeom>
          <a:noFill/>
        </p:spPr>
        <p:txBody>
          <a:bodyPr wrap="none" lIns="91440" tIns="45720" rIns="91440" bIns="45720">
            <a:spAutoFit/>
          </a:bodyPr>
          <a:lstStyle/>
          <a:p>
            <a:pPr algn="ct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Mapa de las Placas Tectónicas</a:t>
            </a:r>
          </a:p>
        </p:txBody>
      </p:sp>
    </p:spTree>
    <p:extLst>
      <p:ext uri="{BB962C8B-B14F-4D97-AF65-F5344CB8AC3E}">
        <p14:creationId xmlns:p14="http://schemas.microsoft.com/office/powerpoint/2010/main" val="168401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260648"/>
            <a:ext cx="8229600" cy="707886"/>
          </a:xfrm>
          <a:prstGeom prst="rect">
            <a:avLst/>
          </a:prstGeom>
          <a:noFill/>
        </p:spPr>
        <p:txBody>
          <a:bodyPr wrap="square" lIns="91440" tIns="45720" rIns="91440" bIns="45720">
            <a:spAutoFit/>
          </a:bodyPr>
          <a:lstStyle/>
          <a:p>
            <a:pPr algn="l"/>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 Borde Convergente:</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4 Marcador de contenido"/>
          <p:cNvSpPr>
            <a:spLocks noGrp="1"/>
          </p:cNvSpPr>
          <p:nvPr>
            <p:ph idx="1"/>
          </p:nvPr>
        </p:nvSpPr>
        <p:spPr>
          <a:xfrm>
            <a:off x="457200" y="1052736"/>
            <a:ext cx="8229600" cy="1912136"/>
          </a:xfrm>
        </p:spPr>
        <p:txBody>
          <a:bodyPr>
            <a:normAutofit/>
          </a:bodyPr>
          <a:lstStyle/>
          <a:p>
            <a:pPr marL="0" indent="0" algn="just">
              <a:buNone/>
            </a:pPr>
            <a:r>
              <a:rPr lang="es-ES" sz="2600" dirty="0"/>
              <a:t>Son límites en los que una placa choca contra otra, formando una zona de subducción. Se destruye la litósfera al subducir en la </a:t>
            </a:r>
            <a:r>
              <a:rPr lang="es-ES" sz="2600" dirty="0" err="1"/>
              <a:t>astenósfera</a:t>
            </a:r>
            <a:r>
              <a:rPr lang="es-ES" sz="2600" dirty="0"/>
              <a:t> . P/E: </a:t>
            </a:r>
            <a:endParaRPr lang="es-ES" dirty="0"/>
          </a:p>
          <a:p>
            <a:pPr marL="0" indent="0" algn="ctr">
              <a:buNone/>
            </a:pPr>
            <a:r>
              <a:rPr lang="es-ES" sz="2600" b="1" dirty="0"/>
              <a:t>a- Borde convergente en la costa Oeste de Sudamérica.</a:t>
            </a:r>
          </a:p>
          <a:p>
            <a:pPr marL="0" indent="0" algn="just">
              <a:buNone/>
            </a:pPr>
            <a:endParaRPr lang="es-ES" dirty="0"/>
          </a:p>
        </p:txBody>
      </p:sp>
      <p:pic>
        <p:nvPicPr>
          <p:cNvPr id="8"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29"/>
          <a:stretch/>
        </p:blipFill>
        <p:spPr bwMode="auto">
          <a:xfrm>
            <a:off x="0" y="2924945"/>
            <a:ext cx="9144000" cy="3960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1382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8" b="3636"/>
          <a:stretch/>
        </p:blipFill>
        <p:spPr bwMode="auto">
          <a:xfrm>
            <a:off x="-36512" y="193964"/>
            <a:ext cx="9144000" cy="64753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683568" y="3140968"/>
            <a:ext cx="1944216" cy="290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p:cNvSpPr/>
          <p:nvPr/>
        </p:nvSpPr>
        <p:spPr>
          <a:xfrm>
            <a:off x="395536" y="3645024"/>
            <a:ext cx="792088" cy="290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649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6632"/>
            <a:ext cx="4464496" cy="2448272"/>
          </a:xfrm>
        </p:spPr>
        <p:txBody>
          <a:bodyPr>
            <a:normAutofit fontScale="92500" lnSpcReduction="20000"/>
          </a:bodyPr>
          <a:lstStyle/>
          <a:p>
            <a:pPr marL="0" indent="0" algn="just">
              <a:buNone/>
            </a:pPr>
            <a:r>
              <a:rPr lang="es-ES" sz="2400" b="1" dirty="0"/>
              <a:t>b- Desplazamiento de la placa de la India hacia el Norte: </a:t>
            </a:r>
            <a:r>
              <a:rPr lang="es-ES" sz="2400" dirty="0"/>
              <a:t>Este movimiento generó la gran cordillera del Himalaya (Ubicada en el continente Asiático).</a:t>
            </a:r>
            <a:r>
              <a:rPr lang="es-AR" sz="2400" dirty="0"/>
              <a:t> el Himalaya es el resultado de la colisión de la placa Indo-Australiana y la placa Euroasiática.</a:t>
            </a:r>
            <a:endParaRPr lang="es-ES" sz="2400" dirty="0"/>
          </a:p>
          <a:p>
            <a:pPr marL="0" indent="0" algn="ctr">
              <a:lnSpc>
                <a:spcPct val="150000"/>
              </a:lnSpc>
              <a:buNone/>
            </a:pPr>
            <a:endParaRPr lang="es-ES" sz="2400" dirty="0"/>
          </a:p>
        </p:txBody>
      </p:sp>
      <p:pic>
        <p:nvPicPr>
          <p:cNvPr id="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57" t="1387" r="5978"/>
          <a:stretch/>
        </p:blipFill>
        <p:spPr bwMode="auto">
          <a:xfrm>
            <a:off x="4427984" y="0"/>
            <a:ext cx="4716016"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76872"/>
            <a:ext cx="442798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5496" y="1770154"/>
            <a:ext cx="2051720" cy="290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35496" y="2060848"/>
            <a:ext cx="2051720" cy="290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20796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C:\My Documents\Rex\grade9\ring of fire.gi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927514" y="462146"/>
            <a:ext cx="5036974" cy="51270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32656"/>
            <a:ext cx="3744416" cy="6063198"/>
          </a:xfrm>
          <a:prstGeom prst="rect">
            <a:avLst/>
          </a:prstGeom>
          <a:noFill/>
        </p:spPr>
        <p:txBody>
          <a:bodyPr wrap="square" rtlCol="0">
            <a:spAutoFit/>
          </a:bodyPr>
          <a:lstStyle/>
          <a:p>
            <a:pPr algn="just"/>
            <a:r>
              <a:rPr lang="es-NI" sz="2000" b="1" dirty="0"/>
              <a:t>C-Formación del cinturón de fuego: </a:t>
            </a:r>
            <a:r>
              <a:rPr lang="es-NI" sz="2000" dirty="0"/>
              <a:t>Está situado en las costas del océano Pacífico y se caracteriza por concentrar algunas de las zonas de subducción más importantes del mundo, lo que ocasiona una intensa actividad sísmica y volcánica en las zonas que abarca.</a:t>
            </a:r>
          </a:p>
          <a:p>
            <a:pPr algn="just"/>
            <a:r>
              <a:rPr lang="es-NI" sz="2000" dirty="0"/>
              <a:t>Incluye (en sentido </a:t>
            </a:r>
            <a:r>
              <a:rPr lang="es-NI" sz="2000" dirty="0" err="1"/>
              <a:t>antihorario</a:t>
            </a:r>
            <a:r>
              <a:rPr lang="es-NI" sz="2000" dirty="0"/>
              <a:t>) a Chile, Argentina, Bolivia, Perú, Ecuador, Colombia, Centroamérica, México, los Estados Unidos, Canadá, luego dobla a la altura de las Islas Aleutianas y baja por las costas e islas de Rusia, Japón, Taiwán, Filipinas, Indonesia, Papúa, Nueva Guinea y Nueva Zelanda.</a:t>
            </a:r>
          </a:p>
        </p:txBody>
      </p:sp>
      <p:sp>
        <p:nvSpPr>
          <p:cNvPr id="2" name="1 Rectángulo"/>
          <p:cNvSpPr/>
          <p:nvPr/>
        </p:nvSpPr>
        <p:spPr>
          <a:xfrm>
            <a:off x="4139952" y="5688632"/>
            <a:ext cx="4608512" cy="134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500" b="1" dirty="0">
                <a:solidFill>
                  <a:schemeClr val="tx1"/>
                </a:solidFill>
              </a:rPr>
              <a:t>Concentra más del 75 % de los volcanes activos e inactivos del mundo. Alrededor del 90 % de los terremotos del mundo y el 80 % de los terremotos más grandes del mundo se producen a lo largo del Cinturón de Fuego. </a:t>
            </a:r>
          </a:p>
          <a:p>
            <a:pPr algn="ctr"/>
            <a:endParaRPr lang="es-AR" sz="15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Título"/>
          <p:cNvSpPr>
            <a:spLocks noGrp="1"/>
          </p:cNvSpPr>
          <p:nvPr>
            <p:ph type="title"/>
          </p:nvPr>
        </p:nvSpPr>
        <p:spPr>
          <a:xfrm>
            <a:off x="457200" y="492195"/>
            <a:ext cx="8229600" cy="707886"/>
          </a:xfrm>
          <a:prstGeom prst="rect">
            <a:avLst/>
          </a:prstGeom>
          <a:noFill/>
        </p:spPr>
        <p:txBody>
          <a:bodyPr wrap="square" lIns="91440" tIns="45720" rIns="91440" bIns="45720">
            <a:spAutoFit/>
          </a:bodyPr>
          <a:lstStyle/>
          <a:p>
            <a:pPr algn="l"/>
            <a:r>
              <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 Borde Divergente:</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Marcador de contenido"/>
          <p:cNvSpPr>
            <a:spLocks noGrp="1"/>
          </p:cNvSpPr>
          <p:nvPr>
            <p:ph idx="1"/>
          </p:nvPr>
        </p:nvSpPr>
        <p:spPr/>
        <p:txBody>
          <a:bodyPr>
            <a:normAutofit/>
          </a:bodyPr>
          <a:lstStyle/>
          <a:p>
            <a:pPr marL="0" indent="0" algn="just">
              <a:buNone/>
            </a:pPr>
            <a:r>
              <a:rPr lang="es-ES" sz="2400" dirty="0"/>
              <a:t>Son límites en los que las placas se separan unas de otras y, por lo tanto, emerge magma desde regiones más profundas . Surge una nueva litósfera oceánica.</a:t>
            </a:r>
          </a:p>
        </p:txBody>
      </p:sp>
      <p:pic>
        <p:nvPicPr>
          <p:cNvPr id="6"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0" t="19394" r="50000" b="60404"/>
          <a:stretch/>
        </p:blipFill>
        <p:spPr bwMode="auto">
          <a:xfrm>
            <a:off x="899591" y="3212976"/>
            <a:ext cx="7948407" cy="24482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930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 y="188641"/>
            <a:ext cx="4402832" cy="2880319"/>
          </a:xfrm>
        </p:spPr>
        <p:txBody>
          <a:bodyPr>
            <a:noAutofit/>
          </a:bodyPr>
          <a:lstStyle/>
          <a:p>
            <a:pPr algn="just"/>
            <a:r>
              <a:rPr lang="es-ES" sz="2400" b="1" dirty="0">
                <a:latin typeface="+mn-lt"/>
                <a:ea typeface="+mn-ea"/>
                <a:cs typeface="+mn-cs"/>
              </a:rPr>
              <a:t>Ejemplo: a- El mar rojo se originó al separarse la placa Arábiga de la placa Africana. Con el tiempo el Oeste de África se separará como ya se separaron la India y Madagascar.</a:t>
            </a:r>
            <a:r>
              <a:rPr lang="es-ES" sz="2400" dirty="0"/>
              <a:t> </a:t>
            </a:r>
            <a:r>
              <a:rPr lang="es-ES" sz="2400" b="1" dirty="0">
                <a:latin typeface="+mn-lt"/>
                <a:ea typeface="+mn-ea"/>
                <a:cs typeface="+mn-cs"/>
              </a:rPr>
              <a:t>(Es un golfo o cuenca del océano Índico entre África y Asia).</a:t>
            </a:r>
          </a:p>
        </p:txBody>
      </p:sp>
      <p:pic>
        <p:nvPicPr>
          <p:cNvPr id="4"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60" t="1452"/>
          <a:stretch/>
        </p:blipFill>
        <p:spPr bwMode="auto">
          <a:xfrm>
            <a:off x="4716016" y="13288"/>
            <a:ext cx="4427984" cy="6844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764"/>
          <a:stretch/>
        </p:blipFill>
        <p:spPr bwMode="auto">
          <a:xfrm>
            <a:off x="0" y="3068960"/>
            <a:ext cx="471601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4932040" y="2276872"/>
            <a:ext cx="1296144"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rPr>
              <a:t>PLACA AFRICANA</a:t>
            </a:r>
          </a:p>
        </p:txBody>
      </p:sp>
      <p:sp>
        <p:nvSpPr>
          <p:cNvPr id="6" name="5 Rectángulo redondeado"/>
          <p:cNvSpPr/>
          <p:nvPr/>
        </p:nvSpPr>
        <p:spPr>
          <a:xfrm>
            <a:off x="7164288" y="692696"/>
            <a:ext cx="1296144"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rPr>
              <a:t>PLACA ARABIGA</a:t>
            </a:r>
          </a:p>
        </p:txBody>
      </p:sp>
      <p:sp>
        <p:nvSpPr>
          <p:cNvPr id="7" name="6 Rectángulo redondeado"/>
          <p:cNvSpPr/>
          <p:nvPr/>
        </p:nvSpPr>
        <p:spPr>
          <a:xfrm>
            <a:off x="6228184" y="1556792"/>
            <a:ext cx="1296144"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rPr>
              <a:t>MAR ROJO</a:t>
            </a:r>
          </a:p>
        </p:txBody>
      </p:sp>
      <p:sp>
        <p:nvSpPr>
          <p:cNvPr id="8" name="7 Rectángulo"/>
          <p:cNvSpPr/>
          <p:nvPr/>
        </p:nvSpPr>
        <p:spPr>
          <a:xfrm>
            <a:off x="2095802" y="547349"/>
            <a:ext cx="2051720" cy="361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467544" y="924813"/>
            <a:ext cx="2051720" cy="361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1910903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Pizarra</Template>
  <TotalTime>581</TotalTime>
  <Words>2625</Words>
  <Application>Microsoft Office PowerPoint</Application>
  <PresentationFormat>Presentación en pantalla (4:3)</PresentationFormat>
  <Paragraphs>135</Paragraphs>
  <Slides>27</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Calisto MT</vt:lpstr>
      <vt:lpstr>Wingdings</vt:lpstr>
      <vt:lpstr>Wingdings 2</vt:lpstr>
      <vt:lpstr>Pizarra</vt:lpstr>
      <vt:lpstr>Litosfera, placas tectónicas, terremotos  y vulcanismo</vt:lpstr>
      <vt:lpstr>Tectónica De Placas.</vt:lpstr>
      <vt:lpstr>Presentación de PowerPoint</vt:lpstr>
      <vt:lpstr>1- Borde Convergente:</vt:lpstr>
      <vt:lpstr>Presentación de PowerPoint</vt:lpstr>
      <vt:lpstr>Presentación de PowerPoint</vt:lpstr>
      <vt:lpstr>Presentación de PowerPoint</vt:lpstr>
      <vt:lpstr>2- Borde Divergente:</vt:lpstr>
      <vt:lpstr>Ejemplo: a- El mar rojo se originó al separarse la placa Arábiga de la placa Africana. Con el tiempo el Oeste de África se separará como ya se separaron la India y Madagascar. (Es un golfo o cuenca del océano Índico entre África y Asia).</vt:lpstr>
      <vt:lpstr>b- Movimientos de las placas en un borde divergente como la dorsal del Atlántico: En el Atlántico norte, separa las placas euroasiática y la norteamericana, mientras que en el Atlántico Sur separa la africana y sudamericana.</vt:lpstr>
      <vt:lpstr>Presentación de PowerPoint</vt:lpstr>
      <vt:lpstr>Ejemplo: a- La gran falla de San Andrés es una falla Transformante en que las placas Norteamericana y la placa del Pacífico se desplazan lateralmente en direcciones opuestas. </vt:lpstr>
      <vt:lpstr>Placas Coco y Caribe.</vt:lpstr>
      <vt:lpstr>Presentación de PowerPoint</vt:lpstr>
      <vt:lpstr>Los terremotos</vt:lpstr>
      <vt:lpstr>Clasificación de los terremotos según la profundidad del hipocentro </vt:lpstr>
      <vt:lpstr>Clasificación de los terremotos según su origen</vt:lpstr>
      <vt:lpstr>Medición de los terremotos.</vt:lpstr>
      <vt:lpstr>1- Escala de Richter:</vt:lpstr>
      <vt:lpstr>2- Escala de Mercalli:</vt:lpstr>
      <vt:lpstr>Sismos más fuertes de México</vt:lpstr>
      <vt:lpstr>Sismos más fuertes de México</vt:lpstr>
      <vt:lpstr>Terremoto de 1985</vt:lpstr>
      <vt:lpstr>Presentación de PowerPoint</vt:lpstr>
      <vt:lpstr>Presentación de PowerPoint</vt:lpstr>
      <vt:lpstr>Presentación de PowerPoint</vt:lpstr>
      <vt:lpstr>Volcanes activos de México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IDI02</dc:creator>
  <cp:lastModifiedBy>Hector Castro Ahumada</cp:lastModifiedBy>
  <cp:revision>62</cp:revision>
  <dcterms:created xsi:type="dcterms:W3CDTF">2011-09-29T21:11:28Z</dcterms:created>
  <dcterms:modified xsi:type="dcterms:W3CDTF">2024-04-21T00:47:24Z</dcterms:modified>
</cp:coreProperties>
</file>