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7" r:id="rId1"/>
  </p:sldMasterIdLst>
  <p:sldIdLst>
    <p:sldId id="256" r:id="rId2"/>
    <p:sldId id="258" r:id="rId3"/>
    <p:sldId id="265" r:id="rId4"/>
    <p:sldId id="259" r:id="rId5"/>
    <p:sldId id="260" r:id="rId6"/>
    <p:sldId id="257" r:id="rId7"/>
    <p:sldId id="264" r:id="rId8"/>
    <p:sldId id="266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66B1-38CB-466F-9131-AD9011CBD65C}" type="datetimeFigureOut">
              <a:rPr lang="es-MX" smtClean="0"/>
              <a:t>19/03/2024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AC3616E-E01C-478F-9B8B-CDF9008DC6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782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66B1-38CB-466F-9131-AD9011CBD65C}" type="datetimeFigureOut">
              <a:rPr lang="es-MX" smtClean="0"/>
              <a:t>19/03/2024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616E-E01C-478F-9B8B-CDF9008DC6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100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66B1-38CB-466F-9131-AD9011CBD65C}" type="datetimeFigureOut">
              <a:rPr lang="es-MX" smtClean="0"/>
              <a:t>19/03/2024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616E-E01C-478F-9B8B-CDF9008DC6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076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66B1-38CB-466F-9131-AD9011CBD65C}" type="datetimeFigureOut">
              <a:rPr lang="es-MX" smtClean="0"/>
              <a:t>19/03/2024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616E-E01C-478F-9B8B-CDF9008DC6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392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66B1-38CB-466F-9131-AD9011CBD65C}" type="datetimeFigureOut">
              <a:rPr lang="es-MX" smtClean="0"/>
              <a:t>19/03/2024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616E-E01C-478F-9B8B-CDF9008DC6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6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58066B1-38CB-466F-9131-AD9011CBD65C}" type="datetimeFigureOut">
              <a:rPr lang="es-MX" smtClean="0"/>
              <a:t>19/03/2024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s-MX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AC3616E-E01C-478F-9B8B-CDF9008DC6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5972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66B1-38CB-466F-9131-AD9011CBD65C}" type="datetimeFigureOut">
              <a:rPr lang="es-MX" smtClean="0"/>
              <a:t>19/03/2024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616E-E01C-478F-9B8B-CDF9008DC6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724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66B1-38CB-466F-9131-AD9011CBD65C}" type="datetimeFigureOut">
              <a:rPr lang="es-MX" smtClean="0"/>
              <a:t>19/03/2024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616E-E01C-478F-9B8B-CDF9008DC6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76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66B1-38CB-466F-9131-AD9011CBD65C}" type="datetimeFigureOut">
              <a:rPr lang="es-MX" smtClean="0"/>
              <a:t>19/03/2024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616E-E01C-478F-9B8B-CDF9008DC6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36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66B1-38CB-466F-9131-AD9011CBD65C}" type="datetimeFigureOut">
              <a:rPr lang="es-MX" smtClean="0"/>
              <a:t>19/03/2024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616E-E01C-478F-9B8B-CDF9008DC6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732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66B1-38CB-466F-9131-AD9011CBD65C}" type="datetimeFigureOut">
              <a:rPr lang="es-MX" smtClean="0"/>
              <a:t>19/03/2024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616E-E01C-478F-9B8B-CDF9008DC6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1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066B1-38CB-466F-9131-AD9011CBD65C}" type="datetimeFigureOut">
              <a:rPr lang="es-MX" smtClean="0"/>
              <a:t>19/03/2024</a:t>
            </a:fld>
            <a:endParaRPr lang="es-MX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616E-E01C-478F-9B8B-CDF9008DC6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592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58066B1-38CB-466F-9131-AD9011CBD65C}" type="datetimeFigureOut">
              <a:rPr lang="es-MX" smtClean="0"/>
              <a:t>19/03/2024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AC3616E-E01C-478F-9B8B-CDF9008DC6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834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7F046-01CE-0ECB-CD6B-990F4C35A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dirty="0"/>
              <a:t>EL FINAL DEL SOCIALISMO EUROPEO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50C487-D69E-8692-6617-710DF082BB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MX" dirty="0"/>
              <a:t>Perestroika ,  Glasnost y caída del muro de Berlín, </a:t>
            </a:r>
          </a:p>
        </p:txBody>
      </p:sp>
    </p:spTree>
    <p:extLst>
      <p:ext uri="{BB962C8B-B14F-4D97-AF65-F5344CB8AC3E}">
        <p14:creationId xmlns:p14="http://schemas.microsoft.com/office/powerpoint/2010/main" val="1952743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A8365-EBF0-6F5B-5AE2-1A53F6AE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477"/>
            <a:ext cx="10394707" cy="106154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dirty="0"/>
              <a:t> Consecuencias en el Nuevo Orden Mundial:</a:t>
            </a:r>
            <a:br>
              <a:rPr lang="es-MX" sz="4000" dirty="0"/>
            </a:br>
            <a:endParaRPr lang="es-MX" sz="40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C243DB-44C6-2023-1E23-E0C0951BA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646" y="801858"/>
            <a:ext cx="10394707" cy="5613195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Reconfiguración de alianzas y tensiones geopolíticas: El fin del socialismo europeo y la desintegración de la Unión Soviética alteraron significativamente las alianzas geopolíticas y las dinámicas de poder en todo el mundo. Surgieron nuevos actores regionales y se intensificaron las tensiones en diversas partes del globo, mientras que las rivalidades entre potencias tradicionales se reconfiguraron en un contexto post-Guerra Fría.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Globalización y desafíos emergentes:  El nuevo orden mundial surgido tras el colapso del socialismo europeo trajo consigo una aceleración de la globalización, con un aumento en el comercio internacional, la integración económica y la interconexión cultural. Sin embargo, también dio lugar a desafíos emergentes, como la desigualdad económica, la crisis ambiental y el resurgimiento de movimientos nacionalistas y populistas en algunas regiones.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523195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A8365-EBF0-6F5B-5AE2-1A53F6AE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477"/>
            <a:ext cx="10394707" cy="106154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dirty="0"/>
              <a:t> Consideraciones finales</a:t>
            </a:r>
            <a:br>
              <a:rPr lang="es-MX" sz="4000" dirty="0"/>
            </a:br>
            <a:endParaRPr lang="es-MX" sz="40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C243DB-44C6-2023-1E23-E0C0951BA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646" y="801858"/>
            <a:ext cx="10394707" cy="5613195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El fin del socialismo europeo y los eventos asociados marcaron un punto de inflexión en la historia contemporánea, reconfigurando el equilibrio de poder mundial y dando forma a las dinámicas políticas, económicas y sociales del siglo XXI. Estos acontecimientos no solo transformaron Europa, sino que también tuvieron repercusiones profundas en el orden global, definiendo los desafíos y las oportunidades que enfrenta la comunidad internacional en la actualidad.</a:t>
            </a:r>
          </a:p>
        </p:txBody>
      </p:sp>
    </p:spTree>
    <p:extLst>
      <p:ext uri="{BB962C8B-B14F-4D97-AF65-F5344CB8AC3E}">
        <p14:creationId xmlns:p14="http://schemas.microsoft.com/office/powerpoint/2010/main" val="356836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A8365-EBF0-6F5B-5AE2-1A53F6AE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477"/>
            <a:ext cx="10394707" cy="1638323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 Perestroika y Glasnost (1985 hasta 1991)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C243DB-44C6-2023-1E23-E0C0951BA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646" y="2208628"/>
            <a:ext cx="10394707" cy="4206426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/>
              <a:t>Estas políticas de reforma no solo sacudieron los cimientos del sistema soviético, sino que también abrieron la puerta a la crítica y al cuestionamiento de las estructuras de poder establecidas.</a:t>
            </a:r>
          </a:p>
        </p:txBody>
      </p:sp>
    </p:spTree>
    <p:extLst>
      <p:ext uri="{BB962C8B-B14F-4D97-AF65-F5344CB8AC3E}">
        <p14:creationId xmlns:p14="http://schemas.microsoft.com/office/powerpoint/2010/main" val="59467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C976D-E166-94AF-C408-66EBC009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4CA4EA7-11EE-88DB-9870-38904F0CA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340702"/>
            <a:ext cx="10292158" cy="6228910"/>
          </a:xfrm>
        </p:spPr>
      </p:pic>
    </p:spTree>
    <p:extLst>
      <p:ext uri="{BB962C8B-B14F-4D97-AF65-F5344CB8AC3E}">
        <p14:creationId xmlns:p14="http://schemas.microsoft.com/office/powerpoint/2010/main" val="425362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A8365-EBF0-6F5B-5AE2-1A53F6AE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477"/>
            <a:ext cx="10394707" cy="808329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 Perestroika (restructuración)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C243DB-44C6-2023-1E23-E0C0951BA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646" y="998806"/>
            <a:ext cx="10394707" cy="5416248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/>
              <a:t>La Perestroika, impulsada por Mijaíl Gorbachov, buscaba reformar y revitalizar la economía soviética, introduciendo elementos de mercado y descentralización en un intento por modernizar el sistema.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/>
              <a:t>Relajar el control del gobierno sobre la economía soviética.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/>
              <a:t>Gorbachov pensaba que la iniciativa privada impulsaría la innovación, de modo que les permitió a individuos y cooperativas ser propietarios de negocios por primera vez desde los años 20. Además promovió las inversiones extranjeras en las empresas soviéticas.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/>
              <a:t>Concedió a los trabajadores el derecho a huelga para exigir mejores salarios y condiciones laborales. </a:t>
            </a:r>
          </a:p>
        </p:txBody>
      </p:sp>
    </p:spTree>
    <p:extLst>
      <p:ext uri="{BB962C8B-B14F-4D97-AF65-F5344CB8AC3E}">
        <p14:creationId xmlns:p14="http://schemas.microsoft.com/office/powerpoint/2010/main" val="65496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A8365-EBF0-6F5B-5AE2-1A53F6AE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477"/>
            <a:ext cx="10394707" cy="808329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 Glasnost (transparencia y apertura)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C243DB-44C6-2023-1E23-E0C0951BA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646" y="998806"/>
            <a:ext cx="10394707" cy="5416248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/>
              <a:t>Implicó una mayor transparencia y libertad de expresión en la sociedad soviética, lo que permitió un debate más abierto sobre los problemas del país y sus políticas.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/>
              <a:t>Eliminar los resabios (malas costumbres) de la represión estalinista, tales como la prohibición de obras de autores como George Orwell y Alexander Solzhenitsyn, y darles más libertades a los ciudadanos soviéticos.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dirty="0"/>
              <a:t>Se liberó a presos políticos, y a los periódicos se les permitió publicar artículos críticos hacia el gobierno. Se instauraron elecciones legislativas y por primera vez agrupaciones políticas ajenas al Partido Comunista pudieron participar en los comicios.</a:t>
            </a:r>
          </a:p>
        </p:txBody>
      </p:sp>
    </p:spTree>
    <p:extLst>
      <p:ext uri="{BB962C8B-B14F-4D97-AF65-F5344CB8AC3E}">
        <p14:creationId xmlns:p14="http://schemas.microsoft.com/office/powerpoint/2010/main" val="4062921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A8365-EBF0-6F5B-5AE2-1A53F6AE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478"/>
            <a:ext cx="10394707" cy="850532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Caída del Muro de Berlín 9 de noviembre de 1989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C243DB-44C6-2023-1E23-E0C0951BA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646" y="1041010"/>
            <a:ext cx="10394707" cy="537404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600" dirty="0"/>
              <a:t>Simbolizó el colapso del bloque comunista en Europa del Este y la división ideológica entre el Este y el Oeste. Este acontecimiento histórico no solo abrió las puertas para la reunificación alemana, sino que también desencadenó una serie de cambios políticos, económicos y sociales en toda la región.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600" dirty="0"/>
              <a:t>Desató un impulso hacia la democratización y la liberalización en Europa del Este, así como una ola de entusiasmo por la integración con la Europa occidental y la economía de mercado.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600" dirty="0"/>
              <a:t>El 25 de diciembre de 1991 Gorbachov renuncia lo que marca el fin del Unión Soviética apareciendo la Federación de Rusia , la bandera soviética dejó de ondear en la Plaza Roja de Moscú siendo sustituida por la tricolor actual.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605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002752-1846-FD06-6D35-46349351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5C0C071-9D71-6279-54E9-3B3B5EAF4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54" y="858130"/>
            <a:ext cx="10424035" cy="5412968"/>
          </a:xfrm>
        </p:spPr>
      </p:pic>
    </p:spTree>
    <p:extLst>
      <p:ext uri="{BB962C8B-B14F-4D97-AF65-F5344CB8AC3E}">
        <p14:creationId xmlns:p14="http://schemas.microsoft.com/office/powerpoint/2010/main" val="162320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2DD61E-7DC1-BE7D-A721-80C6B9A2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AEFE361-1F91-5E15-1D9B-4B6229E73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82" y="484633"/>
            <a:ext cx="11144041" cy="5687568"/>
          </a:xfrm>
        </p:spPr>
      </p:pic>
    </p:spTree>
    <p:extLst>
      <p:ext uri="{BB962C8B-B14F-4D97-AF65-F5344CB8AC3E}">
        <p14:creationId xmlns:p14="http://schemas.microsoft.com/office/powerpoint/2010/main" val="329540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A8365-EBF0-6F5B-5AE2-1A53F6AE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477"/>
            <a:ext cx="10394707" cy="106154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dirty="0"/>
              <a:t> Consecuencias en el Nuevo Orden Mundial:</a:t>
            </a:r>
            <a:br>
              <a:rPr lang="es-MX" sz="4000" dirty="0"/>
            </a:br>
            <a:endParaRPr lang="es-MX" sz="40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C243DB-44C6-2023-1E23-E0C0951BA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8646" y="801858"/>
            <a:ext cx="10394707" cy="5613195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Unipolaridad y hegemonía estadounidense: El colapso del bloque comunista y la disolución de la Unión Soviética dejaron a los Estados Unidos como la única superpotencia dominante en el escenario mundial. Esto marcó el comienzo de una era de unipolaridad y hegemonía estadounidense, donde los Estados Unidos ejercieron una influencia sin precedentes en la política mundial.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400" dirty="0"/>
              <a:t>Expansión de la democracia y el capitalismo: La caída del socialismo europeo y el fin de la Guerra Fría llevaron consigo una expansión de la democracia liberal y el capitalismo a nivel global. Muchos países de Europa del Este y Asia adoptaron sistemas políticos y económicos basados en los modelos occidentales, mientras que otros regímenes autoritarios se vieron obligados a adaptarse a las demandas de la nueva era.</a:t>
            </a:r>
          </a:p>
        </p:txBody>
      </p:sp>
    </p:spTree>
    <p:extLst>
      <p:ext uri="{BB962C8B-B14F-4D97-AF65-F5344CB8AC3E}">
        <p14:creationId xmlns:p14="http://schemas.microsoft.com/office/powerpoint/2010/main" val="416259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Letras en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tras en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tras en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59</TotalTime>
  <Words>766</Words>
  <Application>Microsoft Office PowerPoint</Application>
  <PresentationFormat>Panorámica</PresentationFormat>
  <Paragraphs>25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Rockwell</vt:lpstr>
      <vt:lpstr>Rockwell Condensed</vt:lpstr>
      <vt:lpstr>Wingdings</vt:lpstr>
      <vt:lpstr>Letras en madera</vt:lpstr>
      <vt:lpstr>EL FINAL DEL SOCIALISMO EUROPEO</vt:lpstr>
      <vt:lpstr> Perestroika y Glasnost (1985 hasta 1991) </vt:lpstr>
      <vt:lpstr>Presentación de PowerPoint</vt:lpstr>
      <vt:lpstr> Perestroika (restructuración)</vt:lpstr>
      <vt:lpstr> Glasnost (transparencia y apertura)</vt:lpstr>
      <vt:lpstr>Caída del Muro de Berlín 9 de noviembre de 1989 </vt:lpstr>
      <vt:lpstr>Presentación de PowerPoint</vt:lpstr>
      <vt:lpstr>Presentación de PowerPoint</vt:lpstr>
      <vt:lpstr> Consecuencias en el Nuevo Orden Mundial: </vt:lpstr>
      <vt:lpstr> Consecuencias en el Nuevo Orden Mundial: </vt:lpstr>
      <vt:lpstr> Consideraciones finales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FINAL DEL SOCIALIMOS EUROPEO</dc:title>
  <dc:creator>Hector Castro Ahumada</dc:creator>
  <cp:lastModifiedBy>Hector Castro Ahumada</cp:lastModifiedBy>
  <cp:revision>20</cp:revision>
  <dcterms:created xsi:type="dcterms:W3CDTF">2024-03-07T21:19:35Z</dcterms:created>
  <dcterms:modified xsi:type="dcterms:W3CDTF">2024-03-19T22:27:41Z</dcterms:modified>
</cp:coreProperties>
</file>