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58" r:id="rId4"/>
    <p:sldId id="261" r:id="rId5"/>
    <p:sldId id="262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C525F88-5559-5D4F-A4D6-BFB1DE1AE475}" type="doc">
      <dgm:prSet loTypeId="urn:microsoft.com/office/officeart/2005/8/layout/vList3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s-ES"/>
        </a:p>
      </dgm:t>
    </dgm:pt>
    <dgm:pt modelId="{A19CE4B1-B2C3-FD42-AA52-A9D11E492FEA}" type="pres">
      <dgm:prSet presAssocID="{BC525F88-5559-5D4F-A4D6-BFB1DE1AE475}" presName="linearFlow" presStyleCnt="0">
        <dgm:presLayoutVars>
          <dgm:dir/>
          <dgm:resizeHandles val="exact"/>
        </dgm:presLayoutVars>
      </dgm:prSet>
      <dgm:spPr/>
    </dgm:pt>
  </dgm:ptLst>
  <dgm:cxnLst>
    <dgm:cxn modelId="{A6885FCF-6A0B-DF46-B97A-026FCD70AE46}" type="presOf" srcId="{BC525F88-5559-5D4F-A4D6-BFB1DE1AE475}" destId="{A19CE4B1-B2C3-FD42-AA52-A9D11E492FEA}" srcOrd="0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9C6FCBF-EE6A-E04A-822B-340A0A591F09}" type="doc">
      <dgm:prSet loTypeId="urn:microsoft.com/office/officeart/2005/8/layout/vList5" loCatId="list" qsTypeId="urn:microsoft.com/office/officeart/2005/8/quickstyle/simple1" qsCatId="simple" csTypeId="urn:microsoft.com/office/officeart/2005/8/colors/accent1_2" csCatId="accent1" phldr="0"/>
      <dgm:spPr/>
      <dgm:t>
        <a:bodyPr/>
        <a:lstStyle/>
        <a:p>
          <a:endParaRPr lang="es-ES"/>
        </a:p>
      </dgm:t>
    </dgm:pt>
    <dgm:pt modelId="{75FA9723-2663-154E-8F2C-79E1B124C664}" type="pres">
      <dgm:prSet presAssocID="{A9C6FCBF-EE6A-E04A-822B-340A0A591F09}" presName="Name0" presStyleCnt="0">
        <dgm:presLayoutVars>
          <dgm:dir/>
          <dgm:animLvl val="lvl"/>
          <dgm:resizeHandles val="exact"/>
        </dgm:presLayoutVars>
      </dgm:prSet>
      <dgm:spPr/>
    </dgm:pt>
  </dgm:ptLst>
  <dgm:cxnLst>
    <dgm:cxn modelId="{A0E82EAE-07F7-A147-A2BC-60E7DA203AB0}" type="presOf" srcId="{A9C6FCBF-EE6A-E04A-822B-340A0A591F09}" destId="{75FA9723-2663-154E-8F2C-79E1B124C664}" srcOrd="0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404D991-3C67-294A-96A0-472F325583EB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ES"/>
        </a:p>
      </dgm:t>
    </dgm:pt>
    <dgm:pt modelId="{6EA39B85-B7E5-6449-BD3E-81DBBCB48596}">
      <dgm:prSet phldrT="[Texto]" phldr="0" custT="1"/>
      <dgm:spPr/>
      <dgm:t>
        <a:bodyPr/>
        <a:lstStyle/>
        <a:p>
          <a:r>
            <a:rPr lang="es-419" sz="1700" dirty="0"/>
            <a:t>Adenina:</a:t>
          </a:r>
          <a:r>
            <a:rPr lang="es-US" sz="1700" b="0" i="0" u="none" strike="noStrike" dirty="0">
              <a:solidFill>
                <a:srgbClr val="E2EEFF"/>
              </a:solidFill>
              <a:effectLst/>
              <a:latin typeface="Google Sans"/>
            </a:rPr>
            <a:t>Compuesto químico que las células usan para elaborar los elementos fundamentales del ADN y el ARN</a:t>
          </a:r>
          <a:r>
            <a:rPr lang="es-US" sz="1700" b="0" i="0" u="none" strike="noStrike" dirty="0">
              <a:solidFill>
                <a:srgbClr val="E8E8E8"/>
              </a:solidFill>
              <a:effectLst/>
              <a:latin typeface="Google Sans"/>
            </a:rPr>
            <a:t>. </a:t>
          </a:r>
          <a:endParaRPr lang="es-ES" sz="1700" dirty="0"/>
        </a:p>
      </dgm:t>
    </dgm:pt>
    <dgm:pt modelId="{EB8DB327-D602-AF49-AF26-8D593B511F9A}" type="parTrans" cxnId="{51B92B53-D96E-1046-B36F-8135FA04F249}">
      <dgm:prSet/>
      <dgm:spPr/>
      <dgm:t>
        <a:bodyPr/>
        <a:lstStyle/>
        <a:p>
          <a:endParaRPr lang="es-ES"/>
        </a:p>
      </dgm:t>
    </dgm:pt>
    <dgm:pt modelId="{345D8DE6-B05D-424E-8E02-028391FC6EF1}" type="sibTrans" cxnId="{51B92B53-D96E-1046-B36F-8135FA04F249}">
      <dgm:prSet/>
      <dgm:spPr/>
      <dgm:t>
        <a:bodyPr/>
        <a:lstStyle/>
        <a:p>
          <a:endParaRPr lang="es-ES"/>
        </a:p>
      </dgm:t>
    </dgm:pt>
    <dgm:pt modelId="{DAF76D7C-964F-B44E-9E5F-9A4C52077E8F}">
      <dgm:prSet phldrT="[Texto]" phldr="0" custT="1"/>
      <dgm:spPr/>
      <dgm:t>
        <a:bodyPr/>
        <a:lstStyle/>
        <a:p>
          <a:r>
            <a:rPr lang="es-US" sz="1500" b="0" i="0" u="none" strike="noStrike" dirty="0">
              <a:solidFill>
                <a:schemeClr val="bg1"/>
              </a:solidFill>
              <a:effectLst/>
              <a:latin typeface="Google Sans"/>
            </a:rPr>
            <a:t>La timina también participa en la transcripción del ADN, un proceso mediante el cual se produce una molécula de ácido ribonucleico (ARN) a partir de una hebra de ADN, que sirve como molde.</a:t>
          </a:r>
          <a:endParaRPr lang="es-ES" sz="1500" dirty="0">
            <a:solidFill>
              <a:schemeClr val="bg1"/>
            </a:solidFill>
          </a:endParaRPr>
        </a:p>
      </dgm:t>
    </dgm:pt>
    <dgm:pt modelId="{C06D9A39-8FD5-1847-A8D9-63C7B1257FA6}" type="parTrans" cxnId="{54C5485B-58CB-B948-8389-21310FB830A9}">
      <dgm:prSet/>
      <dgm:spPr/>
      <dgm:t>
        <a:bodyPr/>
        <a:lstStyle/>
        <a:p>
          <a:endParaRPr lang="es-ES"/>
        </a:p>
      </dgm:t>
    </dgm:pt>
    <dgm:pt modelId="{DF690002-EEF1-8F4C-A1D2-97F0A6E2A016}" type="sibTrans" cxnId="{54C5485B-58CB-B948-8389-21310FB830A9}">
      <dgm:prSet/>
      <dgm:spPr/>
      <dgm:t>
        <a:bodyPr/>
        <a:lstStyle/>
        <a:p>
          <a:endParaRPr lang="es-ES"/>
        </a:p>
      </dgm:t>
    </dgm:pt>
    <dgm:pt modelId="{A951E7F3-F6FE-BF48-8350-D79468F322B2}">
      <dgm:prSet phldrT="[Texto]" phldr="0" custT="1"/>
      <dgm:spPr/>
      <dgm:t>
        <a:bodyPr/>
        <a:lstStyle/>
        <a:p>
          <a:r>
            <a:rPr lang="es-419" sz="1700" b="0" i="0" u="none" strike="noStrike" dirty="0">
              <a:solidFill>
                <a:schemeClr val="bg1"/>
              </a:solidFill>
              <a:effectLst/>
              <a:latin typeface="Google Sans"/>
            </a:rPr>
            <a:t>Citosina: </a:t>
          </a:r>
          <a:r>
            <a:rPr lang="es-US" sz="1700" b="0" i="0" u="none" strike="noStrike" dirty="0">
              <a:solidFill>
                <a:schemeClr val="bg1"/>
              </a:solidFill>
              <a:effectLst/>
              <a:latin typeface="Google Sans"/>
            </a:rPr>
            <a:t>para controlar el crecimiento y la actividad de otras células del sistema inmunitario y las células sanguíneas. </a:t>
          </a:r>
          <a:endParaRPr lang="es-ES" sz="1700" dirty="0">
            <a:solidFill>
              <a:schemeClr val="bg1"/>
            </a:solidFill>
          </a:endParaRPr>
        </a:p>
      </dgm:t>
    </dgm:pt>
    <dgm:pt modelId="{D24BB23A-F113-B04D-A031-0598BEBA9372}" type="parTrans" cxnId="{6070EF15-7DDF-4D4A-A83E-865BABE5421D}">
      <dgm:prSet/>
      <dgm:spPr/>
      <dgm:t>
        <a:bodyPr/>
        <a:lstStyle/>
        <a:p>
          <a:endParaRPr lang="es-ES"/>
        </a:p>
      </dgm:t>
    </dgm:pt>
    <dgm:pt modelId="{468B9F7E-AAE7-5641-8FF7-D051A5C6CC5C}" type="sibTrans" cxnId="{6070EF15-7DDF-4D4A-A83E-865BABE5421D}">
      <dgm:prSet/>
      <dgm:spPr/>
      <dgm:t>
        <a:bodyPr/>
        <a:lstStyle/>
        <a:p>
          <a:endParaRPr lang="es-ES"/>
        </a:p>
      </dgm:t>
    </dgm:pt>
    <dgm:pt modelId="{75E35856-9AB3-B14F-A631-391D15476F49}">
      <dgm:prSet phldrT="[Texto]" phldr="0"/>
      <dgm:spPr/>
      <dgm:t>
        <a:bodyPr/>
        <a:lstStyle/>
        <a:p>
          <a:r>
            <a:rPr lang="es-419" dirty="0">
              <a:solidFill>
                <a:schemeClr val="bg1"/>
              </a:solidFill>
            </a:rPr>
            <a:t>Guanina:</a:t>
          </a:r>
          <a:r>
            <a:rPr lang="es-US" b="0" i="0" u="none" strike="noStrike" dirty="0">
              <a:solidFill>
                <a:schemeClr val="bg1"/>
              </a:solidFill>
              <a:effectLst/>
              <a:latin typeface="Google Sans"/>
            </a:rPr>
            <a:t>para elaborar los elementos fundamentales del ADN y el ARN.</a:t>
          </a:r>
          <a:endParaRPr lang="es-ES" dirty="0">
            <a:solidFill>
              <a:schemeClr val="bg1"/>
            </a:solidFill>
          </a:endParaRPr>
        </a:p>
      </dgm:t>
    </dgm:pt>
    <dgm:pt modelId="{3B82BB9F-BA63-AA47-8F15-A4F9ACE69B64}" type="parTrans" cxnId="{FD8206DE-3DB1-0341-A6B7-4B0931AE0D06}">
      <dgm:prSet/>
      <dgm:spPr/>
      <dgm:t>
        <a:bodyPr/>
        <a:lstStyle/>
        <a:p>
          <a:endParaRPr lang="es-ES"/>
        </a:p>
      </dgm:t>
    </dgm:pt>
    <dgm:pt modelId="{09400D46-995F-214A-ACE5-580FFEC1877D}" type="sibTrans" cxnId="{FD8206DE-3DB1-0341-A6B7-4B0931AE0D06}">
      <dgm:prSet/>
      <dgm:spPr/>
      <dgm:t>
        <a:bodyPr/>
        <a:lstStyle/>
        <a:p>
          <a:endParaRPr lang="es-ES"/>
        </a:p>
      </dgm:t>
    </dgm:pt>
    <dgm:pt modelId="{3318BE1E-2A87-D844-9488-D3DB0CCDD20A}">
      <dgm:prSet phldrT="[Texto]" phldr="0"/>
      <dgm:spPr/>
      <dgm:t>
        <a:bodyPr/>
        <a:lstStyle/>
        <a:p>
          <a:r>
            <a:rPr lang="es-419" dirty="0"/>
            <a:t>Esqueleto</a:t>
          </a:r>
          <a:r>
            <a:rPr lang="es-419" dirty="0">
              <a:solidFill>
                <a:schemeClr val="bg1"/>
              </a:solidFill>
            </a:rPr>
            <a:t>: </a:t>
          </a:r>
          <a:r>
            <a:rPr lang="es-US" b="0" i="0" u="none" strike="noStrike" dirty="0">
              <a:solidFill>
                <a:schemeClr val="bg1"/>
              </a:solidFill>
              <a:effectLst/>
              <a:latin typeface="Google Sans"/>
            </a:rPr>
            <a:t>proporciona soporte estructural a la molécula</a:t>
          </a:r>
          <a:endParaRPr lang="es-ES" dirty="0">
            <a:solidFill>
              <a:schemeClr val="bg1"/>
            </a:solidFill>
          </a:endParaRPr>
        </a:p>
      </dgm:t>
    </dgm:pt>
    <dgm:pt modelId="{83F8BD87-2A5D-7442-A357-2E84C981171D}" type="parTrans" cxnId="{CC5BC577-6999-1F40-83E7-22E9B2A46974}">
      <dgm:prSet/>
      <dgm:spPr/>
      <dgm:t>
        <a:bodyPr/>
        <a:lstStyle/>
        <a:p>
          <a:endParaRPr lang="es-ES"/>
        </a:p>
      </dgm:t>
    </dgm:pt>
    <dgm:pt modelId="{BA8AE649-2D3C-4C40-95A9-12FD1DFAE1A5}" type="sibTrans" cxnId="{CC5BC577-6999-1F40-83E7-22E9B2A46974}">
      <dgm:prSet/>
      <dgm:spPr/>
      <dgm:t>
        <a:bodyPr/>
        <a:lstStyle/>
        <a:p>
          <a:endParaRPr lang="es-ES"/>
        </a:p>
      </dgm:t>
    </dgm:pt>
    <dgm:pt modelId="{80E1BCE0-CB0F-A647-89F6-090D1DF3DC8A}" type="pres">
      <dgm:prSet presAssocID="{F404D991-3C67-294A-96A0-472F325583EB}" presName="diagram" presStyleCnt="0">
        <dgm:presLayoutVars>
          <dgm:dir/>
          <dgm:resizeHandles val="exact"/>
        </dgm:presLayoutVars>
      </dgm:prSet>
      <dgm:spPr/>
    </dgm:pt>
    <dgm:pt modelId="{D58B793E-3148-8742-BFB5-8955F99A1F14}" type="pres">
      <dgm:prSet presAssocID="{6EA39B85-B7E5-6449-BD3E-81DBBCB48596}" presName="node" presStyleLbl="node1" presStyleIdx="0" presStyleCnt="5">
        <dgm:presLayoutVars>
          <dgm:bulletEnabled val="1"/>
        </dgm:presLayoutVars>
      </dgm:prSet>
      <dgm:spPr/>
    </dgm:pt>
    <dgm:pt modelId="{1A3D311D-E64A-7642-ADC6-1CA8EB28901F}" type="pres">
      <dgm:prSet presAssocID="{345D8DE6-B05D-424E-8E02-028391FC6EF1}" presName="sibTrans" presStyleCnt="0"/>
      <dgm:spPr/>
    </dgm:pt>
    <dgm:pt modelId="{08518CD9-607C-1C4C-9E9D-2E89A42FD5D9}" type="pres">
      <dgm:prSet presAssocID="{DAF76D7C-964F-B44E-9E5F-9A4C52077E8F}" presName="node" presStyleLbl="node1" presStyleIdx="1" presStyleCnt="5">
        <dgm:presLayoutVars>
          <dgm:bulletEnabled val="1"/>
        </dgm:presLayoutVars>
      </dgm:prSet>
      <dgm:spPr/>
    </dgm:pt>
    <dgm:pt modelId="{22C4A1AB-62C7-F043-ABF2-AFCD1B97866B}" type="pres">
      <dgm:prSet presAssocID="{DF690002-EEF1-8F4C-A1D2-97F0A6E2A016}" presName="sibTrans" presStyleCnt="0"/>
      <dgm:spPr/>
    </dgm:pt>
    <dgm:pt modelId="{04D804BF-9420-4843-83E5-F4CAE004B8EA}" type="pres">
      <dgm:prSet presAssocID="{A951E7F3-F6FE-BF48-8350-D79468F322B2}" presName="node" presStyleLbl="node1" presStyleIdx="2" presStyleCnt="5">
        <dgm:presLayoutVars>
          <dgm:bulletEnabled val="1"/>
        </dgm:presLayoutVars>
      </dgm:prSet>
      <dgm:spPr/>
    </dgm:pt>
    <dgm:pt modelId="{552FEBD0-F867-A943-80E9-77FFAFD338CF}" type="pres">
      <dgm:prSet presAssocID="{468B9F7E-AAE7-5641-8FF7-D051A5C6CC5C}" presName="sibTrans" presStyleCnt="0"/>
      <dgm:spPr/>
    </dgm:pt>
    <dgm:pt modelId="{287FEE37-31F0-974C-B243-F706155E9CFF}" type="pres">
      <dgm:prSet presAssocID="{75E35856-9AB3-B14F-A631-391D15476F49}" presName="node" presStyleLbl="node1" presStyleIdx="3" presStyleCnt="5">
        <dgm:presLayoutVars>
          <dgm:bulletEnabled val="1"/>
        </dgm:presLayoutVars>
      </dgm:prSet>
      <dgm:spPr/>
    </dgm:pt>
    <dgm:pt modelId="{0CD58525-32CB-EB4D-A9AB-9744425F602B}" type="pres">
      <dgm:prSet presAssocID="{09400D46-995F-214A-ACE5-580FFEC1877D}" presName="sibTrans" presStyleCnt="0"/>
      <dgm:spPr/>
    </dgm:pt>
    <dgm:pt modelId="{0502F5E5-DC6F-064E-89CA-770DB1F7C685}" type="pres">
      <dgm:prSet presAssocID="{3318BE1E-2A87-D844-9488-D3DB0CCDD20A}" presName="node" presStyleLbl="node1" presStyleIdx="4" presStyleCnt="5">
        <dgm:presLayoutVars>
          <dgm:bulletEnabled val="1"/>
        </dgm:presLayoutVars>
      </dgm:prSet>
      <dgm:spPr/>
    </dgm:pt>
  </dgm:ptLst>
  <dgm:cxnLst>
    <dgm:cxn modelId="{6070EF15-7DDF-4D4A-A83E-865BABE5421D}" srcId="{F404D991-3C67-294A-96A0-472F325583EB}" destId="{A951E7F3-F6FE-BF48-8350-D79468F322B2}" srcOrd="2" destOrd="0" parTransId="{D24BB23A-F113-B04D-A031-0598BEBA9372}" sibTransId="{468B9F7E-AAE7-5641-8FF7-D051A5C6CC5C}"/>
    <dgm:cxn modelId="{03307C2D-131D-624C-8F3F-A701DCA4FF92}" type="presOf" srcId="{A951E7F3-F6FE-BF48-8350-D79468F322B2}" destId="{04D804BF-9420-4843-83E5-F4CAE004B8EA}" srcOrd="0" destOrd="0" presId="urn:microsoft.com/office/officeart/2005/8/layout/default"/>
    <dgm:cxn modelId="{0179F02E-94DA-1746-BFD7-CDD540BD7283}" type="presOf" srcId="{DAF76D7C-964F-B44E-9E5F-9A4C52077E8F}" destId="{08518CD9-607C-1C4C-9E9D-2E89A42FD5D9}" srcOrd="0" destOrd="0" presId="urn:microsoft.com/office/officeart/2005/8/layout/default"/>
    <dgm:cxn modelId="{DB5DB049-56F5-F540-AC65-22A7F473BE27}" type="presOf" srcId="{F404D991-3C67-294A-96A0-472F325583EB}" destId="{80E1BCE0-CB0F-A647-89F6-090D1DF3DC8A}" srcOrd="0" destOrd="0" presId="urn:microsoft.com/office/officeart/2005/8/layout/default"/>
    <dgm:cxn modelId="{51B92B53-D96E-1046-B36F-8135FA04F249}" srcId="{F404D991-3C67-294A-96A0-472F325583EB}" destId="{6EA39B85-B7E5-6449-BD3E-81DBBCB48596}" srcOrd="0" destOrd="0" parTransId="{EB8DB327-D602-AF49-AF26-8D593B511F9A}" sibTransId="{345D8DE6-B05D-424E-8E02-028391FC6EF1}"/>
    <dgm:cxn modelId="{54C5485B-58CB-B948-8389-21310FB830A9}" srcId="{F404D991-3C67-294A-96A0-472F325583EB}" destId="{DAF76D7C-964F-B44E-9E5F-9A4C52077E8F}" srcOrd="1" destOrd="0" parTransId="{C06D9A39-8FD5-1847-A8D9-63C7B1257FA6}" sibTransId="{DF690002-EEF1-8F4C-A1D2-97F0A6E2A016}"/>
    <dgm:cxn modelId="{434D0361-59E5-B94C-8001-80EAADD99109}" type="presOf" srcId="{3318BE1E-2A87-D844-9488-D3DB0CCDD20A}" destId="{0502F5E5-DC6F-064E-89CA-770DB1F7C685}" srcOrd="0" destOrd="0" presId="urn:microsoft.com/office/officeart/2005/8/layout/default"/>
    <dgm:cxn modelId="{CC5BC577-6999-1F40-83E7-22E9B2A46974}" srcId="{F404D991-3C67-294A-96A0-472F325583EB}" destId="{3318BE1E-2A87-D844-9488-D3DB0CCDD20A}" srcOrd="4" destOrd="0" parTransId="{83F8BD87-2A5D-7442-A357-2E84C981171D}" sibTransId="{BA8AE649-2D3C-4C40-95A9-12FD1DFAE1A5}"/>
    <dgm:cxn modelId="{5349F4B2-2378-344C-843B-C5385C63AA08}" type="presOf" srcId="{75E35856-9AB3-B14F-A631-391D15476F49}" destId="{287FEE37-31F0-974C-B243-F706155E9CFF}" srcOrd="0" destOrd="0" presId="urn:microsoft.com/office/officeart/2005/8/layout/default"/>
    <dgm:cxn modelId="{A46086B5-A960-6A45-9C81-E0EFE5DB8C41}" type="presOf" srcId="{6EA39B85-B7E5-6449-BD3E-81DBBCB48596}" destId="{D58B793E-3148-8742-BFB5-8955F99A1F14}" srcOrd="0" destOrd="0" presId="urn:microsoft.com/office/officeart/2005/8/layout/default"/>
    <dgm:cxn modelId="{FD8206DE-3DB1-0341-A6B7-4B0931AE0D06}" srcId="{F404D991-3C67-294A-96A0-472F325583EB}" destId="{75E35856-9AB3-B14F-A631-391D15476F49}" srcOrd="3" destOrd="0" parTransId="{3B82BB9F-BA63-AA47-8F15-A4F9ACE69B64}" sibTransId="{09400D46-995F-214A-ACE5-580FFEC1877D}"/>
    <dgm:cxn modelId="{845FF739-844B-884C-B96B-E170492934B3}" type="presParOf" srcId="{80E1BCE0-CB0F-A647-89F6-090D1DF3DC8A}" destId="{D58B793E-3148-8742-BFB5-8955F99A1F14}" srcOrd="0" destOrd="0" presId="urn:microsoft.com/office/officeart/2005/8/layout/default"/>
    <dgm:cxn modelId="{8DEF4EC3-875E-6A47-B484-3C0FE9CDFC90}" type="presParOf" srcId="{80E1BCE0-CB0F-A647-89F6-090D1DF3DC8A}" destId="{1A3D311D-E64A-7642-ADC6-1CA8EB28901F}" srcOrd="1" destOrd="0" presId="urn:microsoft.com/office/officeart/2005/8/layout/default"/>
    <dgm:cxn modelId="{C0CF8CCC-0E36-9A4C-932C-956943B4A8F2}" type="presParOf" srcId="{80E1BCE0-CB0F-A647-89F6-090D1DF3DC8A}" destId="{08518CD9-607C-1C4C-9E9D-2E89A42FD5D9}" srcOrd="2" destOrd="0" presId="urn:microsoft.com/office/officeart/2005/8/layout/default"/>
    <dgm:cxn modelId="{1F6CD290-EEC7-3449-98BC-083D75EF6328}" type="presParOf" srcId="{80E1BCE0-CB0F-A647-89F6-090D1DF3DC8A}" destId="{22C4A1AB-62C7-F043-ABF2-AFCD1B97866B}" srcOrd="3" destOrd="0" presId="urn:microsoft.com/office/officeart/2005/8/layout/default"/>
    <dgm:cxn modelId="{41523AB9-9867-7041-A28F-AF077775E1FE}" type="presParOf" srcId="{80E1BCE0-CB0F-A647-89F6-090D1DF3DC8A}" destId="{04D804BF-9420-4843-83E5-F4CAE004B8EA}" srcOrd="4" destOrd="0" presId="urn:microsoft.com/office/officeart/2005/8/layout/default"/>
    <dgm:cxn modelId="{DA805624-B9E7-F944-A0DC-B83910AE1DC6}" type="presParOf" srcId="{80E1BCE0-CB0F-A647-89F6-090D1DF3DC8A}" destId="{552FEBD0-F867-A943-80E9-77FFAFD338CF}" srcOrd="5" destOrd="0" presId="urn:microsoft.com/office/officeart/2005/8/layout/default"/>
    <dgm:cxn modelId="{0913F636-F17B-D647-80CC-10469F7FAB72}" type="presParOf" srcId="{80E1BCE0-CB0F-A647-89F6-090D1DF3DC8A}" destId="{287FEE37-31F0-974C-B243-F706155E9CFF}" srcOrd="6" destOrd="0" presId="urn:microsoft.com/office/officeart/2005/8/layout/default"/>
    <dgm:cxn modelId="{FF22CBB2-DB64-CA48-BCE1-372FB843DA83}" type="presParOf" srcId="{80E1BCE0-CB0F-A647-89F6-090D1DF3DC8A}" destId="{0CD58525-32CB-EB4D-A9AB-9744425F602B}" srcOrd="7" destOrd="0" presId="urn:microsoft.com/office/officeart/2005/8/layout/default"/>
    <dgm:cxn modelId="{151B7872-1EAD-7C48-BF21-DB763D267FEE}" type="presParOf" srcId="{80E1BCE0-CB0F-A647-89F6-090D1DF3DC8A}" destId="{0502F5E5-DC6F-064E-89CA-770DB1F7C685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8B793E-3148-8742-BFB5-8955F99A1F14}">
      <dsp:nvSpPr>
        <dsp:cNvPr id="0" name=""/>
        <dsp:cNvSpPr/>
      </dsp:nvSpPr>
      <dsp:spPr>
        <a:xfrm>
          <a:off x="0" y="592574"/>
          <a:ext cx="2306284" cy="13837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419" sz="1700" kern="1200" dirty="0"/>
            <a:t>Adenina:</a:t>
          </a:r>
          <a:r>
            <a:rPr lang="es-US" sz="1700" b="0" i="0" u="none" strike="noStrike" kern="1200" dirty="0">
              <a:solidFill>
                <a:srgbClr val="E2EEFF"/>
              </a:solidFill>
              <a:effectLst/>
              <a:latin typeface="Google Sans"/>
            </a:rPr>
            <a:t>Compuesto químico que las células usan para elaborar los elementos fundamentales del ADN y el ARN</a:t>
          </a:r>
          <a:r>
            <a:rPr lang="es-US" sz="1700" b="0" i="0" u="none" strike="noStrike" kern="1200" dirty="0">
              <a:solidFill>
                <a:srgbClr val="E8E8E8"/>
              </a:solidFill>
              <a:effectLst/>
              <a:latin typeface="Google Sans"/>
            </a:rPr>
            <a:t>. </a:t>
          </a:r>
          <a:endParaRPr lang="es-ES" sz="1700" kern="1200" dirty="0"/>
        </a:p>
      </dsp:txBody>
      <dsp:txXfrm>
        <a:off x="0" y="592574"/>
        <a:ext cx="2306284" cy="1383770"/>
      </dsp:txXfrm>
    </dsp:sp>
    <dsp:sp modelId="{08518CD9-607C-1C4C-9E9D-2E89A42FD5D9}">
      <dsp:nvSpPr>
        <dsp:cNvPr id="0" name=""/>
        <dsp:cNvSpPr/>
      </dsp:nvSpPr>
      <dsp:spPr>
        <a:xfrm>
          <a:off x="2536912" y="592574"/>
          <a:ext cx="2306284" cy="13837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US" sz="1500" b="0" i="0" u="none" strike="noStrike" kern="1200" dirty="0">
              <a:solidFill>
                <a:schemeClr val="bg1"/>
              </a:solidFill>
              <a:effectLst/>
              <a:latin typeface="Google Sans"/>
            </a:rPr>
            <a:t>La timina también participa en la transcripción del ADN, un proceso mediante el cual se produce una molécula de ácido ribonucleico (ARN) a partir de una hebra de ADN, que sirve como molde.</a:t>
          </a:r>
          <a:endParaRPr lang="es-ES" sz="1500" kern="1200" dirty="0">
            <a:solidFill>
              <a:schemeClr val="bg1"/>
            </a:solidFill>
          </a:endParaRPr>
        </a:p>
      </dsp:txBody>
      <dsp:txXfrm>
        <a:off x="2536912" y="592574"/>
        <a:ext cx="2306284" cy="1383770"/>
      </dsp:txXfrm>
    </dsp:sp>
    <dsp:sp modelId="{04D804BF-9420-4843-83E5-F4CAE004B8EA}">
      <dsp:nvSpPr>
        <dsp:cNvPr id="0" name=""/>
        <dsp:cNvSpPr/>
      </dsp:nvSpPr>
      <dsp:spPr>
        <a:xfrm>
          <a:off x="5073825" y="592574"/>
          <a:ext cx="2306284" cy="13837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419" sz="1700" b="0" i="0" u="none" strike="noStrike" kern="1200" dirty="0">
              <a:solidFill>
                <a:schemeClr val="bg1"/>
              </a:solidFill>
              <a:effectLst/>
              <a:latin typeface="Google Sans"/>
            </a:rPr>
            <a:t>Citosina: </a:t>
          </a:r>
          <a:r>
            <a:rPr lang="es-US" sz="1700" b="0" i="0" u="none" strike="noStrike" kern="1200" dirty="0">
              <a:solidFill>
                <a:schemeClr val="bg1"/>
              </a:solidFill>
              <a:effectLst/>
              <a:latin typeface="Google Sans"/>
            </a:rPr>
            <a:t>para controlar el crecimiento y la actividad de otras células del sistema inmunitario y las células sanguíneas. </a:t>
          </a:r>
          <a:endParaRPr lang="es-ES" sz="1700" kern="1200" dirty="0">
            <a:solidFill>
              <a:schemeClr val="bg1"/>
            </a:solidFill>
          </a:endParaRPr>
        </a:p>
      </dsp:txBody>
      <dsp:txXfrm>
        <a:off x="5073825" y="592574"/>
        <a:ext cx="2306284" cy="1383770"/>
      </dsp:txXfrm>
    </dsp:sp>
    <dsp:sp modelId="{287FEE37-31F0-974C-B243-F706155E9CFF}">
      <dsp:nvSpPr>
        <dsp:cNvPr id="0" name=""/>
        <dsp:cNvSpPr/>
      </dsp:nvSpPr>
      <dsp:spPr>
        <a:xfrm>
          <a:off x="1268456" y="2206973"/>
          <a:ext cx="2306284" cy="13837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419" sz="1800" kern="1200" dirty="0">
              <a:solidFill>
                <a:schemeClr val="bg1"/>
              </a:solidFill>
            </a:rPr>
            <a:t>Guanina:</a:t>
          </a:r>
          <a:r>
            <a:rPr lang="es-US" sz="1800" b="0" i="0" u="none" strike="noStrike" kern="1200" dirty="0">
              <a:solidFill>
                <a:schemeClr val="bg1"/>
              </a:solidFill>
              <a:effectLst/>
              <a:latin typeface="Google Sans"/>
            </a:rPr>
            <a:t>para elaborar los elementos fundamentales del ADN y el ARN.</a:t>
          </a:r>
          <a:endParaRPr lang="es-ES" sz="1800" kern="1200" dirty="0">
            <a:solidFill>
              <a:schemeClr val="bg1"/>
            </a:solidFill>
          </a:endParaRPr>
        </a:p>
      </dsp:txBody>
      <dsp:txXfrm>
        <a:off x="1268456" y="2206973"/>
        <a:ext cx="2306284" cy="1383770"/>
      </dsp:txXfrm>
    </dsp:sp>
    <dsp:sp modelId="{0502F5E5-DC6F-064E-89CA-770DB1F7C685}">
      <dsp:nvSpPr>
        <dsp:cNvPr id="0" name=""/>
        <dsp:cNvSpPr/>
      </dsp:nvSpPr>
      <dsp:spPr>
        <a:xfrm>
          <a:off x="3805369" y="2206973"/>
          <a:ext cx="2306284" cy="138377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s-419" sz="1800" kern="1200" dirty="0"/>
            <a:t>Esqueleto</a:t>
          </a:r>
          <a:r>
            <a:rPr lang="es-419" sz="1800" kern="1200" dirty="0">
              <a:solidFill>
                <a:schemeClr val="bg1"/>
              </a:solidFill>
            </a:rPr>
            <a:t>: </a:t>
          </a:r>
          <a:r>
            <a:rPr lang="es-US" sz="1800" b="0" i="0" u="none" strike="noStrike" kern="1200" dirty="0">
              <a:solidFill>
                <a:schemeClr val="bg1"/>
              </a:solidFill>
              <a:effectLst/>
              <a:latin typeface="Google Sans"/>
            </a:rPr>
            <a:t>proporciona soporte estructural a la molécula</a:t>
          </a:r>
          <a:endParaRPr lang="es-ES" sz="1800" kern="1200" dirty="0">
            <a:solidFill>
              <a:schemeClr val="bg1"/>
            </a:solidFill>
          </a:endParaRPr>
        </a:p>
      </dsp:txBody>
      <dsp:txXfrm>
        <a:off x="3805369" y="2206973"/>
        <a:ext cx="2306284" cy="13837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3/7/24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3/7/24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3/7/24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3/7/24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3/7/24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13" Type="http://schemas.openxmlformats.org/officeDocument/2006/relationships/diagramLayout" Target="../diagrams/layout3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diagramData" Target="../diagrams/data3.xml"/><Relationship Id="rId17" Type="http://schemas.openxmlformats.org/officeDocument/2006/relationships/image" Target="../media/image2.png"/><Relationship Id="rId2" Type="http://schemas.openxmlformats.org/officeDocument/2006/relationships/diagramData" Target="../diagrams/data1.xml"/><Relationship Id="rId16" Type="http://schemas.microsoft.com/office/2007/relationships/diagramDrawing" Target="../diagrams/drawing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5" Type="http://schemas.openxmlformats.org/officeDocument/2006/relationships/diagramColors" Target="../diagrams/colors3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Relationship Id="rId1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D9AA66B-4119-951E-0E9A-6E1A4D9BA5E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99207" y="197536"/>
            <a:ext cx="8637073" cy="2541431"/>
          </a:xfrm>
        </p:spPr>
        <p:txBody>
          <a:bodyPr/>
          <a:lstStyle/>
          <a:p>
            <a:r>
              <a:rPr lang="es-419" dirty="0"/>
              <a:t>Biología (ADN)</a:t>
            </a:r>
            <a:endParaRPr lang="es-U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C6761FC2-9182-6830-0781-CBE3522EB2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419" dirty="0"/>
              <a:t>Emiliano Valdez Cerecer </a:t>
            </a:r>
            <a:endParaRPr lang="es-US" dirty="0"/>
          </a:p>
        </p:txBody>
      </p:sp>
    </p:spTree>
    <p:extLst>
      <p:ext uri="{BB962C8B-B14F-4D97-AF65-F5344CB8AC3E}">
        <p14:creationId xmlns:p14="http://schemas.microsoft.com/office/powerpoint/2010/main" val="40910234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18983FE-BDFC-CC45-8A46-6F83FD6B841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4296078" y="1042383"/>
            <a:ext cx="9604375" cy="1049337"/>
          </a:xfrm>
        </p:spPr>
        <p:txBody>
          <a:bodyPr/>
          <a:lstStyle/>
          <a:p>
            <a:r>
              <a:rPr lang="es-419" dirty="0"/>
              <a:t>Que es ?</a:t>
            </a:r>
            <a:endParaRPr lang="es-US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7D948A6-D6F4-8534-8A7B-323DC44B5BB7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293812" y="2091720"/>
            <a:ext cx="9604375" cy="3449638"/>
          </a:xfrm>
        </p:spPr>
        <p:txBody>
          <a:bodyPr/>
          <a:lstStyle/>
          <a:p>
            <a:r>
              <a:rPr lang="es-US" b="0" i="0" u="none" strike="noStrike" dirty="0">
                <a:effectLst/>
                <a:latin typeface="Google Sans"/>
              </a:rPr>
              <a:t>. </a:t>
            </a:r>
            <a:r>
              <a:rPr lang="es-US" sz="2800" b="0" i="0" u="none" strike="noStrike" dirty="0">
                <a:effectLst/>
                <a:latin typeface="Google Sans"/>
              </a:rPr>
              <a:t>Molécula del interior de las células que contiene la información genética responsable del desarrollo y el funcionamiento de un organismo. </a:t>
            </a:r>
            <a:endParaRPr lang="es-US" sz="2800" dirty="0"/>
          </a:p>
        </p:txBody>
      </p:sp>
    </p:spTree>
    <p:extLst>
      <p:ext uri="{BB962C8B-B14F-4D97-AF65-F5344CB8AC3E}">
        <p14:creationId xmlns:p14="http://schemas.microsoft.com/office/powerpoint/2010/main" val="20563234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02D4A5F-94EC-E303-A3EE-7562E546FB19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3818354" y="804863"/>
            <a:ext cx="9605962" cy="1058862"/>
          </a:xfrm>
        </p:spPr>
        <p:txBody>
          <a:bodyPr/>
          <a:lstStyle/>
          <a:p>
            <a:r>
              <a:rPr lang="es-419" dirty="0"/>
              <a:t>Para qué sirve ?</a:t>
            </a:r>
            <a:endParaRPr lang="es-US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E63B931-8338-DE5F-4A40-1457221794C9}"/>
              </a:ext>
            </a:extLst>
          </p:cNvPr>
          <p:cNvSpPr>
            <a:spLocks noGrp="1"/>
          </p:cNvSpPr>
          <p:nvPr>
            <p:ph sz="half" idx="4294967295"/>
          </p:nvPr>
        </p:nvSpPr>
        <p:spPr>
          <a:xfrm>
            <a:off x="3773487" y="2196344"/>
            <a:ext cx="4645025" cy="3448050"/>
          </a:xfrm>
        </p:spPr>
        <p:txBody>
          <a:bodyPr>
            <a:normAutofit fontScale="92500" lnSpcReduction="10000"/>
          </a:bodyPr>
          <a:lstStyle/>
          <a:p>
            <a:r>
              <a:rPr lang="es-419" sz="3600" b="0" i="0" u="none" strike="noStrike" dirty="0">
                <a:effectLst/>
                <a:latin typeface="Google Sans"/>
              </a:rPr>
              <a:t>Sirve para contener </a:t>
            </a:r>
            <a:r>
              <a:rPr lang="es-US" sz="3600" b="0" i="0" u="none" strike="noStrike" dirty="0">
                <a:effectLst/>
                <a:latin typeface="Google Sans"/>
              </a:rPr>
              <a:t>la información genética responsable del desarrollo y el funcionamiento de un organismo. </a:t>
            </a:r>
            <a:endParaRPr lang="es-US" sz="3600" dirty="0"/>
          </a:p>
        </p:txBody>
      </p:sp>
    </p:spTree>
    <p:extLst>
      <p:ext uri="{BB962C8B-B14F-4D97-AF65-F5344CB8AC3E}">
        <p14:creationId xmlns:p14="http://schemas.microsoft.com/office/powerpoint/2010/main" val="666932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E059A07-CEAA-3522-BAE3-81BBA607A59A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293812" y="835101"/>
            <a:ext cx="9604375" cy="1049337"/>
          </a:xfrm>
        </p:spPr>
        <p:txBody>
          <a:bodyPr/>
          <a:lstStyle/>
          <a:p>
            <a:r>
              <a:rPr lang="es-419" dirty="0"/>
              <a:t>Cuales son sus partes y para qué sirven </a:t>
            </a:r>
            <a:endParaRPr lang="es-US" dirty="0"/>
          </a:p>
        </p:txBody>
      </p:sp>
      <p:graphicFrame>
        <p:nvGraphicFramePr>
          <p:cNvPr id="4" name="Diagrama 3">
            <a:extLst>
              <a:ext uri="{FF2B5EF4-FFF2-40B4-BE49-F238E27FC236}">
                <a16:creationId xmlns:a16="http://schemas.microsoft.com/office/drawing/2014/main" id="{812D24DE-5517-C9D8-2DE9-45D49BAEC54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113887793"/>
              </p:ext>
            </p:extLst>
          </p:nvPr>
        </p:nvGraphicFramePr>
        <p:xfrm>
          <a:off x="2032000" y="5745238"/>
          <a:ext cx="7417405" cy="15421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6" name="Diagrama 5">
            <a:extLst>
              <a:ext uri="{FF2B5EF4-FFF2-40B4-BE49-F238E27FC236}">
                <a16:creationId xmlns:a16="http://schemas.microsoft.com/office/drawing/2014/main" id="{CEE228B8-062A-C20B-C20B-96A8FBD4DA0D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230377485"/>
              </p:ext>
            </p:extLst>
          </p:nvPr>
        </p:nvGraphicFramePr>
        <p:xfrm>
          <a:off x="2222501" y="1359769"/>
          <a:ext cx="7417405" cy="388559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7" name="Diagrama 6">
            <a:extLst>
              <a:ext uri="{FF2B5EF4-FFF2-40B4-BE49-F238E27FC236}">
                <a16:creationId xmlns:a16="http://schemas.microsoft.com/office/drawing/2014/main" id="{16C99073-E363-2361-54E2-8F44A4C0165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44890133"/>
              </p:ext>
            </p:extLst>
          </p:nvPr>
        </p:nvGraphicFramePr>
        <p:xfrm>
          <a:off x="531991" y="1486202"/>
          <a:ext cx="7380110" cy="41833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  <p:pic>
        <p:nvPicPr>
          <p:cNvPr id="9" name="Marcador de contenido 3">
            <a:extLst>
              <a:ext uri="{FF2B5EF4-FFF2-40B4-BE49-F238E27FC236}">
                <a16:creationId xmlns:a16="http://schemas.microsoft.com/office/drawing/2014/main" id="{825E6F0F-B62D-F684-6E97-A9294EB677D6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7912101" y="1783925"/>
            <a:ext cx="3747908" cy="38855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69303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7" grpId="0">
        <p:bldAsOne/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59AE69-A841-18D6-51EA-E46A48A0158F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293812" y="608315"/>
            <a:ext cx="9604375" cy="1049337"/>
          </a:xfrm>
        </p:spPr>
        <p:txBody>
          <a:bodyPr/>
          <a:lstStyle/>
          <a:p>
            <a:r>
              <a:rPr lang="es-419" dirty="0"/>
              <a:t>Su importancia </a:t>
            </a:r>
            <a:endParaRPr lang="es-US" dirty="0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AB8FBC59-8364-F48D-ECB6-C9B7FD0305D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293812" y="2152196"/>
            <a:ext cx="9604375" cy="3449638"/>
          </a:xfrm>
        </p:spPr>
        <p:txBody>
          <a:bodyPr>
            <a:normAutofit/>
          </a:bodyPr>
          <a:lstStyle/>
          <a:p>
            <a:r>
              <a:rPr lang="es-US" sz="2800" b="0" i="0" u="none" strike="noStrike" dirty="0">
                <a:effectLst/>
                <a:latin typeface="Google Sans"/>
              </a:rPr>
              <a:t>Es por ello por lo que decimos que el ADN contiene la información genética para el funcionamiento, desarrollo y crecimiento de cada célula. Básicamente, porque contienen la información para crear proteínas que harán estas funciones.</a:t>
            </a:r>
            <a:endParaRPr lang="es-US" sz="2800" dirty="0"/>
          </a:p>
        </p:txBody>
      </p:sp>
    </p:spTree>
    <p:extLst>
      <p:ext uri="{BB962C8B-B14F-4D97-AF65-F5344CB8AC3E}">
        <p14:creationId xmlns:p14="http://schemas.microsoft.com/office/powerpoint/2010/main" val="1779461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Galería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Panorámica</PresentationFormat>
  <Slides>5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6" baseType="lpstr">
      <vt:lpstr>Galería</vt:lpstr>
      <vt:lpstr>Biología (ADN)</vt:lpstr>
      <vt:lpstr>Que es ?</vt:lpstr>
      <vt:lpstr>Para qué sirve ?</vt:lpstr>
      <vt:lpstr>Cuales son sus partes y para qué sirven </vt:lpstr>
      <vt:lpstr>Su importancia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Biología (ADN)</dc:title>
  <dc:creator>Kid2 Inei</dc:creator>
  <cp:lastModifiedBy>Kid2 Inei</cp:lastModifiedBy>
  <cp:revision>5</cp:revision>
  <dcterms:created xsi:type="dcterms:W3CDTF">2024-02-16T21:54:32Z</dcterms:created>
  <dcterms:modified xsi:type="dcterms:W3CDTF">2024-03-07T22:46:27Z</dcterms:modified>
</cp:coreProperties>
</file>