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5" r:id="rId4"/>
    <p:sldId id="276" r:id="rId5"/>
    <p:sldId id="263" r:id="rId6"/>
    <p:sldId id="282" r:id="rId7"/>
    <p:sldId id="277" r:id="rId8"/>
    <p:sldId id="280" r:id="rId9"/>
    <p:sldId id="281" r:id="rId10"/>
    <p:sldId id="285" r:id="rId11"/>
    <p:sldId id="287" r:id="rId12"/>
    <p:sldId id="288" r:id="rId13"/>
    <p:sldId id="293" r:id="rId14"/>
    <p:sldId id="289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C7ADE-2008-EDDB-4EA9-7F06A7A1E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AE87BA-D603-C0F4-EBD3-425510B13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31324-74A1-D3D4-B49B-E297F273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22CB6-2CDE-C069-3503-5CCDA8E5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CB4546-D03F-9669-51A7-E8BD641D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21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96E87-27D5-8CAF-7F4D-BC962A9D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A13DC-A670-190F-4F49-729ABF79C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FB934-C89E-E7D9-5EBD-6D31944D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DC5741-831B-1303-A055-B7D74931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3AA07-EA0F-9784-F661-E9E78047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6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0A845C-92E5-B580-0F90-0FCA6ADE1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2DFA10-D48F-658F-15AE-ACE87E2F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254CC-804C-01BC-52DE-7DB1C7AF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4A877-8E7B-B028-4C79-C180648D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24E38-C9CC-EEE6-5894-CF512D64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15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3F93-2BCD-6BE1-7A94-4A06E5FF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8E477-553A-7CAB-5273-520BA698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B4811-4D09-F17A-7C4E-524DBB9E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2A0F9-8FA2-2A05-16BC-2310C159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52374-4A80-AE00-4B67-26FE9690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8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C5C71-41BC-78A8-B005-AA33B58A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40F5E-2F47-67FE-E0B5-D78DE4888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20291-2F93-F42A-1794-1F2083C9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47CDB-168B-7A11-259D-025BD743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2908A-90FB-C485-4088-1D349CC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48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21586-1AEA-FC7B-870D-B1B7C387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D4502-8802-69AC-78E0-85090AE11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7C2048-DB44-7A8E-E807-5EBFDC6C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C311C5-5B2C-645D-386E-72BEBA5B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A5FB0-CDFF-F8C3-75D5-B78A5C4E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A1BA12-84CC-BDA4-B43E-34EC3EDE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63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0AF90-8E81-894B-8B85-6F67670C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2F8E7B-6EB3-2BCF-F633-12E52E8C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478A5F-B5FD-E7D0-C123-F13196C3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FC8DD6-B90D-FF86-6013-6A67FFAA9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E5CABE-36EE-068C-4A75-6B3CA88A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634D66-CBCC-B6A9-4650-30A23C24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B82CED-115F-40DA-74D8-633FEBF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44AB9F-62D6-D50E-1804-D57FDFE0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6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F777D-8760-E5AB-B32B-0365168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E5CCFC-D930-BCE3-CD96-F58DD1BC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DC0739-8E7F-05D1-CA58-D100ACA7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9FB9A-0FBD-22FF-D23C-17E363B5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30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C77862-D6E0-E710-95BC-D4996F16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2C590B-B188-8245-6713-EF391E1B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55E8F6-FEE0-B1F6-E7AC-B7AFF13A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67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091D3-8270-28EE-314E-62008D81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5571F-1FB9-C277-7466-CC257FD3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8C8324-C22D-4B9E-D926-85341DEC1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7CE7F1-0B0F-16D8-A2E1-2090189D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AF948-181F-9955-08F0-3CFD1779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6CF8A4-7738-F15D-6521-99D3E425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E8BD6-0C51-8BE7-F4A4-2048C2D4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022BA-071B-70CD-AE8B-960B2C5FC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0B5B4-08B0-744C-C2ED-B5EED6435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C09866-1816-DE3A-DE3D-4B0557F8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2074B-E0DD-4A4E-587E-EB892DC2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1731CC-C75D-B031-A145-2977046C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5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4AC273-0650-3AB0-8ED2-876749DE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BB70B-3F21-636E-F98A-2B48BC81F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C6A3A-A12F-E014-1E49-74A36ECC5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4A07-4948-4BF7-A0B9-F4E1D911634F}" type="datetimeFigureOut">
              <a:rPr lang="es-MX" smtClean="0"/>
              <a:t>11/10/2023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7891D-2C6B-F7A7-0707-3307CEBDC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30C8D-DFC2-0AE8-A4FC-6B144164A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63FA-04E2-42A9-91F4-8B7B6D84B1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5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526049-4FCA-6692-2D7E-54A6728B480E}"/>
              </a:ext>
            </a:extLst>
          </p:cNvPr>
          <p:cNvSpPr txBox="1"/>
          <p:nvPr/>
        </p:nvSpPr>
        <p:spPr>
          <a:xfrm>
            <a:off x="1372357" y="1753456"/>
            <a:ext cx="949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M.C. Arely Soberanes Ahumada  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84A9B2-A225-CB6C-0FCB-63ACD1631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8" b="850"/>
          <a:stretch/>
        </p:blipFill>
        <p:spPr>
          <a:xfrm>
            <a:off x="4263579" y="2388395"/>
            <a:ext cx="1432502" cy="1421161"/>
          </a:xfrm>
          <a:prstGeom prst="ellipse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D962FA-C335-4F56-83D9-D7F48119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99" y="2278726"/>
            <a:ext cx="1533533" cy="15335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F00634-4BE5-71F4-2428-36F499A191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125" b="77344" l="13104" r="88726">
                        <a14:foregroundMark x1="13104" y1="49740" x2="13104" y2="49740"/>
                        <a14:foregroundMark x1="26135" y1="53385" x2="26135" y2="53385"/>
                        <a14:foregroundMark x1="26574" y1="62891" x2="26574" y2="62891"/>
                        <a14:foregroundMark x1="27160" y1="69792" x2="27160" y2="69792"/>
                        <a14:foregroundMark x1="56003" y1="50781" x2="56003" y2="50781"/>
                        <a14:foregroundMark x1="52489" y1="32031" x2="52489" y2="32031"/>
                        <a14:foregroundMark x1="50732" y1="48958" x2="50732" y2="48958"/>
                        <a14:foregroundMark x1="53075" y1="52474" x2="53075" y2="52474"/>
                        <a14:foregroundMark x1="47365" y1="42708" x2="47365" y2="42708"/>
                        <a14:foregroundMark x1="53880" y1="46615" x2="53880" y2="46615"/>
                        <a14:foregroundMark x1="49927" y1="46875" x2="49927" y2="46875"/>
                        <a14:foregroundMark x1="51245" y1="52734" x2="51245" y2="52734"/>
                        <a14:foregroundMark x1="54392" y1="54818" x2="54392" y2="54818"/>
                        <a14:foregroundMark x1="48170" y1="58594" x2="48170" y2="58594"/>
                        <a14:foregroundMark x1="54832" y1="71484" x2="54832" y2="71484"/>
                        <a14:foregroundMark x1="56515" y1="71094" x2="56515" y2="71094"/>
                        <a14:foregroundMark x1="59883" y1="71224" x2="59883" y2="71224"/>
                        <a14:foregroundMark x1="59517" y1="75651" x2="59517" y2="75651"/>
                        <a14:foregroundMark x1="56735" y1="77344" x2="56735" y2="77344"/>
                        <a14:foregroundMark x1="49927" y1="28385" x2="49927" y2="28385"/>
                        <a14:foregroundMark x1="85578" y1="64193" x2="85578" y2="64193"/>
                        <a14:foregroundMark x1="88726" y1="68490" x2="88726" y2="68490"/>
                        <a14:backgroundMark x1="49488" y1="63932" x2="49488" y2="63932"/>
                        <a14:backgroundMark x1="48536" y1="64844" x2="48536" y2="64844"/>
                      </a14:backgroundRemoval>
                    </a14:imgEffect>
                  </a14:imgLayer>
                </a14:imgProps>
              </a:ext>
            </a:extLst>
          </a:blip>
          <a:srcRect l="8906" t="26106" r="10000" b="19230"/>
          <a:stretch/>
        </p:blipFill>
        <p:spPr>
          <a:xfrm>
            <a:off x="1938337" y="3906915"/>
            <a:ext cx="7786688" cy="29510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187119EA-5460-5DCC-674B-306210C57C8D}"/>
              </a:ext>
            </a:extLst>
          </p:cNvPr>
          <p:cNvSpPr/>
          <p:nvPr/>
        </p:nvSpPr>
        <p:spPr>
          <a:xfrm>
            <a:off x="5572125" y="5715000"/>
            <a:ext cx="523875" cy="467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1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C709FC-7AC7-AA8A-64F3-348FD6CDB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25800" r="16139" b="6275"/>
          <a:stretch/>
        </p:blipFill>
        <p:spPr>
          <a:xfrm>
            <a:off x="967581" y="645134"/>
            <a:ext cx="10340801" cy="58953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766511" y="5771168"/>
            <a:ext cx="1108868" cy="5392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528423" y="6414345"/>
            <a:ext cx="482895" cy="377011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554" y="6390109"/>
            <a:ext cx="425481" cy="4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0294" y="6341499"/>
            <a:ext cx="480983" cy="480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A2669-8C37-3508-2BD5-F95DE21F02A6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HIDRATACIÓN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EBB4E2-8893-0255-044E-0FD8602F243D}"/>
              </a:ext>
            </a:extLst>
          </p:cNvPr>
          <p:cNvSpPr/>
          <p:nvPr/>
        </p:nvSpPr>
        <p:spPr>
          <a:xfrm>
            <a:off x="9474200" y="435628"/>
            <a:ext cx="1292311" cy="42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99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A2669-8C37-3508-2BD5-F95DE21F02A6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5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de Alimentos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D557D7-437C-DD0E-E50B-FDD2136B9B8E}"/>
              </a:ext>
            </a:extLst>
          </p:cNvPr>
          <p:cNvSpPr txBox="1"/>
          <p:nvPr/>
        </p:nvSpPr>
        <p:spPr>
          <a:xfrm>
            <a:off x="2497542" y="846866"/>
            <a:ext cx="7115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diversidad alimentaria se refiere a la medición del consumo de alimentos para conocer el acceso que tienen los hogares a una variedad de alimentos y se mide a través de índices validados.</a:t>
            </a:r>
            <a:endParaRPr lang="es-MX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B18AA1-6F01-008E-8DFB-17FA29D9884C}"/>
              </a:ext>
            </a:extLst>
          </p:cNvPr>
          <p:cNvSpPr txBox="1"/>
          <p:nvPr/>
        </p:nvSpPr>
        <p:spPr>
          <a:xfrm>
            <a:off x="1537913" y="2196823"/>
            <a:ext cx="95710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cultura y los hábitos de cada lugar influyen en tener una alimentación u otra.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 país tiene su dieta y su cultura a la hora de alimentarse y según estos hábitos culinarios varían los alimentos que se consumen. Por lo cual, dependiendo de la dieta de cada lugar se utilizan más algunos productos que otros.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MEXICANA:</a:t>
            </a:r>
          </a:p>
          <a:p>
            <a:pPr algn="just"/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basa en productos como el maíz, legumbres y frutas como el plátano, la papa y el tomate. Muchas de sus recetas al igual que ocurre en gran parte de </a:t>
            </a:r>
            <a:r>
              <a:rPr lang="es-E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producto de la fusión de distintas culturas.</a:t>
            </a:r>
          </a:p>
          <a:p>
            <a:pPr algn="just"/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1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Alimentación sostenible y saludable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9ED869-6C2C-3D81-C8B6-8D367EC0362F}"/>
              </a:ext>
            </a:extLst>
          </p:cNvPr>
          <p:cNvSpPr txBox="1"/>
          <p:nvPr/>
        </p:nvSpPr>
        <p:spPr>
          <a:xfrm>
            <a:off x="2198515" y="796019"/>
            <a:ext cx="7794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effectLst/>
                <a:latin typeface="arial" panose="020B0604020202020204" pitchFamily="34" charset="0"/>
              </a:rPr>
              <a:t>Un sistema alimentario sostenible es aquel que garantiza la seguridad alimentaria y la nutrición para todos, de forma que no comprometan las bases económicas, sociales y ambientales para las futuras generaciones.</a:t>
            </a:r>
            <a:endParaRPr lang="es-MX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5F56DC-8305-2DF6-3267-683817AB178A}"/>
              </a:ext>
            </a:extLst>
          </p:cNvPr>
          <p:cNvSpPr txBox="1"/>
          <p:nvPr/>
        </p:nvSpPr>
        <p:spPr>
          <a:xfrm>
            <a:off x="4320116" y="2587588"/>
            <a:ext cx="49879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alimentación sostenible también tiene en cuenta la huella ambiental de la alimentación, es decir, la emisión de gases, el consumo de energía y el uso de recursos hídricos así como de la tierra durante todo el proceso de la cadena alimentaria. Además de priorizar alimentos poco procesados, locales y de temporada y potenciar actividades culinarias y gastronómicas.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8BF3349-A296-A898-59DA-9931D98134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82150" y="2337245"/>
            <a:ext cx="1609725" cy="28575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848BF33-1AC9-6422-C513-418D4327A9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820" y="2670337"/>
            <a:ext cx="3292961" cy="21913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3E5559-3E8F-BC31-80F0-DAB45771E533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5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Alimentación sostenible y saludable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C5035-939E-6E96-0EC9-A3A8788ACA85}"/>
              </a:ext>
            </a:extLst>
          </p:cNvPr>
          <p:cNvSpPr txBox="1"/>
          <p:nvPr/>
        </p:nvSpPr>
        <p:spPr>
          <a:xfrm>
            <a:off x="1645770" y="805262"/>
            <a:ext cx="9039569" cy="5227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¿Qué podemos hacer como consumidores para que nuestra alimentación sea más sostenible y saludable?</a:t>
            </a:r>
          </a:p>
          <a:p>
            <a:pPr algn="l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debemos tener en cuenta en una dieta sostenible:</a:t>
            </a:r>
          </a:p>
          <a:p>
            <a:pPr algn="l"/>
            <a:endParaRPr lang="es-E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 menos carnes rojas y procesadas.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Consumir más productos locales, de temporada y mínimamente procesados.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Aumentar el consumo de leguminosas y de frutos secos como fuente de proteína vegetal.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Incrementar el consumo de frutas y hortalizas.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Tomar más cereales y alimentos ricos en almidón.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Mantener el consumo de lácteos.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Planificar las comidas o aprovechar las sobras contribuye al cambio para evitar desperdicios y tirar comida.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5DA6BD-5354-270C-43B6-44162E0127C2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5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Alimentos de nuestro País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C16ACD6-26CF-CF1F-AF81-245B81851745}"/>
              </a:ext>
            </a:extLst>
          </p:cNvPr>
          <p:cNvSpPr txBox="1"/>
          <p:nvPr/>
        </p:nvSpPr>
        <p:spPr>
          <a:xfrm>
            <a:off x="1047728" y="1032778"/>
            <a:ext cx="68983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lograr una buena dieta y mantener un peso adecuado, la regla de oro es combinar y variar los alimentos lo más posible.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Hoy en día, las recomendaciones del Sector Salud siguen la norma oficial mexicana que incluye </a:t>
            </a:r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“El plato del bien comer”, 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tres grupos complementarios de alimentos, cuya combinación resulta en una dieta completa y equilibrada.</a:t>
            </a:r>
          </a:p>
          <a:p>
            <a:pPr algn="just"/>
            <a:endParaRPr lang="es-E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México, al ser un país megadiverso, posee una enorme variedad de plantas comestibles que forman parte de la dieta tradicional que resulta ser completa, variada, equilibrada, moderada y adecuada, y que debería ser revalorada.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2048F9-1CC7-5D6A-C9AA-4174EF8AAD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3102" y="1087289"/>
            <a:ext cx="3578190" cy="365514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792CF51-9DA9-FE59-F092-90EA71F9F5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442" y="4637313"/>
            <a:ext cx="2552700" cy="17907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5C8BAA4-66F8-CFBF-9DE0-383A47F881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65623" y="4714895"/>
            <a:ext cx="2466975" cy="18478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3C5CF3C-E210-A532-B0A9-563C762B70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4323" y="4714790"/>
            <a:ext cx="2505075" cy="182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0A4AC11-17B3-25C3-36A4-AD3DD4484F32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5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4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89C72-9010-E7DC-79E5-8A1EFF96ABD3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6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5F2B7E-1C49-16B6-5C66-1B083ADC7A47}"/>
              </a:ext>
            </a:extLst>
          </p:cNvPr>
          <p:cNvSpPr txBox="1"/>
          <p:nvPr/>
        </p:nvSpPr>
        <p:spPr>
          <a:xfrm>
            <a:off x="1823826" y="1376189"/>
            <a:ext cx="800907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tres grupos de alimentos:</a:t>
            </a:r>
          </a:p>
          <a:p>
            <a:pPr algn="just"/>
            <a:endParaRPr lang="es-ES" sz="2000" b="0" i="0" dirty="0">
              <a:solidFill>
                <a:srgbClr val="4040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Verduras y frutas.</a:t>
            </a:r>
            <a:r>
              <a:rPr lang="es-ES" sz="20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Son fuente de vitaminas, minerales y fibra que ayudan al buen funcionamiento del cuerpo humano, lo que permite un adecuado crecimiento, desarrollo y estado de salud.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4040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Cereales y tubérculos.</a:t>
            </a:r>
            <a:r>
              <a:rPr lang="es-ES" sz="20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Te aportan una fuente principal de la energía que el organismo utiliza para realizar sus actividades diarias, como: correr, trabajar, jugar, estudiar, bailar, etcétera, también son fuente importante de fibra cuando se consumen enteros.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4040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Leguminosas y alimentos de origen animal.</a:t>
            </a:r>
            <a:r>
              <a:rPr lang="es-ES" sz="20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Proporcionan principalmente proteínas que son necesarias para el crecimiento y desarrollo de los niños, para la formación y reparación de tejidos.</a:t>
            </a:r>
          </a:p>
          <a:p>
            <a:pPr algn="l"/>
            <a:endParaRPr lang="es-ES" b="0" i="0" dirty="0">
              <a:solidFill>
                <a:srgbClr val="40404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E72008-0AAB-D485-C3D8-A25542FB71AB}"/>
              </a:ext>
            </a:extLst>
          </p:cNvPr>
          <p:cNvSpPr txBox="1"/>
          <p:nvPr/>
        </p:nvSpPr>
        <p:spPr>
          <a:xfrm>
            <a:off x="2379195" y="364516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 DE GRUPOS ALIMENTICIOS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6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89C72-9010-E7DC-79E5-8A1EFF96ABD3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6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F463AC-B99D-38C3-AC09-D36D41908BAB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DE ALIMENTOS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18C8AA-5BFF-7ADB-2CA0-CD2F5FF3DAE2}"/>
              </a:ext>
            </a:extLst>
          </p:cNvPr>
          <p:cNvSpPr txBox="1"/>
          <p:nvPr/>
        </p:nvSpPr>
        <p:spPr>
          <a:xfrm>
            <a:off x="1165860" y="828318"/>
            <a:ext cx="9860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alimentación desencadena mecanismos fisiológicos que permiten la digestión de los alimentos y la absorción, transporte y metabolismo de los nutrimentos; el resultado se conoce como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nutrición</a:t>
            </a:r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está directamente relacionada a la vida y la salud. </a:t>
            </a:r>
          </a:p>
          <a:p>
            <a:pPr algn="just"/>
            <a:endParaRPr lang="es-ES" dirty="0">
              <a:solidFill>
                <a:srgbClr val="212529"/>
              </a:solidFill>
              <a:latin typeface="freight-sans-pro"/>
            </a:endParaRPr>
          </a:p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“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dieta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es el conjunto de alimentos y bebidas que se ingieren en el curso del día. </a:t>
            </a:r>
          </a:p>
          <a:p>
            <a:pPr algn="just"/>
            <a:endParaRPr lang="es-ES" dirty="0">
              <a:solidFill>
                <a:srgbClr val="212529"/>
              </a:solidFill>
              <a:latin typeface="freight-sans-pro"/>
            </a:endParaRPr>
          </a:p>
          <a:p>
            <a:pPr algn="just"/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sustancias indispensables que se encuentran en la dieta se conocen como </a:t>
            </a:r>
            <a:r>
              <a:rPr lang="es-ES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cuales suman varias decenas, y alrededor de 15 de ellos son vitaminas y minerales de importancia para la salud. </a:t>
            </a:r>
          </a:p>
          <a:p>
            <a:pPr algn="just"/>
            <a:endParaRPr lang="es-ES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 ingieren en forma de </a:t>
            </a:r>
            <a:r>
              <a:rPr lang="es-ES" sz="2000" b="1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 químicos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son: 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zúcares (almidones)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ípidos (grasas)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roteínas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ibras 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ales orgánicas e inorgánicas </a:t>
            </a:r>
          </a:p>
        </p:txBody>
      </p:sp>
    </p:spTree>
    <p:extLst>
      <p:ext uri="{BB962C8B-B14F-4D97-AF65-F5344CB8AC3E}">
        <p14:creationId xmlns:p14="http://schemas.microsoft.com/office/powerpoint/2010/main" val="302892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89C72-9010-E7DC-79E5-8A1EFF96ABD3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6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F64D42-C0B3-4B7E-072E-406614B33875}"/>
              </a:ext>
            </a:extLst>
          </p:cNvPr>
          <p:cNvSpPr txBox="1"/>
          <p:nvPr/>
        </p:nvSpPr>
        <p:spPr>
          <a:xfrm>
            <a:off x="1331595" y="874455"/>
            <a:ext cx="9860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minerales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 igual que las vitaminas, son micronutrientes que no aportan energía al organismo, sin embargo, juegan un papel fundamental al intervenir en funciones importantes del metabolismo. </a:t>
            </a:r>
          </a:p>
          <a:p>
            <a:pPr algn="just"/>
            <a:endParaRPr lang="es-ES" sz="20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obtener estos </a:t>
            </a:r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 necesario ingerir organismos de otras especies, como plantas y carne, o bien secreciones de animales como la leche, los cuales son nuestros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alimentos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posteriormente en el proceso de la digestión se liberan los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 químicos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se desdoblan hasta convertirlos en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AFA8EA-000E-09D5-A3D7-531EF5106F4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745" t="5419" r="9299" b="8709"/>
          <a:stretch/>
        </p:blipFill>
        <p:spPr>
          <a:xfrm>
            <a:off x="3916681" y="3567169"/>
            <a:ext cx="4817494" cy="3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A2669-8C37-3508-2BD5-F95DE21F02A6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2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15FA43-0E65-89D9-7313-EAEC051EB661}"/>
              </a:ext>
            </a:extLst>
          </p:cNvPr>
          <p:cNvSpPr txBox="1"/>
          <p:nvPr/>
        </p:nvSpPr>
        <p:spPr>
          <a:xfrm>
            <a:off x="6910666" y="6524776"/>
            <a:ext cx="530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(https://www.gob.mx/siap/articulos)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87190-13E4-3BA4-8F58-65F69DEF5D95}"/>
              </a:ext>
            </a:extLst>
          </p:cNvPr>
          <p:cNvSpPr txBox="1"/>
          <p:nvPr/>
        </p:nvSpPr>
        <p:spPr>
          <a:xfrm>
            <a:off x="2409701" y="355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 DEL BUEN COMER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67398BF-AFD0-1F9B-0728-C9119E50C31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024" t="3605" r="4032" b="4761"/>
          <a:stretch/>
        </p:blipFill>
        <p:spPr>
          <a:xfrm>
            <a:off x="6023261" y="672184"/>
            <a:ext cx="5473414" cy="5455009"/>
          </a:xfrm>
          <a:prstGeom prst="ellipse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FFC6E26-DC7D-A585-6F8D-F4776ABCB2D1}"/>
              </a:ext>
            </a:extLst>
          </p:cNvPr>
          <p:cNvSpPr txBox="1"/>
          <p:nvPr/>
        </p:nvSpPr>
        <p:spPr>
          <a:xfrm>
            <a:off x="901703" y="769151"/>
            <a:ext cx="517157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Guía de Alimentación 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Forma parte de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Norma Oficial Mexicana (NOM)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cual establece:</a:t>
            </a:r>
          </a:p>
          <a:p>
            <a:pPr marL="285750" indent="-285750" algn="l">
              <a:buFontTx/>
              <a:buChar char="-"/>
            </a:pP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Comer en gran medida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frutas 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verduras (con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cáscara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ncluir cereales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integrales 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cada comida.</a:t>
            </a:r>
          </a:p>
          <a:p>
            <a:pPr marL="285750" indent="-285750" algn="l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omer alimentos de origen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 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moderación. </a:t>
            </a:r>
          </a:p>
          <a:p>
            <a:pPr marL="285750" indent="-285750" algn="l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vitar lo más posible los azúcares, grasas,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edulcorantes y sal.</a:t>
            </a:r>
          </a:p>
          <a:p>
            <a:pPr marL="285750" indent="-285750" algn="l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ealizar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tres 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comidas y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 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colaciones al día.</a:t>
            </a:r>
          </a:p>
          <a:p>
            <a:pPr marL="285750" indent="-285750" algn="l">
              <a:buFontTx/>
              <a:buChar char="-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acer ejercicio al menos </a:t>
            </a:r>
            <a:r>
              <a:rPr lang="es-E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minutos diarios.</a:t>
            </a:r>
          </a:p>
          <a:p>
            <a:pPr algn="l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la promoción y educación para la salud en materia alimentaria, la cual establece criterios para la orientación nutritiva en México.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Divide a los alimentos en tres grupos: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Frutas y verduras.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Cereales y tubérculos.</a:t>
            </a:r>
          </a:p>
          <a:p>
            <a:pPr algn="just">
              <a:buFont typeface="+mj-lt"/>
              <a:buAutoNum type="arabicPeriod"/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Leguminosas y alimentos de origen animal.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2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A2669-8C37-3508-2BD5-F95DE21F02A6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1546D3-DD98-C9B3-9A97-74388A10D6CF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DE ALIMENTOS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221EAB-E9AA-FB26-676D-BA4626B7BFB1}"/>
              </a:ext>
            </a:extLst>
          </p:cNvPr>
          <p:cNvSpPr txBox="1"/>
          <p:nvPr/>
        </p:nvSpPr>
        <p:spPr>
          <a:xfrm>
            <a:off x="1165860" y="828318"/>
            <a:ext cx="9860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alimentación desencadena mecanismos fisiológicos que permiten la digestión de los alimentos y la absorción, transporte y metabolismo de los nutrimentos; el resultado se conoce como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nutrición</a:t>
            </a:r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está directamente relacionada a la vida y la salud. </a:t>
            </a:r>
          </a:p>
          <a:p>
            <a:pPr algn="just"/>
            <a:endParaRPr lang="es-ES" dirty="0">
              <a:solidFill>
                <a:srgbClr val="212529"/>
              </a:solidFill>
              <a:latin typeface="freight-sans-pro"/>
            </a:endParaRPr>
          </a:p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“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dieta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es el conjunto de alimentos y bebidas que se ingieren en el curso del día. </a:t>
            </a:r>
          </a:p>
          <a:p>
            <a:pPr algn="just"/>
            <a:endParaRPr lang="es-ES" dirty="0">
              <a:solidFill>
                <a:srgbClr val="212529"/>
              </a:solidFill>
              <a:latin typeface="freight-sans-pro"/>
            </a:endParaRPr>
          </a:p>
          <a:p>
            <a:pPr algn="just"/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sustancias indispensables que se encuentran en la dieta se conocen como </a:t>
            </a:r>
            <a:r>
              <a:rPr lang="es-ES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cuales suman varias decenas, y alrededor de 15 de ellos son vitaminas y minerales de importancia para la salud. </a:t>
            </a:r>
          </a:p>
          <a:p>
            <a:pPr algn="just"/>
            <a:endParaRPr lang="es-ES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 ingieren en forma de </a:t>
            </a:r>
            <a:r>
              <a:rPr lang="es-ES" sz="2000" b="1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 químicos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son: 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zúcares (almidones)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ípidos (grasas)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roteínas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ibras </a:t>
            </a:r>
          </a:p>
          <a:p>
            <a:pPr marL="285750" indent="-285750" algn="just">
              <a:buFontTx/>
              <a:buChar char="-"/>
            </a:pP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ales orgánicas e inorgánicas </a:t>
            </a:r>
          </a:p>
        </p:txBody>
      </p:sp>
    </p:spTree>
    <p:extLst>
      <p:ext uri="{BB962C8B-B14F-4D97-AF65-F5344CB8AC3E}">
        <p14:creationId xmlns:p14="http://schemas.microsoft.com/office/powerpoint/2010/main" val="292237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1546D3-DD98-C9B3-9A97-74388A10D6CF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DE ALIMENTOS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221EAB-E9AA-FB26-676D-BA4626B7BFB1}"/>
              </a:ext>
            </a:extLst>
          </p:cNvPr>
          <p:cNvSpPr txBox="1"/>
          <p:nvPr/>
        </p:nvSpPr>
        <p:spPr>
          <a:xfrm>
            <a:off x="1331595" y="874455"/>
            <a:ext cx="9860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minerales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 igual que las vitaminas, son micronutrientes que no aportan energía al organismo, sin embargo, juegan un papel fundamental al intervenir en funciones importantes del metabolismo. </a:t>
            </a:r>
          </a:p>
          <a:p>
            <a:pPr algn="just"/>
            <a:endParaRPr lang="es-ES" sz="20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obtener estos </a:t>
            </a:r>
            <a:r>
              <a:rPr lang="es-ES" sz="2000" b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 necesario ingerir organismos de otras especies, como plantas y carne, o bien secreciones de animales como la leche, los cuales son nuestros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alimentos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posteriormente en el proceso de la digestión se liberan los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compuestos químicos 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se desdoblan hasta convertirlos en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DA652D-909E-A3C8-89F9-DCBBE913626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745" t="5419" r="9299" b="8709"/>
          <a:stretch/>
        </p:blipFill>
        <p:spPr>
          <a:xfrm>
            <a:off x="3916681" y="3567169"/>
            <a:ext cx="4817494" cy="32553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A20B-B216-7BCD-B927-7B269B890061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5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1546D3-DD98-C9B3-9A97-74388A10D6CF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 DE ALIMENTOS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5C761-651E-B6A5-95D1-C1E269466E71}"/>
              </a:ext>
            </a:extLst>
          </p:cNvPr>
          <p:cNvSpPr txBox="1"/>
          <p:nvPr/>
        </p:nvSpPr>
        <p:spPr>
          <a:xfrm>
            <a:off x="1319210" y="822957"/>
            <a:ext cx="93375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 </a:t>
            </a:r>
            <a:r>
              <a:rPr lang="es-ES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nutrimentos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 las cantidades adecuadas, son esenciales para una vida saludable, ya que proporcionan la energía necesaria para nuestras actividades, además participan en los 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fisiológicos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metabólicos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nuestro cuerpo necesita para desarrollarse y subsistir. </a:t>
            </a:r>
            <a:endParaRPr lang="es-ES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ebemos recordar que nuestras decisiones al elegir los alimentos que consumimos tienen un impacto en nuestra salud presente y futura.</a:t>
            </a: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0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recomendación para la población mexicana</a:t>
            </a:r>
            <a:endParaRPr lang="es-ES" sz="20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energía de la dieta debe estar conformada de la siguiente manera: </a:t>
            </a:r>
          </a:p>
          <a:p>
            <a:pPr marL="285750" indent="-285750" algn="l">
              <a:buFontTx/>
              <a:buChar char="-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a 55% de carbohidratos </a:t>
            </a:r>
          </a:p>
          <a:p>
            <a:pPr marL="285750" indent="-285750" algn="l">
              <a:buFontTx/>
              <a:buChar char="-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 o menos de lípidos </a:t>
            </a:r>
          </a:p>
          <a:p>
            <a:pPr marL="285750" indent="-285750" algn="l">
              <a:buFontTx/>
              <a:buChar char="-"/>
            </a:pP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a 18% de </a:t>
            </a:r>
            <a:r>
              <a:rPr lang="es-ES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roteínas </a:t>
            </a:r>
          </a:p>
          <a:p>
            <a:pPr marL="285750" indent="-285750" algn="l">
              <a:buFontTx/>
              <a:buChar char="-"/>
            </a:pPr>
            <a:endParaRPr lang="es-ES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importante enfatizar que, el alejamiento de estas proporciones distorsiona la dieta y tiene consecuencias perjudiciales para la salud, pudiendo llegar a la desnutrición o bien, en el otro extremo, al sobrepeso u obesidad.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2C38F4-7B8C-BBFE-0641-D2407C109B2D}"/>
              </a:ext>
            </a:extLst>
          </p:cNvPr>
          <p:cNvSpPr txBox="1"/>
          <p:nvPr/>
        </p:nvSpPr>
        <p:spPr>
          <a:xfrm>
            <a:off x="1111453" y="6483927"/>
            <a:ext cx="8899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Aguilar-Salinas CA, </a:t>
            </a:r>
            <a:r>
              <a:rPr lang="es-ES" sz="10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Kaufer</a:t>
            </a:r>
            <a:r>
              <a:rPr lang="es-ES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-Horwitz M. 2008. Lípidos. En: </a:t>
            </a:r>
            <a:r>
              <a:rPr lang="es-ES" sz="10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Bourges</a:t>
            </a:r>
            <a:r>
              <a:rPr lang="es-ES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H, Casanueva E, Rosado JL. </a:t>
            </a:r>
            <a:r>
              <a:rPr lang="es-ES" sz="1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Recomendaciones de ingestión de nutrimentos para la población mexicana. Bases fisiológicas.</a:t>
            </a:r>
            <a:r>
              <a:rPr lang="es-ES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Tomo 2. Energía, proteínas, lípidos, hidratos de carbono y fibra. Editorial Médica Panamericana. México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04DBEE-8624-6F0B-5BBD-750F945DDB99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1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B04DBEE-8624-6F0B-5BBD-750F945DDB99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DE0A5A-EC1B-2D1C-A6A8-9013B217501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541" t="13501" r="13100" b="7017"/>
          <a:stretch/>
        </p:blipFill>
        <p:spPr>
          <a:xfrm>
            <a:off x="1176750" y="494824"/>
            <a:ext cx="9114140" cy="55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1546D3-DD98-C9B3-9A97-74388A10D6CF}"/>
              </a:ext>
            </a:extLst>
          </p:cNvPr>
          <p:cNvSpPr txBox="1"/>
          <p:nvPr/>
        </p:nvSpPr>
        <p:spPr>
          <a:xfrm>
            <a:off x="2409701" y="174018"/>
            <a:ext cx="689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PASAS AL CONSUMIR UN ALIMENTO?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6C7EDE2-7167-2508-77F8-03F0EE528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6399" y="1268519"/>
            <a:ext cx="5223721" cy="5223721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A17C275-2C65-023A-5414-8A9901711790}"/>
              </a:ext>
            </a:extLst>
          </p:cNvPr>
          <p:cNvSpPr/>
          <p:nvPr/>
        </p:nvSpPr>
        <p:spPr>
          <a:xfrm>
            <a:off x="6294120" y="1401487"/>
            <a:ext cx="2042160" cy="10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580226B-8C62-7DB6-640E-016F5855196B}"/>
              </a:ext>
            </a:extLst>
          </p:cNvPr>
          <p:cNvSpPr/>
          <p:nvPr/>
        </p:nvSpPr>
        <p:spPr>
          <a:xfrm>
            <a:off x="6537960" y="5452377"/>
            <a:ext cx="2042160" cy="103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CV</a:t>
            </a: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A1AB66C-7CF4-D819-1278-853CD4D708C2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0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1546D3-DD98-C9B3-9A97-74388A10D6CF}"/>
              </a:ext>
            </a:extLst>
          </p:cNvPr>
          <p:cNvSpPr txBox="1"/>
          <p:nvPr/>
        </p:nvSpPr>
        <p:spPr>
          <a:xfrm>
            <a:off x="2409701" y="174018"/>
            <a:ext cx="689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PASAS AL CONSUMIR UN ALIMENTO?   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7BDC7A-A8F2-862E-1B96-3755C29BE9B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2870"/>
          <a:stretch/>
        </p:blipFill>
        <p:spPr>
          <a:xfrm>
            <a:off x="6326884" y="1941759"/>
            <a:ext cx="3788665" cy="41373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353134-4E0C-A5FF-06B3-1D512D908D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287" y="1217032"/>
            <a:ext cx="3926205" cy="52416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7FC71D8-CBE8-47D6-C297-45B22BE8F114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D2463C-7796-A50C-C1B0-75A09BAE3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5" t="28075" r="18003" b="13724"/>
          <a:stretch/>
        </p:blipFill>
        <p:spPr>
          <a:xfrm>
            <a:off x="1271865" y="800572"/>
            <a:ext cx="10485786" cy="5253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475238-8CEE-C041-910A-5196EA775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507" y1="42177" x2="21507" y2="42177"/>
                        <a14:foregroundMark x1="32721" y1="41497" x2="32721" y2="41497"/>
                        <a14:foregroundMark x1="37500" y1="18367" x2="37500" y2="18367"/>
                        <a14:foregroundMark x1="77390" y1="44218" x2="77390" y2="44218"/>
                        <a14:foregroundMark x1="81250" y1="44218" x2="81250" y2="44218"/>
                        <a14:foregroundMark x1="34375" y1="50000" x2="34375" y2="50000"/>
                        <a14:foregroundMark x1="34191" y1="38776" x2="34191" y2="38776"/>
                        <a14:foregroundMark x1="38603" y1="25170" x2="38603" y2="25170"/>
                        <a14:foregroundMark x1="46324" y1="25850" x2="46324" y2="25850"/>
                        <a14:foregroundMark x1="46691" y1="13265" x2="46691" y2="13265"/>
                        <a14:foregroundMark x1="42096" y1="19388" x2="42096" y2="19388"/>
                        <a14:foregroundMark x1="49816" y1="13605" x2="49816" y2="13605"/>
                        <a14:foregroundMark x1="60846" y1="12585" x2="60846" y2="12585"/>
                        <a14:foregroundMark x1="80882" y1="41156" x2="80882" y2="41156"/>
                        <a14:foregroundMark x1="38419" y1="61905" x2="38419" y2="61905"/>
                        <a14:foregroundMark x1="42279" y1="54762" x2="42279" y2="54762"/>
                        <a14:foregroundMark x1="52574" y1="29932" x2="52574" y2="29932"/>
                        <a14:foregroundMark x1="63971" y1="22449" x2="63971" y2="22449"/>
                        <a14:foregroundMark x1="67647" y1="52381" x2="67647" y2="52381"/>
                        <a14:foregroundMark x1="63051" y1="22449" x2="63051" y2="22449"/>
                        <a14:foregroundMark x1="64706" y1="31293" x2="64706" y2="31293"/>
                        <a14:foregroundMark x1="59926" y1="51361" x2="59926" y2="51361"/>
                        <a14:foregroundMark x1="45404" y1="54082" x2="45404" y2="54082"/>
                        <a14:foregroundMark x1="46691" y1="42177" x2="46691" y2="42177"/>
                        <a14:foregroundMark x1="50184" y1="40476" x2="50184" y2="40476"/>
                        <a14:foregroundMark x1="35294" y1="47959" x2="35294" y2="47959"/>
                        <a14:foregroundMark x1="63051" y1="10884" x2="63051" y2="10884"/>
                        <a14:foregroundMark x1="59743" y1="22109" x2="59743" y2="22109"/>
                        <a14:foregroundMark x1="60294" y1="20408" x2="60294" y2="20408"/>
                        <a14:foregroundMark x1="57721" y1="24830" x2="57721" y2="24830"/>
                        <a14:foregroundMark x1="64154" y1="27211" x2="64154" y2="27211"/>
                        <a14:foregroundMark x1="42647" y1="15646" x2="42647" y2="15646"/>
                        <a14:foregroundMark x1="60110" y1="31633" x2="60110" y2="31633"/>
                        <a14:backgroundMark x1="33088" y1="57483" x2="33088" y2="57483"/>
                        <a14:backgroundMark x1="43566" y1="44558" x2="43566" y2="44558"/>
                        <a14:backgroundMark x1="54044" y1="47959" x2="54044" y2="47959"/>
                        <a14:backgroundMark x1="60662" y1="54422" x2="60662" y2="54422"/>
                        <a14:backgroundMark x1="62868" y1="43878" x2="62868" y2="43878"/>
                        <a14:backgroundMark x1="70956" y1="54762" x2="70956" y2="54762"/>
                        <a14:backgroundMark x1="83456" y1="42177" x2="83456" y2="42177"/>
                        <a14:backgroundMark x1="65993" y1="58503" x2="65993" y2="58503"/>
                        <a14:backgroundMark x1="33088" y1="52381" x2="33088" y2="52381"/>
                        <a14:backgroundMark x1="32721" y1="44558" x2="32721" y2="44558"/>
                        <a14:backgroundMark x1="43934" y1="35374" x2="43934" y2="35374"/>
                        <a14:backgroundMark x1="53493" y1="37075" x2="53493" y2="37075"/>
                        <a14:backgroundMark x1="51838" y1="23129" x2="51838" y2="23129"/>
                        <a14:backgroundMark x1="62868" y1="36054" x2="62868" y2="36054"/>
                        <a14:backgroundMark x1="55882" y1="34694" x2="55882" y2="34694"/>
                        <a14:backgroundMark x1="47978" y1="36735" x2="47978" y2="36735"/>
                        <a14:backgroundMark x1="47978" y1="26871" x2="47978" y2="26871"/>
                        <a14:backgroundMark x1="47610" y1="22449" x2="47610" y2="22449"/>
                        <a14:backgroundMark x1="40074" y1="56803" x2="40074" y2="56803"/>
                        <a14:backgroundMark x1="48713" y1="51020" x2="48713" y2="51020"/>
                        <a14:backgroundMark x1="39890" y1="46259" x2="39890" y2="46259"/>
                        <a14:backgroundMark x1="52757" y1="17687" x2="52757" y2="17687"/>
                        <a14:backgroundMark x1="48346" y1="18367" x2="48346" y2="18367"/>
                        <a14:backgroundMark x1="59191" y1="19048" x2="59191" y2="19048"/>
                        <a14:backgroundMark x1="61949" y1="25170" x2="61949" y2="25170"/>
                        <a14:backgroundMark x1="61949" y1="17007" x2="61949" y2="17007"/>
                        <a14:backgroundMark x1="48162" y1="15646" x2="48162" y2="15646"/>
                        <a14:backgroundMark x1="48713" y1="50000" x2="48713" y2="50000"/>
                        <a14:backgroundMark x1="48346" y1="46259" x2="48346" y2="46259"/>
                        <a14:backgroundMark x1="48162" y1="54082" x2="48162" y2="54082"/>
                        <a14:backgroundMark x1="60478" y1="26531" x2="60478" y2="26531"/>
                        <a14:backgroundMark x1="61765" y1="17347" x2="61765" y2="17347"/>
                        <a14:backgroundMark x1="61213" y1="24830" x2="61213" y2="24830"/>
                        <a14:backgroundMark x1="62500" y1="17687" x2="62500" y2="17687"/>
                        <a14:backgroundMark x1="61949" y1="16327" x2="61949" y2="16327"/>
                        <a14:backgroundMark x1="56250" y1="25850" x2="56250" y2="25850"/>
                      </a14:backgroundRemoval>
                    </a14:imgEffect>
                  </a14:imgLayer>
                </a14:imgProps>
              </a:ext>
            </a:extLst>
          </a:blip>
          <a:srcRect l="20077" t="8060" r="12969" b="31698"/>
          <a:stretch/>
        </p:blipFill>
        <p:spPr>
          <a:xfrm>
            <a:off x="10306050" y="5358634"/>
            <a:ext cx="1771650" cy="8614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453C2-5F02-2B7D-9CF1-9692B8BB4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1538" y1="46667" x2="11538" y2="46667"/>
                        <a14:foregroundMark x1="23846" y1="44259" x2="23846" y2="44259"/>
                        <a14:foregroundMark x1="16923" y1="46111" x2="16923" y2="46111"/>
                        <a14:foregroundMark x1="19615" y1="50370" x2="19615" y2="50370"/>
                        <a14:foregroundMark x1="76154" y1="43704" x2="76154" y2="43704"/>
                        <a14:foregroundMark x1="89038" y1="47222" x2="89038" y2="47222"/>
                        <a14:foregroundMark x1="82115" y1="47037" x2="82115" y2="47037"/>
                        <a14:foregroundMark x1="80385" y1="50000" x2="80385" y2="50000"/>
                        <a14:foregroundMark x1="53654" y1="78704" x2="53654" y2="78704"/>
                        <a14:foregroundMark x1="47500" y1="79444" x2="47500" y2="79444"/>
                        <a14:foregroundMark x1="55385" y1="80000" x2="55385" y2="80000"/>
                        <a14:foregroundMark x1="45769" y1="79444" x2="45769" y2="79444"/>
                        <a14:foregroundMark x1="45000" y1="80926" x2="45000" y2="80926"/>
                        <a14:foregroundMark x1="55385" y1="80926" x2="55385" y2="80926"/>
                        <a14:foregroundMark x1="57692" y1="30926" x2="57692" y2="30926"/>
                      </a14:backgroundRemoval>
                    </a14:imgEffect>
                  </a14:imgLayer>
                </a14:imgProps>
              </a:ext>
            </a:extLst>
          </a:blip>
          <a:srcRect l="5385" t="16945" r="7788" b="17778"/>
          <a:stretch/>
        </p:blipFill>
        <p:spPr>
          <a:xfrm>
            <a:off x="11439523" y="6220128"/>
            <a:ext cx="771526" cy="602354"/>
          </a:xfrm>
          <a:prstGeom prst="rect">
            <a:avLst/>
          </a:prstGeom>
        </p:spPr>
      </p:pic>
      <p:pic>
        <p:nvPicPr>
          <p:cNvPr id="1026" name="Picture 2" descr="Cursos Vida Saludable | Sandovalin.com">
            <a:extLst>
              <a:ext uri="{FF2B5EF4-FFF2-40B4-BE49-F238E27FC236}">
                <a16:creationId xmlns:a16="http://schemas.microsoft.com/office/drawing/2014/main" id="{E2B618D8-659C-8772-9DE1-CB195FC2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6178205"/>
            <a:ext cx="679795" cy="6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C36DCA-8E5D-3072-BD2F-5B6406FBC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203" y="6140540"/>
            <a:ext cx="768472" cy="768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38DF54-4DD8-E2DD-410B-A4A4461B4D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333" y1="30500" x2="20333" y2="30500"/>
                        <a14:foregroundMark x1="19333" y1="29500" x2="19333" y2="29500"/>
                        <a14:foregroundMark x1="17500" y1="29833" x2="17500" y2="29833"/>
                        <a14:foregroundMark x1="15000" y1="30000" x2="15000" y2="30000"/>
                        <a14:foregroundMark x1="21333" y1="29333" x2="21333" y2="29333"/>
                        <a14:foregroundMark x1="23000" y1="29833" x2="23000" y2="29833"/>
                        <a14:foregroundMark x1="15500" y1="30833" x2="15500" y2="30833"/>
                        <a14:foregroundMark x1="13833" y1="29833" x2="13833" y2="29833"/>
                        <a14:foregroundMark x1="14500" y1="29500" x2="14500" y2="29500"/>
                        <a14:foregroundMark x1="14000" y1="29333" x2="14000" y2="29333"/>
                        <a14:foregroundMark x1="13333" y1="29500" x2="13333" y2="29500"/>
                        <a14:foregroundMark x1="22500" y1="30333" x2="22500" y2="30333"/>
                        <a14:foregroundMark x1="23500" y1="30333" x2="23500" y2="30333"/>
                        <a14:foregroundMark x1="13000" y1="30500" x2="13000" y2="30500"/>
                        <a14:foregroundMark x1="12833" y1="30333" x2="12833" y2="30333"/>
                        <a14:foregroundMark x1="23833" y1="29333" x2="23833" y2="29333"/>
                        <a14:foregroundMark x1="23833" y1="30333" x2="23833" y2="30333"/>
                        <a14:foregroundMark x1="24000" y1="30333" x2="24000" y2="30333"/>
                      </a14:backgroundRemoval>
                    </a14:imgEffect>
                  </a14:imgLayer>
                </a14:imgProps>
              </a:ext>
            </a:extLst>
          </a:blip>
          <a:srcRect l="7553" t="8750" r="69198" b="67250"/>
          <a:stretch/>
        </p:blipFill>
        <p:spPr>
          <a:xfrm>
            <a:off x="-19050" y="6120581"/>
            <a:ext cx="714375" cy="737419"/>
          </a:xfrm>
          <a:prstGeom prst="rect">
            <a:avLst/>
          </a:prstGeom>
        </p:spPr>
      </p:pic>
      <p:pic>
        <p:nvPicPr>
          <p:cNvPr id="2050" name="Picture 2" descr="Gráfico vectorial Logo vida saludable ▷ Imagen vectorial Logo vida saludable  | Depositphotos">
            <a:extLst>
              <a:ext uri="{FF2B5EF4-FFF2-40B4-BE49-F238E27FC236}">
                <a16:creationId xmlns:a16="http://schemas.microsoft.com/office/drawing/2014/main" id="{5D7E0C53-A72F-491E-9172-5FF43D52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0667" y1="55833" x2="40667" y2="55833"/>
                        <a14:foregroundMark x1="52833" y1="58000" x2="52833" y2="58000"/>
                        <a14:foregroundMark x1="57667" y1="51500" x2="57667" y2="51500"/>
                        <a14:foregroundMark x1="48667" y1="62333" x2="48667" y2="62333"/>
                        <a14:foregroundMark x1="50333" y1="62333" x2="50333" y2="62333"/>
                        <a14:foregroundMark x1="51667" y1="62333" x2="51667" y2="62333"/>
                        <a14:foregroundMark x1="52333" y1="62333" x2="52333" y2="62333"/>
                        <a14:foregroundMark x1="53833" y1="62333" x2="53833" y2="62333"/>
                        <a14:foregroundMark x1="54333" y1="62333" x2="54333" y2="62333"/>
                        <a14:foregroundMark x1="47333" y1="62000" x2="47333" y2="62000"/>
                        <a14:foregroundMark x1="45167" y1="62833" x2="45167" y2="62833"/>
                        <a14:foregroundMark x1="46833" y1="62500" x2="46833" y2="62500"/>
                        <a14:foregroundMark x1="46333" y1="62000" x2="46333" y2="62000"/>
                        <a14:foregroundMark x1="45667" y1="62333" x2="45667" y2="62333"/>
                        <a14:backgroundMark x1="51333" y1="60500" x2="51333" y2="60500"/>
                        <a14:backgroundMark x1="50167" y1="61000" x2="5016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37667" r="39167" b="35500"/>
          <a:stretch/>
        </p:blipFill>
        <p:spPr bwMode="auto">
          <a:xfrm>
            <a:off x="12699" y="0"/>
            <a:ext cx="682626" cy="8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BEE81-0077-8036-9EE7-CCD8F425A0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1333" l="10000" r="90000">
                        <a14:foregroundMark x1="15167" y1="78500" x2="15167" y2="78500"/>
                        <a14:foregroundMark x1="18333" y1="84500" x2="18333" y2="84500"/>
                        <a14:foregroundMark x1="18667" y1="90500" x2="18667" y2="90500"/>
                        <a14:foregroundMark x1="17167" y1="90500" x2="17167" y2="90500"/>
                        <a14:foregroundMark x1="14167" y1="90500" x2="14167" y2="90500"/>
                        <a14:foregroundMark x1="14833" y1="90833" x2="14833" y2="90833"/>
                        <a14:foregroundMark x1="15833" y1="90833" x2="15833" y2="90833"/>
                        <a14:foregroundMark x1="19333" y1="90833" x2="19333" y2="90833"/>
                        <a14:foregroundMark x1="19833" y1="90833" x2="19833" y2="90833"/>
                        <a14:foregroundMark x1="20833" y1="90833" x2="20833" y2="90833"/>
                        <a14:foregroundMark x1="13167" y1="91333" x2="13167" y2="91333"/>
                        <a14:foregroundMark x1="12667" y1="91333" x2="12667" y2="91333"/>
                        <a14:foregroundMark x1="12167" y1="91333" x2="12167" y2="91333"/>
                        <a14:foregroundMark x1="14333" y1="81500" x2="14333" y2="81500"/>
                        <a14:foregroundMark x1="17667" y1="71500" x2="17667" y2="71500"/>
                        <a14:foregroundMark x1="18833" y1="85333" x2="18833" y2="85333"/>
                        <a14:backgroundMark x1="16333" y1="89333" x2="16333" y2="89333"/>
                        <a14:backgroundMark x1="57167" y1="43833" x2="57167" y2="43833"/>
                      </a14:backgroundRemoval>
                    </a14:imgEffect>
                  </a14:imgLayer>
                </a14:imgProps>
              </a:ext>
            </a:extLst>
          </a:blip>
          <a:srcRect l="7770" t="69251" r="73166" b="8249"/>
          <a:stretch/>
        </p:blipFill>
        <p:spPr>
          <a:xfrm>
            <a:off x="27671" y="1032778"/>
            <a:ext cx="624790" cy="737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030101-A04B-E135-6E67-6366B77F0D1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000" l="10000" r="90000">
                        <a14:foregroundMark x1="80667" y1="78000" x2="80667" y2="78000"/>
                        <a14:foregroundMark x1="85167" y1="75833" x2="85167" y2="75833"/>
                        <a14:foregroundMark x1="78833" y1="79833" x2="78833" y2="79833"/>
                        <a14:foregroundMark x1="81667" y1="81833" x2="81667" y2="81833"/>
                        <a14:foregroundMark x1="79833" y1="80833" x2="79833" y2="80833"/>
                        <a14:foregroundMark x1="80333" y1="91500" x2="80333" y2="91500"/>
                        <a14:foregroundMark x1="80333" y1="90833" x2="80333" y2="90833"/>
                        <a14:foregroundMark x1="77833" y1="90500" x2="77833" y2="90500"/>
                        <a14:foregroundMark x1="79833" y1="90500" x2="79833" y2="90500"/>
                        <a14:foregroundMark x1="82167" y1="90000" x2="82167" y2="90000"/>
                        <a14:foregroundMark x1="80333" y1="90500" x2="80333" y2="90500"/>
                        <a14:foregroundMark x1="81333" y1="90500" x2="81333" y2="90500"/>
                        <a14:foregroundMark x1="82833" y1="91000" x2="82833" y2="91000"/>
                        <a14:foregroundMark x1="83333" y1="91000" x2="83333" y2="91000"/>
                        <a14:foregroundMark x1="83667" y1="90833" x2="83667" y2="90833"/>
                        <a14:foregroundMark x1="77333" y1="90500" x2="77333" y2="90500"/>
                        <a14:foregroundMark x1="76667" y1="91333" x2="76667" y2="91333"/>
                        <a14:foregroundMark x1="76333" y1="90833" x2="76333" y2="90833"/>
                        <a14:foregroundMark x1="76667" y1="92000" x2="76667" y2="92000"/>
                        <a14:backgroundMark x1="19667" y1="10333" x2="19667" y2="10333"/>
                        <a14:backgroundMark x1="21333" y1="15833" x2="21333" y2="15833"/>
                        <a14:backgroundMark x1="76667" y1="92833" x2="76667" y2="92833"/>
                        <a14:backgroundMark x1="76667" y1="92333" x2="76667" y2="92333"/>
                      </a14:backgroundRemoval>
                    </a14:imgEffect>
                  </a14:imgLayer>
                </a14:imgProps>
              </a:ext>
            </a:extLst>
          </a:blip>
          <a:srcRect l="71083" t="68500" r="7917" b="7250"/>
          <a:stretch/>
        </p:blipFill>
        <p:spPr>
          <a:xfrm>
            <a:off x="90708" y="4331846"/>
            <a:ext cx="604617" cy="698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E4402-5362-288E-9701-BF3BEFD6088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83333" y1="21000" x2="83333" y2="21000"/>
                        <a14:foregroundMark x1="81167" y1="18500" x2="81167" y2="18500"/>
                        <a14:foregroundMark x1="83667" y1="13000" x2="83667" y2="13000"/>
                        <a14:foregroundMark x1="81333" y1="17000" x2="81333" y2="17000"/>
                        <a14:foregroundMark x1="79167" y1="30000" x2="79167" y2="30000"/>
                        <a14:foregroundMark x1="80167" y1="30833" x2="80167" y2="30833"/>
                        <a14:foregroundMark x1="82833" y1="29833" x2="82833" y2="29833"/>
                        <a14:foregroundMark x1="80833" y1="29833" x2="80833" y2="29833"/>
                        <a14:foregroundMark x1="80833" y1="29833" x2="80833" y2="29833"/>
                        <a14:foregroundMark x1="76167" y1="30000" x2="76167" y2="30000"/>
                        <a14:foregroundMark x1="76167" y1="30000" x2="76167" y2="30000"/>
                        <a14:foregroundMark x1="79667" y1="30000" x2="79667" y2="30000"/>
                        <a14:foregroundMark x1="82833" y1="30000" x2="82833" y2="30000"/>
                        <a14:foregroundMark x1="81833" y1="29833" x2="81833" y2="29833"/>
                        <a14:foregroundMark x1="83167" y1="29500" x2="83167" y2="29500"/>
                        <a14:foregroundMark x1="83167" y1="29500" x2="83167" y2="29500"/>
                        <a14:foregroundMark x1="77167" y1="30500" x2="77167" y2="30500"/>
                        <a14:foregroundMark x1="75667" y1="30500" x2="75667" y2="30500"/>
                        <a14:foregroundMark x1="76167" y1="30000" x2="76167" y2="30000"/>
                        <a14:foregroundMark x1="75833" y1="30333" x2="75833" y2="30333"/>
                        <a14:foregroundMark x1="75167" y1="30333" x2="75167" y2="30333"/>
                        <a14:foregroundMark x1="83833" y1="30000" x2="83833" y2="30000"/>
                        <a14:foregroundMark x1="84667" y1="29833" x2="84667" y2="29833"/>
                        <a14:foregroundMark x1="84167" y1="29833" x2="84167" y2="29833"/>
                        <a14:foregroundMark x1="69167" y1="24000" x2="69167" y2="24000"/>
                        <a14:foregroundMark x1="80667" y1="27500" x2="80667" y2="27500"/>
                        <a14:backgroundMark x1="19667" y1="14500" x2="19667" y2="14500"/>
                        <a14:backgroundMark x1="25667" y1="16833" x2="25667" y2="16833"/>
                        <a14:backgroundMark x1="20167" y1="21500" x2="20167" y2="21500"/>
                        <a14:backgroundMark x1="16167" y1="14333" x2="16167" y2="14333"/>
                        <a14:backgroundMark x1="18833" y1="17833" x2="18833" y2="17833"/>
                        <a14:backgroundMark x1="23333" y1="17500" x2="23333" y2="17500"/>
                        <a14:backgroundMark x1="23333" y1="17500" x2="23333" y2="17500"/>
                        <a14:backgroundMark x1="16667" y1="13500" x2="16667" y2="13500"/>
                        <a14:backgroundMark x1="9333" y1="14500" x2="9333" y2="15500"/>
                        <a14:backgroundMark x1="12167" y1="16500" x2="12333" y2="17500"/>
                        <a14:backgroundMark x1="14667" y1="18000" x2="15167" y2="18833"/>
                        <a14:backgroundMark x1="16833" y1="18833" x2="16833" y2="18833"/>
                        <a14:backgroundMark x1="18333" y1="18833" x2="19167" y2="20333"/>
                        <a14:backgroundMark x1="19667" y1="18833" x2="19333" y2="17000"/>
                        <a14:backgroundMark x1="17667" y1="11833" x2="17667" y2="11833"/>
                        <a14:backgroundMark x1="16667" y1="12333" x2="16167" y2="13833"/>
                        <a14:backgroundMark x1="15667" y1="15000" x2="15667" y2="15000"/>
                        <a14:backgroundMark x1="15333" y1="15833" x2="17667" y2="16833"/>
                        <a14:backgroundMark x1="19833" y1="17333" x2="20833" y2="20333"/>
                        <a14:backgroundMark x1="20833" y1="20500" x2="20833" y2="21333"/>
                      </a14:backgroundRemoval>
                    </a14:imgEffect>
                  </a14:imgLayer>
                </a14:imgProps>
              </a:ext>
            </a:extLst>
          </a:blip>
          <a:srcRect l="64752" t="8500" r="8414" b="68208"/>
          <a:stretch/>
        </p:blipFill>
        <p:spPr>
          <a:xfrm>
            <a:off x="-80441" y="5183569"/>
            <a:ext cx="804356" cy="698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608BFC-6486-5083-683F-E8C919656C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9167" y1="50500" x2="19167" y2="50500"/>
                        <a14:foregroundMark x1="19167" y1="46000" x2="19167" y2="46000"/>
                        <a14:foregroundMark x1="17833" y1="42000" x2="17833" y2="42000"/>
                        <a14:foregroundMark x1="15333" y1="53333" x2="15333" y2="53333"/>
                        <a14:foregroundMark x1="17833" y1="62000" x2="17833" y2="62000"/>
                        <a14:foregroundMark x1="14667" y1="62500" x2="14667" y2="62500"/>
                        <a14:foregroundMark x1="19167" y1="62333" x2="19167" y2="62333"/>
                        <a14:foregroundMark x1="22667" y1="62333" x2="22667" y2="62333"/>
                        <a14:foregroundMark x1="22667" y1="62333" x2="22667" y2="62333"/>
                        <a14:foregroundMark x1="19167" y1="62333" x2="19167" y2="62333"/>
                        <a14:foregroundMark x1="19167" y1="62333" x2="19167" y2="62333"/>
                        <a14:foregroundMark x1="18167" y1="62333" x2="16833" y2="62333"/>
                        <a14:foregroundMark x1="16333" y1="62500" x2="16333" y2="62500"/>
                        <a14:foregroundMark x1="20833" y1="62500" x2="20833" y2="62500"/>
                        <a14:foregroundMark x1="21333" y1="62500" x2="21333" y2="62500"/>
                        <a14:foregroundMark x1="22333" y1="62500" x2="22333" y2="62500"/>
                        <a14:foregroundMark x1="15333" y1="62500" x2="15333" y2="62500"/>
                        <a14:foregroundMark x1="15333" y1="62500" x2="15333" y2="62500"/>
                        <a14:foregroundMark x1="15333" y1="61833" x2="15333" y2="61833"/>
                        <a14:foregroundMark x1="19833" y1="48333" x2="19833" y2="48333"/>
                        <a14:foregroundMark x1="21667" y1="47833" x2="21667" y2="47833"/>
                        <a14:backgroundMark x1="25167" y1="19333" x2="25167" y2="19333"/>
                        <a14:backgroundMark x1="20833" y1="16333" x2="20833" y2="16333"/>
                        <a14:backgroundMark x1="14333" y1="16500" x2="14333" y2="16500"/>
                        <a14:backgroundMark x1="18667" y1="20333" x2="19333" y2="20500"/>
                        <a14:backgroundMark x1="16667" y1="14833" x2="16667" y2="14833"/>
                        <a14:backgroundMark x1="21333" y1="18000" x2="21333" y2="18000"/>
                        <a14:backgroundMark x1="21667" y1="19333" x2="21667" y2="19333"/>
                        <a14:backgroundMark x1="16667" y1="19500" x2="16667" y2="19500"/>
                        <a14:backgroundMark x1="14333" y1="17000" x2="14333" y2="17000"/>
                        <a14:backgroundMark x1="19167" y1="15833" x2="19167" y2="15833"/>
                        <a14:backgroundMark x1="19333" y1="15833" x2="20667" y2="16833"/>
                        <a14:backgroundMark x1="20667" y1="19000" x2="20833" y2="20833"/>
                        <a14:backgroundMark x1="20667" y1="21000" x2="20667" y2="21000"/>
                        <a14:backgroundMark x1="13833" y1="17833" x2="13833" y2="17833"/>
                        <a14:backgroundMark x1="12667" y1="16500" x2="12667" y2="16500"/>
                        <a14:backgroundMark x1="14167" y1="16000" x2="15833" y2="16000"/>
                      </a14:backgroundRemoval>
                    </a14:imgEffect>
                  </a14:imgLayer>
                </a14:imgProps>
              </a:ext>
            </a:extLst>
          </a:blip>
          <a:srcRect l="7770" t="36667" r="73166" b="36500"/>
          <a:stretch/>
        </p:blipFill>
        <p:spPr>
          <a:xfrm>
            <a:off x="19268" y="1996348"/>
            <a:ext cx="604617" cy="8510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F8CDB1-C70A-CC54-C480-1A274C7EF92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7333" y1="52833" x2="77333" y2="52833"/>
                        <a14:foregroundMark x1="81333" y1="45500" x2="81333" y2="45500"/>
                        <a14:foregroundMark x1="83333" y1="39500" x2="83333" y2="39500"/>
                        <a14:foregroundMark x1="84833" y1="46000" x2="84833" y2="46000"/>
                        <a14:foregroundMark x1="83333" y1="46833" x2="83333" y2="46833"/>
                        <a14:foregroundMark x1="84167" y1="46000" x2="84167" y2="46000"/>
                        <a14:foregroundMark x1="84167" y1="46000" x2="84167" y2="46000"/>
                        <a14:foregroundMark x1="83167" y1="46833" x2="83167" y2="46833"/>
                        <a14:foregroundMark x1="81333" y1="46833" x2="81333" y2="46833"/>
                        <a14:foregroundMark x1="76167" y1="48333" x2="76167" y2="48333"/>
                        <a14:foregroundMark x1="77667" y1="62000" x2="77667" y2="62000"/>
                        <a14:foregroundMark x1="79333" y1="62000" x2="79333" y2="62000"/>
                        <a14:foregroundMark x1="79333" y1="62000" x2="79333" y2="62000"/>
                        <a14:foregroundMark x1="83333" y1="62000" x2="83333" y2="62000"/>
                        <a14:foregroundMark x1="81833" y1="62500" x2="81833" y2="62500"/>
                        <a14:foregroundMark x1="80833" y1="62500" x2="80833" y2="62500"/>
                        <a14:foregroundMark x1="78167" y1="62500" x2="78167" y2="62500"/>
                        <a14:foregroundMark x1="77833" y1="62500" x2="77833" y2="62500"/>
                        <a14:foregroundMark x1="77333" y1="62500" x2="77333" y2="62500"/>
                        <a14:foregroundMark x1="76667" y1="62500" x2="76667" y2="62500"/>
                        <a14:foregroundMark x1="75167" y1="62500" x2="75167" y2="62500"/>
                        <a14:foregroundMark x1="82667" y1="62000" x2="82667" y2="62000"/>
                        <a14:foregroundMark x1="82667" y1="62000" x2="82667" y2="62000"/>
                        <a14:foregroundMark x1="84667" y1="62333" x2="84667" y2="62333"/>
                        <a14:foregroundMark x1="83667" y1="62333" x2="83667" y2="62333"/>
                        <a14:foregroundMark x1="84333" y1="62833" x2="84333" y2="62833"/>
                        <a14:foregroundMark x1="76167" y1="62833" x2="76167" y2="62833"/>
                        <a14:backgroundMark x1="80333" y1="61333" x2="80333" y2="61333"/>
                        <a14:backgroundMark x1="81333" y1="60833" x2="81333" y2="60833"/>
                        <a14:backgroundMark x1="22667" y1="19000" x2="22667" y2="19000"/>
                        <a14:backgroundMark x1="16833" y1="19833" x2="16833" y2="19833"/>
                        <a14:backgroundMark x1="12333" y1="15500" x2="12333" y2="15500"/>
                      </a14:backgroundRemoval>
                    </a14:imgEffect>
                  </a14:imgLayer>
                </a14:imgProps>
              </a:ext>
            </a:extLst>
          </a:blip>
          <a:srcRect l="68333" t="36073" r="9417" b="37093"/>
          <a:stretch/>
        </p:blipFill>
        <p:spPr>
          <a:xfrm>
            <a:off x="0" y="3073295"/>
            <a:ext cx="777082" cy="937160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5D29DF-93A7-3CAB-109B-DB0FD2AD6B54}"/>
              </a:ext>
            </a:extLst>
          </p:cNvPr>
          <p:cNvCxnSpPr/>
          <p:nvPr/>
        </p:nvCxnSpPr>
        <p:spPr>
          <a:xfrm>
            <a:off x="777082" y="0"/>
            <a:ext cx="0" cy="6822482"/>
          </a:xfrm>
          <a:prstGeom prst="line">
            <a:avLst/>
          </a:prstGeom>
          <a:ln w="38100">
            <a:solidFill>
              <a:srgbClr val="FF9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6FA2669-8C37-3508-2BD5-F95DE21F02A6}"/>
              </a:ext>
            </a:extLst>
          </p:cNvPr>
          <p:cNvSpPr txBox="1"/>
          <p:nvPr/>
        </p:nvSpPr>
        <p:spPr>
          <a:xfrm>
            <a:off x="10723904" y="35518"/>
            <a:ext cx="141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3 </a:t>
            </a:r>
            <a:endParaRPr lang="es-MX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F0F625-C082-F5B2-2D6E-90BF11B4BF8D}"/>
              </a:ext>
            </a:extLst>
          </p:cNvPr>
          <p:cNvSpPr txBox="1"/>
          <p:nvPr/>
        </p:nvSpPr>
        <p:spPr>
          <a:xfrm>
            <a:off x="2409701" y="174018"/>
            <a:ext cx="68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HIDRATACIÓN</a:t>
            </a:r>
            <a:endParaRPr lang="es-MX" sz="28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67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1405</Words>
  <Application>Microsoft Office PowerPoint</Application>
  <PresentationFormat>Panorámica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freight-sans-pro</vt:lpstr>
      <vt:lpstr>Montserrat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Arely Soberanes</dc:creator>
  <cp:lastModifiedBy>Arely Soberanes</cp:lastModifiedBy>
  <cp:revision>1</cp:revision>
  <dcterms:created xsi:type="dcterms:W3CDTF">2023-10-11T16:23:02Z</dcterms:created>
  <dcterms:modified xsi:type="dcterms:W3CDTF">2023-10-11T16:29:17Z</dcterms:modified>
</cp:coreProperties>
</file>