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League Spartan" charset="1" panose="00000800000000000000"/>
      <p:regular r:id="rId10"/>
    </p:embeddedFont>
    <p:embeddedFont>
      <p:font typeface="Core Bandi Face" charset="1" panose="01060506000000020004"/>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slides/slide1.xml" Type="http://schemas.openxmlformats.org/officeDocument/2006/relationships/slide"/><Relationship Id="rId13" Target="slides/slide2.xml" Type="http://schemas.openxmlformats.org/officeDocument/2006/relationships/slide"/><Relationship Id="rId14" Target="slides/slide3.xml" Type="http://schemas.openxmlformats.org/officeDocument/2006/relationships/slide"/><Relationship Id="rId15" Target="slides/slide4.xml" Type="http://schemas.openxmlformats.org/officeDocument/2006/relationships/slide"/><Relationship Id="rId16" Target="slides/slide5.xml" Type="http://schemas.openxmlformats.org/officeDocument/2006/relationships/slide"/><Relationship Id="rId17" Target="slides/slide6.xml" Type="http://schemas.openxmlformats.org/officeDocument/2006/relationships/slide"/><Relationship Id="rId18" Target="slides/slide7.xml" Type="http://schemas.openxmlformats.org/officeDocument/2006/relationships/slide"/><Relationship Id="rId19" Target="slides/slide8.xml" Type="http://schemas.openxmlformats.org/officeDocument/2006/relationships/slide"/><Relationship Id="rId2" Target="presProps.xml" Type="http://schemas.openxmlformats.org/officeDocument/2006/relationships/presProps"/><Relationship Id="rId20" Target="slides/slide9.xml" Type="http://schemas.openxmlformats.org/officeDocument/2006/relationships/slide"/><Relationship Id="rId21" Target="slides/slide10.xml" Type="http://schemas.openxmlformats.org/officeDocument/2006/relationships/slide"/><Relationship Id="rId22" Target="slides/slide11.xml" Type="http://schemas.openxmlformats.org/officeDocument/2006/relationships/slide"/><Relationship Id="rId23" Target="slides/slide12.xml" Type="http://schemas.openxmlformats.org/officeDocument/2006/relationships/slide"/><Relationship Id="rId24" Target="slides/slide13.xml" Type="http://schemas.openxmlformats.org/officeDocument/2006/relationships/slide"/><Relationship Id="rId25" Target="slides/slide14.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30.png" Type="http://schemas.openxmlformats.org/officeDocument/2006/relationships/image"/><Relationship Id="rId5" Target="../media/image31.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32.png" Type="http://schemas.openxmlformats.org/officeDocument/2006/relationships/image"/><Relationship Id="rId5" Target="../media/image33.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 Id="rId3" Target="../media/image35.svg" Type="http://schemas.openxmlformats.org/officeDocument/2006/relationships/image"/><Relationship Id="rId4" Target="../media/image36.png" Type="http://schemas.openxmlformats.org/officeDocument/2006/relationships/image"/><Relationship Id="rId5" Target="../media/image37.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 Id="rId3" Target="../media/image35.svg" Type="http://schemas.openxmlformats.org/officeDocument/2006/relationships/image"/><Relationship Id="rId4" Target="../media/image36.png" Type="http://schemas.openxmlformats.org/officeDocument/2006/relationships/image"/><Relationship Id="rId5" Target="../media/image37.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 Id="rId3" Target="../media/image39.svg" Type="http://schemas.openxmlformats.org/officeDocument/2006/relationships/image"/><Relationship Id="rId4" Target="../media/image40.png" Type="http://schemas.openxmlformats.org/officeDocument/2006/relationships/image"/><Relationship Id="rId5" Target="../media/image41.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7.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4.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19.png" Type="http://schemas.openxmlformats.org/officeDocument/2006/relationships/image"/><Relationship Id="rId7" Target="../media/image20.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21.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22.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25.png" Type="http://schemas.openxmlformats.org/officeDocument/2006/relationships/image"/><Relationship Id="rId5" Target="../media/image26.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 Id="rId4" Target="../media/image29.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304999" y="4391925"/>
            <a:ext cx="9750220" cy="8987930"/>
          </a:xfrm>
          <a:custGeom>
            <a:avLst/>
            <a:gdLst/>
            <a:ahLst/>
            <a:cxnLst/>
            <a:rect r="r" b="b" t="t" l="l"/>
            <a:pathLst>
              <a:path h="8987930" w="9750220">
                <a:moveTo>
                  <a:pt x="0" y="0"/>
                </a:moveTo>
                <a:lnTo>
                  <a:pt x="9750220" y="0"/>
                </a:lnTo>
                <a:lnTo>
                  <a:pt x="9750220" y="8987930"/>
                </a:lnTo>
                <a:lnTo>
                  <a:pt x="0" y="89879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4478055">
            <a:off x="-2821213" y="-3163583"/>
            <a:ext cx="8890835" cy="10653506"/>
          </a:xfrm>
          <a:custGeom>
            <a:avLst/>
            <a:gdLst/>
            <a:ahLst/>
            <a:cxnLst/>
            <a:rect r="r" b="b" t="t" l="l"/>
            <a:pathLst>
              <a:path h="10653506" w="8890835">
                <a:moveTo>
                  <a:pt x="0" y="0"/>
                </a:moveTo>
                <a:lnTo>
                  <a:pt x="8890835" y="0"/>
                </a:lnTo>
                <a:lnTo>
                  <a:pt x="8890835" y="10653506"/>
                </a:lnTo>
                <a:lnTo>
                  <a:pt x="0" y="106535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2728951" y="9598864"/>
            <a:ext cx="5335078" cy="271604"/>
          </a:xfrm>
          <a:custGeom>
            <a:avLst/>
            <a:gdLst/>
            <a:ahLst/>
            <a:cxnLst/>
            <a:rect r="r" b="b" t="t" l="l"/>
            <a:pathLst>
              <a:path h="271604" w="5335078">
                <a:moveTo>
                  <a:pt x="0" y="0"/>
                </a:moveTo>
                <a:lnTo>
                  <a:pt x="5335077" y="0"/>
                </a:lnTo>
                <a:lnTo>
                  <a:pt x="5335077" y="271604"/>
                </a:lnTo>
                <a:lnTo>
                  <a:pt x="0" y="27160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776851" y="3118581"/>
            <a:ext cx="17430686" cy="2260938"/>
          </a:xfrm>
          <a:prstGeom prst="rect">
            <a:avLst/>
          </a:prstGeom>
        </p:spPr>
        <p:txBody>
          <a:bodyPr anchor="t" rtlCol="false" tIns="0" lIns="0" bIns="0" rIns="0">
            <a:spAutoFit/>
          </a:bodyPr>
          <a:lstStyle/>
          <a:p>
            <a:pPr algn="ctr">
              <a:lnSpc>
                <a:spcPts val="18181"/>
              </a:lnSpc>
            </a:pPr>
            <a:r>
              <a:rPr lang="en-US" sz="12986">
                <a:solidFill>
                  <a:srgbClr val="FFFFFF"/>
                </a:solidFill>
                <a:latin typeface="Core Bandi Face"/>
              </a:rPr>
              <a:t>TORTILLAS AMALEN</a:t>
            </a:r>
          </a:p>
        </p:txBody>
      </p:sp>
      <p:sp>
        <p:nvSpPr>
          <p:cNvPr name="TextBox 6" id="6"/>
          <p:cNvSpPr txBox="true"/>
          <p:nvPr/>
        </p:nvSpPr>
        <p:spPr>
          <a:xfrm rot="0">
            <a:off x="9549870" y="5877764"/>
            <a:ext cx="13093841" cy="3721100"/>
          </a:xfrm>
          <a:prstGeom prst="rect">
            <a:avLst/>
          </a:prstGeom>
        </p:spPr>
        <p:txBody>
          <a:bodyPr anchor="t" rtlCol="false" tIns="0" lIns="0" bIns="0" rIns="0">
            <a:spAutoFit/>
          </a:bodyPr>
          <a:lstStyle/>
          <a:p>
            <a:pPr algn="ctr">
              <a:lnSpc>
                <a:spcPts val="4900"/>
              </a:lnSpc>
            </a:pPr>
            <a:r>
              <a:rPr lang="en-US" sz="3500">
                <a:solidFill>
                  <a:srgbClr val="FFFFFF"/>
                </a:solidFill>
                <a:latin typeface="Core Bandi Face"/>
              </a:rPr>
              <a:t>INEI</a:t>
            </a:r>
          </a:p>
          <a:p>
            <a:pPr algn="ctr">
              <a:lnSpc>
                <a:spcPts val="4900"/>
              </a:lnSpc>
            </a:pPr>
            <a:r>
              <a:rPr lang="en-US" sz="3500">
                <a:solidFill>
                  <a:srgbClr val="FFFFFF"/>
                </a:solidFill>
                <a:latin typeface="Core Bandi Face"/>
              </a:rPr>
              <a:t>Arantza Rubio Parra</a:t>
            </a:r>
          </a:p>
          <a:p>
            <a:pPr algn="ctr">
              <a:lnSpc>
                <a:spcPts val="4900"/>
              </a:lnSpc>
            </a:pPr>
            <a:r>
              <a:rPr lang="en-US" sz="3500">
                <a:solidFill>
                  <a:srgbClr val="FFFFFF"/>
                </a:solidFill>
                <a:latin typeface="Core Bandi Face"/>
              </a:rPr>
              <a:t>Romina Flores</a:t>
            </a:r>
          </a:p>
          <a:p>
            <a:pPr algn="ctr">
              <a:lnSpc>
                <a:spcPts val="4900"/>
              </a:lnSpc>
            </a:pPr>
            <a:r>
              <a:rPr lang="en-US" sz="3500">
                <a:solidFill>
                  <a:srgbClr val="FFFFFF"/>
                </a:solidFill>
                <a:latin typeface="Core Bandi Face"/>
              </a:rPr>
              <a:t>Desarrollo de proyectos</a:t>
            </a:r>
          </a:p>
          <a:p>
            <a:pPr algn="ctr">
              <a:lnSpc>
                <a:spcPts val="4900"/>
              </a:lnSpc>
            </a:pPr>
            <a:r>
              <a:rPr lang="en-US" sz="3500">
                <a:solidFill>
                  <a:srgbClr val="FFFFFF"/>
                </a:solidFill>
                <a:latin typeface="Core Bandi Face"/>
              </a:rPr>
              <a:t>Tortillas AMALEN</a:t>
            </a:r>
          </a:p>
          <a:p>
            <a:pPr algn="ctr">
              <a:lnSpc>
                <a:spcPts val="4900"/>
              </a:lnSpc>
            </a:pPr>
            <a:r>
              <a:rPr lang="en-US" sz="3500">
                <a:solidFill>
                  <a:srgbClr val="FFFFFF"/>
                </a:solidFill>
                <a:latin typeface="Core Bandi Face"/>
              </a:rPr>
              <a:t>28/09/2023</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988893">
            <a:off x="-3976792" y="4960247"/>
            <a:ext cx="8890835" cy="10653506"/>
          </a:xfrm>
          <a:custGeom>
            <a:avLst/>
            <a:gdLst/>
            <a:ahLst/>
            <a:cxnLst/>
            <a:rect r="r" b="b" t="t" l="l"/>
            <a:pathLst>
              <a:path h="10653506" w="8890835">
                <a:moveTo>
                  <a:pt x="0" y="0"/>
                </a:moveTo>
                <a:lnTo>
                  <a:pt x="8890834" y="0"/>
                </a:lnTo>
                <a:lnTo>
                  <a:pt x="8890834" y="10653506"/>
                </a:lnTo>
                <a:lnTo>
                  <a:pt x="0" y="106535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4257173">
            <a:off x="15287508" y="2903751"/>
            <a:ext cx="6899817" cy="4114800"/>
          </a:xfrm>
          <a:custGeom>
            <a:avLst/>
            <a:gdLst/>
            <a:ahLst/>
            <a:cxnLst/>
            <a:rect r="r" b="b" t="t" l="l"/>
            <a:pathLst>
              <a:path h="4114800" w="6899817">
                <a:moveTo>
                  <a:pt x="0" y="0"/>
                </a:moveTo>
                <a:lnTo>
                  <a:pt x="6899817" y="0"/>
                </a:lnTo>
                <a:lnTo>
                  <a:pt x="689981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995512" y="1014087"/>
            <a:ext cx="16296977" cy="2003426"/>
          </a:xfrm>
          <a:prstGeom prst="rect">
            <a:avLst/>
          </a:prstGeom>
        </p:spPr>
        <p:txBody>
          <a:bodyPr anchor="t" rtlCol="false" tIns="0" lIns="0" bIns="0" rIns="0">
            <a:spAutoFit/>
          </a:bodyPr>
          <a:lstStyle/>
          <a:p>
            <a:pPr algn="ctr" marL="0" indent="0" lvl="0">
              <a:lnSpc>
                <a:spcPts val="16099"/>
              </a:lnSpc>
              <a:spcBef>
                <a:spcPct val="0"/>
              </a:spcBef>
            </a:pPr>
            <a:r>
              <a:rPr lang="en-US" sz="11499" spc="689">
                <a:solidFill>
                  <a:srgbClr val="000000"/>
                </a:solidFill>
                <a:latin typeface="Core Bandi Face"/>
              </a:rPr>
              <a:t>Objetivos</a:t>
            </a:r>
          </a:p>
        </p:txBody>
      </p:sp>
      <p:sp>
        <p:nvSpPr>
          <p:cNvPr name="TextBox 5" id="5"/>
          <p:cNvSpPr txBox="true"/>
          <p:nvPr/>
        </p:nvSpPr>
        <p:spPr>
          <a:xfrm rot="0">
            <a:off x="468625" y="4298009"/>
            <a:ext cx="6600025" cy="1173883"/>
          </a:xfrm>
          <a:prstGeom prst="rect">
            <a:avLst/>
          </a:prstGeom>
        </p:spPr>
        <p:txBody>
          <a:bodyPr anchor="t" rtlCol="false" tIns="0" lIns="0" bIns="0" rIns="0">
            <a:spAutoFit/>
          </a:bodyPr>
          <a:lstStyle/>
          <a:p>
            <a:pPr algn="r">
              <a:lnSpc>
                <a:spcPts val="9408"/>
              </a:lnSpc>
              <a:spcBef>
                <a:spcPct val="0"/>
              </a:spcBef>
            </a:pPr>
            <a:r>
              <a:rPr lang="en-US" sz="6720">
                <a:solidFill>
                  <a:srgbClr val="000000"/>
                </a:solidFill>
                <a:latin typeface="Core Bandi Face"/>
              </a:rPr>
              <a:t>Especificos</a:t>
            </a:r>
          </a:p>
        </p:txBody>
      </p:sp>
      <p:sp>
        <p:nvSpPr>
          <p:cNvPr name="TextBox 6" id="6"/>
          <p:cNvSpPr txBox="true"/>
          <p:nvPr/>
        </p:nvSpPr>
        <p:spPr>
          <a:xfrm rot="0">
            <a:off x="2621203" y="5981520"/>
            <a:ext cx="4981712" cy="2744423"/>
          </a:xfrm>
          <a:prstGeom prst="rect">
            <a:avLst/>
          </a:prstGeom>
        </p:spPr>
        <p:txBody>
          <a:bodyPr anchor="t" rtlCol="false" tIns="0" lIns="0" bIns="0" rIns="0">
            <a:spAutoFit/>
          </a:bodyPr>
          <a:lstStyle/>
          <a:p>
            <a:pPr algn="just" marL="556339" indent="-278169" lvl="1">
              <a:lnSpc>
                <a:spcPts val="3607"/>
              </a:lnSpc>
              <a:buFont typeface="Arial"/>
              <a:buChar char="•"/>
            </a:pPr>
            <a:r>
              <a:rPr lang="en-US" sz="2576">
                <a:solidFill>
                  <a:srgbClr val="000000"/>
                </a:solidFill>
                <a:latin typeface="Core Bandi Face"/>
              </a:rPr>
              <a:t>Disminuir las enfermedades cardiacas</a:t>
            </a:r>
          </a:p>
          <a:p>
            <a:pPr algn="just" marL="556339" indent="-278169" lvl="1">
              <a:lnSpc>
                <a:spcPts val="3607"/>
              </a:lnSpc>
              <a:buFont typeface="Arial"/>
              <a:buChar char="•"/>
            </a:pPr>
            <a:r>
              <a:rPr lang="en-US" sz="2576">
                <a:solidFill>
                  <a:srgbClr val="000000"/>
                </a:solidFill>
                <a:latin typeface="Core Bandi Face"/>
              </a:rPr>
              <a:t>Ayudar a limpiar el estómago a personas con estreñimiento</a:t>
            </a:r>
          </a:p>
          <a:p>
            <a:pPr algn="just" marL="556339" indent="-278169" lvl="1">
              <a:lnSpc>
                <a:spcPts val="3607"/>
              </a:lnSpc>
              <a:buFont typeface="Arial"/>
              <a:buChar char="•"/>
            </a:pPr>
            <a:r>
              <a:rPr lang="en-US" sz="2576">
                <a:solidFill>
                  <a:srgbClr val="000000"/>
                </a:solidFill>
                <a:latin typeface="Core Bandi Face"/>
              </a:rPr>
              <a:t>Disminuir el cáncer de colon en las persoanas</a:t>
            </a:r>
          </a:p>
        </p:txBody>
      </p:sp>
      <p:sp>
        <p:nvSpPr>
          <p:cNvPr name="TextBox 7" id="7"/>
          <p:cNvSpPr txBox="true"/>
          <p:nvPr/>
        </p:nvSpPr>
        <p:spPr>
          <a:xfrm rot="0">
            <a:off x="10718488" y="4405877"/>
            <a:ext cx="6266460" cy="1173883"/>
          </a:xfrm>
          <a:prstGeom prst="rect">
            <a:avLst/>
          </a:prstGeom>
        </p:spPr>
        <p:txBody>
          <a:bodyPr anchor="t" rtlCol="false" tIns="0" lIns="0" bIns="0" rIns="0">
            <a:spAutoFit/>
          </a:bodyPr>
          <a:lstStyle/>
          <a:p>
            <a:pPr>
              <a:lnSpc>
                <a:spcPts val="9408"/>
              </a:lnSpc>
              <a:spcBef>
                <a:spcPct val="0"/>
              </a:spcBef>
            </a:pPr>
            <a:r>
              <a:rPr lang="en-US" sz="6720">
                <a:solidFill>
                  <a:srgbClr val="000000"/>
                </a:solidFill>
                <a:latin typeface="Core Bandi Face"/>
              </a:rPr>
              <a:t>Generales</a:t>
            </a:r>
          </a:p>
        </p:txBody>
      </p:sp>
      <p:sp>
        <p:nvSpPr>
          <p:cNvPr name="TextBox 8" id="8"/>
          <p:cNvSpPr txBox="true"/>
          <p:nvPr/>
        </p:nvSpPr>
        <p:spPr>
          <a:xfrm rot="0">
            <a:off x="10725867" y="5981520"/>
            <a:ext cx="4940930" cy="1830023"/>
          </a:xfrm>
          <a:prstGeom prst="rect">
            <a:avLst/>
          </a:prstGeom>
        </p:spPr>
        <p:txBody>
          <a:bodyPr anchor="t" rtlCol="false" tIns="0" lIns="0" bIns="0" rIns="0">
            <a:spAutoFit/>
          </a:bodyPr>
          <a:lstStyle/>
          <a:p>
            <a:pPr algn="just" marL="556339" indent="-278169" lvl="1">
              <a:lnSpc>
                <a:spcPts val="3607"/>
              </a:lnSpc>
              <a:buFont typeface="Arial"/>
              <a:buChar char="•"/>
            </a:pPr>
            <a:r>
              <a:rPr lang="en-US" sz="2576">
                <a:solidFill>
                  <a:srgbClr val="0B0A07"/>
                </a:solidFill>
                <a:latin typeface="Core Bandi Face"/>
              </a:rPr>
              <a:t>Hacer encuestas a personas sobre las tortillas</a:t>
            </a:r>
          </a:p>
          <a:p>
            <a:pPr algn="just" marL="556339" indent="-278169" lvl="1">
              <a:lnSpc>
                <a:spcPts val="3607"/>
              </a:lnSpc>
              <a:buFont typeface="Arial"/>
              <a:buChar char="•"/>
            </a:pPr>
            <a:r>
              <a:rPr lang="en-US" sz="2576">
                <a:solidFill>
                  <a:srgbClr val="0B0A07"/>
                </a:solidFill>
                <a:latin typeface="Core Bandi Face"/>
              </a:rPr>
              <a:t>Dar a probar las tortillas a personas</a:t>
            </a:r>
          </a:p>
        </p:txBody>
      </p:sp>
      <p:sp>
        <p:nvSpPr>
          <p:cNvPr name="TextBox 9" id="9"/>
          <p:cNvSpPr txBox="true"/>
          <p:nvPr/>
        </p:nvSpPr>
        <p:spPr>
          <a:xfrm rot="0">
            <a:off x="15564208" y="8031662"/>
            <a:ext cx="1695092" cy="1226638"/>
          </a:xfrm>
          <a:prstGeom prst="rect">
            <a:avLst/>
          </a:prstGeom>
        </p:spPr>
        <p:txBody>
          <a:bodyPr anchor="t" rtlCol="false" tIns="0" lIns="0" bIns="0" rIns="0">
            <a:spAutoFit/>
          </a:bodyPr>
          <a:lstStyle/>
          <a:p>
            <a:pPr algn="ctr">
              <a:lnSpc>
                <a:spcPts val="9795"/>
              </a:lnSpc>
              <a:spcBef>
                <a:spcPct val="0"/>
              </a:spcBef>
            </a:pPr>
            <a:r>
              <a:rPr lang="en-US" sz="6996" spc="615">
                <a:solidFill>
                  <a:srgbClr val="000000"/>
                </a:solidFill>
                <a:latin typeface="Core Bandi Face"/>
              </a:rPr>
              <a:t>07</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TextBox 2" id="2"/>
          <p:cNvSpPr txBox="true"/>
          <p:nvPr/>
        </p:nvSpPr>
        <p:spPr>
          <a:xfrm rot="0">
            <a:off x="9815211" y="6369188"/>
            <a:ext cx="3671869" cy="2769235"/>
          </a:xfrm>
          <a:prstGeom prst="rect">
            <a:avLst/>
          </a:prstGeom>
        </p:spPr>
        <p:txBody>
          <a:bodyPr anchor="t" rtlCol="false" tIns="0" lIns="0" bIns="0" rIns="0">
            <a:spAutoFit/>
          </a:bodyPr>
          <a:lstStyle/>
          <a:p>
            <a:pPr marL="0" indent="0" lvl="0">
              <a:lnSpc>
                <a:spcPts val="2239"/>
              </a:lnSpc>
              <a:spcBef>
                <a:spcPct val="0"/>
              </a:spcBef>
            </a:pPr>
            <a:r>
              <a:rPr lang="en-US" sz="1599" spc="89">
                <a:solidFill>
                  <a:srgbClr val="022033"/>
                </a:solidFill>
                <a:latin typeface="Core Bandi Face"/>
              </a:rPr>
              <a:t>ES EL PRODUCTO DE ORIGEN VEGETAL MÁS COMPLETO, ES UNA DE LAS FUENTES MAS IMPORTANTES DE PROTEÍNAS, MINERALES Y VITAMIANS NATURALES: A, B, C, B1, B2, B3; ASÍ COMO EL ÁCIDO FÓLICO, NIACINA, CALCIO, HIERRO Y FÓSFORO. ADEMÁS, ES UNO DE LOS ALIMETNOS CON ALTISIMAPRESENCIA DE AMINOÁCIDOS COMO LISINA</a:t>
            </a:r>
          </a:p>
        </p:txBody>
      </p:sp>
      <p:sp>
        <p:nvSpPr>
          <p:cNvPr name="Freeform 3" id="3"/>
          <p:cNvSpPr/>
          <p:nvPr/>
        </p:nvSpPr>
        <p:spPr>
          <a:xfrm flipH="false" flipV="false" rot="-6061803">
            <a:off x="12646971" y="5886827"/>
            <a:ext cx="6099149" cy="9751546"/>
          </a:xfrm>
          <a:custGeom>
            <a:avLst/>
            <a:gdLst/>
            <a:ahLst/>
            <a:cxnLst/>
            <a:rect r="r" b="b" t="t" l="l"/>
            <a:pathLst>
              <a:path h="9751546" w="6099149">
                <a:moveTo>
                  <a:pt x="0" y="0"/>
                </a:moveTo>
                <a:lnTo>
                  <a:pt x="6099149" y="0"/>
                </a:lnTo>
                <a:lnTo>
                  <a:pt x="6099149" y="9751546"/>
                </a:lnTo>
                <a:lnTo>
                  <a:pt x="0" y="975154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3705888" y="3213963"/>
            <a:ext cx="4658438" cy="474345"/>
          </a:xfrm>
          <a:prstGeom prst="rect">
            <a:avLst/>
          </a:prstGeom>
        </p:spPr>
        <p:txBody>
          <a:bodyPr anchor="t" rtlCol="false" tIns="0" lIns="0" bIns="0" rIns="0">
            <a:spAutoFit/>
          </a:bodyPr>
          <a:lstStyle/>
          <a:p>
            <a:pPr algn="ctr">
              <a:lnSpc>
                <a:spcPts val="3780"/>
              </a:lnSpc>
              <a:spcBef>
                <a:spcPct val="0"/>
              </a:spcBef>
            </a:pPr>
            <a:r>
              <a:rPr lang="en-US" sz="2700" spc="151">
                <a:solidFill>
                  <a:srgbClr val="022033"/>
                </a:solidFill>
                <a:latin typeface="Core Bandi Face"/>
              </a:rPr>
              <a:t>TORTILLA</a:t>
            </a:r>
          </a:p>
        </p:txBody>
      </p:sp>
      <p:sp>
        <p:nvSpPr>
          <p:cNvPr name="Freeform 5" id="5"/>
          <p:cNvSpPr/>
          <p:nvPr/>
        </p:nvSpPr>
        <p:spPr>
          <a:xfrm flipH="false" flipV="false" rot="0">
            <a:off x="-3294561" y="2590774"/>
            <a:ext cx="7000449" cy="9211118"/>
          </a:xfrm>
          <a:custGeom>
            <a:avLst/>
            <a:gdLst/>
            <a:ahLst/>
            <a:cxnLst/>
            <a:rect r="r" b="b" t="t" l="l"/>
            <a:pathLst>
              <a:path h="9211118" w="7000449">
                <a:moveTo>
                  <a:pt x="0" y="0"/>
                </a:moveTo>
                <a:lnTo>
                  <a:pt x="7000449" y="0"/>
                </a:lnTo>
                <a:lnTo>
                  <a:pt x="7000449" y="9211118"/>
                </a:lnTo>
                <a:lnTo>
                  <a:pt x="0" y="921111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4511999" y="854086"/>
            <a:ext cx="10070113" cy="1736726"/>
          </a:xfrm>
          <a:prstGeom prst="rect">
            <a:avLst/>
          </a:prstGeom>
        </p:spPr>
        <p:txBody>
          <a:bodyPr anchor="t" rtlCol="false" tIns="0" lIns="0" bIns="0" rIns="0">
            <a:spAutoFit/>
          </a:bodyPr>
          <a:lstStyle/>
          <a:p>
            <a:pPr algn="ctr" marL="0" indent="0" lvl="0">
              <a:lnSpc>
                <a:spcPts val="13999"/>
              </a:lnSpc>
              <a:spcBef>
                <a:spcPct val="0"/>
              </a:spcBef>
            </a:pPr>
            <a:r>
              <a:rPr lang="en-US" sz="9999" spc="1049">
                <a:solidFill>
                  <a:srgbClr val="000000"/>
                </a:solidFill>
                <a:latin typeface="Core Bandi Face"/>
              </a:rPr>
              <a:t>Marco Teórico</a:t>
            </a:r>
          </a:p>
        </p:txBody>
      </p:sp>
      <p:sp>
        <p:nvSpPr>
          <p:cNvPr name="TextBox 7" id="7"/>
          <p:cNvSpPr txBox="true"/>
          <p:nvPr/>
        </p:nvSpPr>
        <p:spPr>
          <a:xfrm rot="0">
            <a:off x="1028700" y="911236"/>
            <a:ext cx="1695092" cy="1226638"/>
          </a:xfrm>
          <a:prstGeom prst="rect">
            <a:avLst/>
          </a:prstGeom>
        </p:spPr>
        <p:txBody>
          <a:bodyPr anchor="t" rtlCol="false" tIns="0" lIns="0" bIns="0" rIns="0">
            <a:spAutoFit/>
          </a:bodyPr>
          <a:lstStyle/>
          <a:p>
            <a:pPr algn="ctr">
              <a:lnSpc>
                <a:spcPts val="9795"/>
              </a:lnSpc>
              <a:spcBef>
                <a:spcPct val="0"/>
              </a:spcBef>
            </a:pPr>
            <a:r>
              <a:rPr lang="en-US" sz="6996" spc="615">
                <a:solidFill>
                  <a:srgbClr val="000000"/>
                </a:solidFill>
                <a:latin typeface="Core Bandi Face"/>
              </a:rPr>
              <a:t>08</a:t>
            </a:r>
          </a:p>
        </p:txBody>
      </p:sp>
      <p:sp>
        <p:nvSpPr>
          <p:cNvPr name="TextBox 8" id="8"/>
          <p:cNvSpPr txBox="true"/>
          <p:nvPr/>
        </p:nvSpPr>
        <p:spPr>
          <a:xfrm rot="0">
            <a:off x="4491489" y="3955008"/>
            <a:ext cx="3872837" cy="1940560"/>
          </a:xfrm>
          <a:prstGeom prst="rect">
            <a:avLst/>
          </a:prstGeom>
        </p:spPr>
        <p:txBody>
          <a:bodyPr anchor="t" rtlCol="false" tIns="0" lIns="0" bIns="0" rIns="0">
            <a:spAutoFit/>
          </a:bodyPr>
          <a:lstStyle/>
          <a:p>
            <a:pPr algn="r">
              <a:lnSpc>
                <a:spcPts val="2239"/>
              </a:lnSpc>
              <a:spcBef>
                <a:spcPct val="0"/>
              </a:spcBef>
            </a:pPr>
            <a:r>
              <a:rPr lang="en-US" sz="1599" spc="89">
                <a:solidFill>
                  <a:srgbClr val="022033"/>
                </a:solidFill>
                <a:latin typeface="Core Bandi Face"/>
              </a:rPr>
              <a:t>ES EL ALIMENTO MEXICANO POR EXCELENCIA, REPRESENTA UN SÍMBOLO NACIONAL, HA SIDO UNO DE LOS EJES DE DESARROLLO DE NUESTRA CULTURA Y ES FUENTE DE VITAMINAS, CARBOHIDRATOS Y MINERALES COMO EL CALCIO, FÓSFORO Y POTASIO</a:t>
            </a:r>
          </a:p>
        </p:txBody>
      </p:sp>
      <p:sp>
        <p:nvSpPr>
          <p:cNvPr name="TextBox 9" id="9"/>
          <p:cNvSpPr txBox="true"/>
          <p:nvPr/>
        </p:nvSpPr>
        <p:spPr>
          <a:xfrm rot="0">
            <a:off x="4664966" y="7005992"/>
            <a:ext cx="3699361" cy="1664335"/>
          </a:xfrm>
          <a:prstGeom prst="rect">
            <a:avLst/>
          </a:prstGeom>
        </p:spPr>
        <p:txBody>
          <a:bodyPr anchor="t" rtlCol="false" tIns="0" lIns="0" bIns="0" rIns="0">
            <a:spAutoFit/>
          </a:bodyPr>
          <a:lstStyle/>
          <a:p>
            <a:pPr algn="r">
              <a:lnSpc>
                <a:spcPts val="2239"/>
              </a:lnSpc>
              <a:spcBef>
                <a:spcPct val="0"/>
              </a:spcBef>
            </a:pPr>
            <a:r>
              <a:rPr lang="en-US" sz="1599" spc="89">
                <a:solidFill>
                  <a:srgbClr val="022033"/>
                </a:solidFill>
                <a:latin typeface="Core Bandi Face"/>
              </a:rPr>
              <a:t>EL AGUA ES UNA SUSTANCIA QUE SE COMPONE POR DOS ÁTOMOS DE HIDRÓGENO Y UN ÁTOMO DE OXÍGENO (H2O) Y SE PUEDE ENCONTRAR EN ESTADO SÓLIDO (HIELO), GASEOSO (VAPOR) Y LÍQUIDO (AGUA). </a:t>
            </a:r>
          </a:p>
        </p:txBody>
      </p:sp>
      <p:sp>
        <p:nvSpPr>
          <p:cNvPr name="TextBox 10" id="10"/>
          <p:cNvSpPr txBox="true"/>
          <p:nvPr/>
        </p:nvSpPr>
        <p:spPr>
          <a:xfrm rot="0">
            <a:off x="9923673" y="4167922"/>
            <a:ext cx="3872837" cy="835660"/>
          </a:xfrm>
          <a:prstGeom prst="rect">
            <a:avLst/>
          </a:prstGeom>
        </p:spPr>
        <p:txBody>
          <a:bodyPr anchor="t" rtlCol="false" tIns="0" lIns="0" bIns="0" rIns="0">
            <a:spAutoFit/>
          </a:bodyPr>
          <a:lstStyle/>
          <a:p>
            <a:pPr>
              <a:lnSpc>
                <a:spcPts val="2239"/>
              </a:lnSpc>
              <a:spcBef>
                <a:spcPct val="0"/>
              </a:spcBef>
            </a:pPr>
            <a:r>
              <a:rPr lang="en-US" sz="1599" spc="89">
                <a:solidFill>
                  <a:srgbClr val="022033"/>
                </a:solidFill>
                <a:latin typeface="Core Bandi Face"/>
              </a:rPr>
              <a:t>ES UN FRUTO QUE SE PRODUCE A PARTIR DE UNA PLANTA HERBÁCEA LA CUAL POSEE EL MISMO NOMBRE </a:t>
            </a:r>
          </a:p>
        </p:txBody>
      </p:sp>
      <p:sp>
        <p:nvSpPr>
          <p:cNvPr name="TextBox 11" id="11"/>
          <p:cNvSpPr txBox="true"/>
          <p:nvPr/>
        </p:nvSpPr>
        <p:spPr>
          <a:xfrm rot="0">
            <a:off x="3705888" y="6146303"/>
            <a:ext cx="4658438" cy="474345"/>
          </a:xfrm>
          <a:prstGeom prst="rect">
            <a:avLst/>
          </a:prstGeom>
        </p:spPr>
        <p:txBody>
          <a:bodyPr anchor="t" rtlCol="false" tIns="0" lIns="0" bIns="0" rIns="0">
            <a:spAutoFit/>
          </a:bodyPr>
          <a:lstStyle/>
          <a:p>
            <a:pPr algn="r">
              <a:lnSpc>
                <a:spcPts val="3780"/>
              </a:lnSpc>
              <a:spcBef>
                <a:spcPct val="0"/>
              </a:spcBef>
            </a:pPr>
            <a:r>
              <a:rPr lang="en-US" sz="2700" spc="151">
                <a:solidFill>
                  <a:srgbClr val="022033"/>
                </a:solidFill>
                <a:latin typeface="Core Bandi Face"/>
              </a:rPr>
              <a:t>AGUA</a:t>
            </a:r>
          </a:p>
        </p:txBody>
      </p:sp>
      <p:sp>
        <p:nvSpPr>
          <p:cNvPr name="TextBox 12" id="12"/>
          <p:cNvSpPr txBox="true"/>
          <p:nvPr/>
        </p:nvSpPr>
        <p:spPr>
          <a:xfrm rot="0">
            <a:off x="9923673" y="3210878"/>
            <a:ext cx="4658438" cy="474345"/>
          </a:xfrm>
          <a:prstGeom prst="rect">
            <a:avLst/>
          </a:prstGeom>
        </p:spPr>
        <p:txBody>
          <a:bodyPr anchor="t" rtlCol="false" tIns="0" lIns="0" bIns="0" rIns="0">
            <a:spAutoFit/>
          </a:bodyPr>
          <a:lstStyle/>
          <a:p>
            <a:pPr>
              <a:lnSpc>
                <a:spcPts val="3780"/>
              </a:lnSpc>
              <a:spcBef>
                <a:spcPct val="0"/>
              </a:spcBef>
            </a:pPr>
            <a:r>
              <a:rPr lang="en-US" sz="2700" spc="151">
                <a:solidFill>
                  <a:srgbClr val="022033"/>
                </a:solidFill>
                <a:latin typeface="Core Bandi Face"/>
              </a:rPr>
              <a:t>CHILE</a:t>
            </a:r>
          </a:p>
        </p:txBody>
      </p:sp>
      <p:sp>
        <p:nvSpPr>
          <p:cNvPr name="TextBox 13" id="13"/>
          <p:cNvSpPr txBox="true"/>
          <p:nvPr/>
        </p:nvSpPr>
        <p:spPr>
          <a:xfrm rot="0">
            <a:off x="9923673" y="5544828"/>
            <a:ext cx="3671869" cy="474345"/>
          </a:xfrm>
          <a:prstGeom prst="rect">
            <a:avLst/>
          </a:prstGeom>
        </p:spPr>
        <p:txBody>
          <a:bodyPr anchor="t" rtlCol="false" tIns="0" lIns="0" bIns="0" rIns="0">
            <a:spAutoFit/>
          </a:bodyPr>
          <a:lstStyle/>
          <a:p>
            <a:pPr>
              <a:lnSpc>
                <a:spcPts val="3780"/>
              </a:lnSpc>
              <a:spcBef>
                <a:spcPct val="0"/>
              </a:spcBef>
            </a:pPr>
            <a:r>
              <a:rPr lang="en-US" sz="2700" spc="151">
                <a:solidFill>
                  <a:srgbClr val="022033"/>
                </a:solidFill>
                <a:latin typeface="Core Bandi Face"/>
              </a:rPr>
              <a:t>AMARANTO</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6061803">
            <a:off x="12646971" y="5886827"/>
            <a:ext cx="6099149" cy="9751546"/>
          </a:xfrm>
          <a:custGeom>
            <a:avLst/>
            <a:gdLst/>
            <a:ahLst/>
            <a:cxnLst/>
            <a:rect r="r" b="b" t="t" l="l"/>
            <a:pathLst>
              <a:path h="9751546" w="6099149">
                <a:moveTo>
                  <a:pt x="0" y="0"/>
                </a:moveTo>
                <a:lnTo>
                  <a:pt x="6099149" y="0"/>
                </a:lnTo>
                <a:lnTo>
                  <a:pt x="6099149" y="9751546"/>
                </a:lnTo>
                <a:lnTo>
                  <a:pt x="0" y="975154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3705888" y="3210878"/>
            <a:ext cx="4658438" cy="474345"/>
          </a:xfrm>
          <a:prstGeom prst="rect">
            <a:avLst/>
          </a:prstGeom>
        </p:spPr>
        <p:txBody>
          <a:bodyPr anchor="t" rtlCol="false" tIns="0" lIns="0" bIns="0" rIns="0">
            <a:spAutoFit/>
          </a:bodyPr>
          <a:lstStyle/>
          <a:p>
            <a:pPr algn="ctr">
              <a:lnSpc>
                <a:spcPts val="3780"/>
              </a:lnSpc>
              <a:spcBef>
                <a:spcPct val="0"/>
              </a:spcBef>
            </a:pPr>
            <a:r>
              <a:rPr lang="en-US" sz="2700" spc="151">
                <a:solidFill>
                  <a:srgbClr val="022033"/>
                </a:solidFill>
                <a:latin typeface="Core Bandi Face"/>
              </a:rPr>
              <a:t>LINAZA</a:t>
            </a:r>
          </a:p>
        </p:txBody>
      </p:sp>
      <p:sp>
        <p:nvSpPr>
          <p:cNvPr name="Freeform 4" id="4"/>
          <p:cNvSpPr/>
          <p:nvPr/>
        </p:nvSpPr>
        <p:spPr>
          <a:xfrm flipH="false" flipV="false" rot="0">
            <a:off x="-3294561" y="2590774"/>
            <a:ext cx="7000449" cy="9211118"/>
          </a:xfrm>
          <a:custGeom>
            <a:avLst/>
            <a:gdLst/>
            <a:ahLst/>
            <a:cxnLst/>
            <a:rect r="r" b="b" t="t" l="l"/>
            <a:pathLst>
              <a:path h="9211118" w="7000449">
                <a:moveTo>
                  <a:pt x="0" y="0"/>
                </a:moveTo>
                <a:lnTo>
                  <a:pt x="7000449" y="0"/>
                </a:lnTo>
                <a:lnTo>
                  <a:pt x="7000449" y="9211118"/>
                </a:lnTo>
                <a:lnTo>
                  <a:pt x="0" y="921111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9815211" y="7005992"/>
            <a:ext cx="3671869" cy="1388110"/>
          </a:xfrm>
          <a:prstGeom prst="rect">
            <a:avLst/>
          </a:prstGeom>
        </p:spPr>
        <p:txBody>
          <a:bodyPr anchor="t" rtlCol="false" tIns="0" lIns="0" bIns="0" rIns="0">
            <a:spAutoFit/>
          </a:bodyPr>
          <a:lstStyle/>
          <a:p>
            <a:pPr marL="0" indent="0" lvl="0">
              <a:lnSpc>
                <a:spcPts val="2239"/>
              </a:lnSpc>
              <a:spcBef>
                <a:spcPct val="0"/>
              </a:spcBef>
            </a:pPr>
            <a:r>
              <a:rPr lang="en-US" sz="1599" spc="89">
                <a:solidFill>
                  <a:srgbClr val="022033"/>
                </a:solidFill>
                <a:latin typeface="Core Bandi Face"/>
              </a:rPr>
              <a:t>SON BIOMÓLECULAS, COMPUESTAS PRINCIPALMETE DE CARBONO, HIDRÓGENO Y OXÍGENO, AUNQUE ALGUNOS BIOLEMENTOS TALES COMO NITRÓGENO, AZUFRE Y FÓSFORO</a:t>
            </a:r>
          </a:p>
        </p:txBody>
      </p:sp>
      <p:sp>
        <p:nvSpPr>
          <p:cNvPr name="TextBox 6" id="6"/>
          <p:cNvSpPr txBox="true"/>
          <p:nvPr/>
        </p:nvSpPr>
        <p:spPr>
          <a:xfrm rot="0">
            <a:off x="4511999" y="854086"/>
            <a:ext cx="10070113" cy="1736726"/>
          </a:xfrm>
          <a:prstGeom prst="rect">
            <a:avLst/>
          </a:prstGeom>
        </p:spPr>
        <p:txBody>
          <a:bodyPr anchor="t" rtlCol="false" tIns="0" lIns="0" bIns="0" rIns="0">
            <a:spAutoFit/>
          </a:bodyPr>
          <a:lstStyle/>
          <a:p>
            <a:pPr algn="ctr" marL="0" indent="0" lvl="0">
              <a:lnSpc>
                <a:spcPts val="13999"/>
              </a:lnSpc>
              <a:spcBef>
                <a:spcPct val="0"/>
              </a:spcBef>
            </a:pPr>
            <a:r>
              <a:rPr lang="en-US" sz="9999" spc="1049">
                <a:solidFill>
                  <a:srgbClr val="000000"/>
                </a:solidFill>
                <a:latin typeface="Core Bandi Face"/>
              </a:rPr>
              <a:t>Marco Teórico</a:t>
            </a:r>
          </a:p>
        </p:txBody>
      </p:sp>
      <p:sp>
        <p:nvSpPr>
          <p:cNvPr name="TextBox 7" id="7"/>
          <p:cNvSpPr txBox="true"/>
          <p:nvPr/>
        </p:nvSpPr>
        <p:spPr>
          <a:xfrm rot="0">
            <a:off x="1028700" y="911236"/>
            <a:ext cx="1695092" cy="1226638"/>
          </a:xfrm>
          <a:prstGeom prst="rect">
            <a:avLst/>
          </a:prstGeom>
        </p:spPr>
        <p:txBody>
          <a:bodyPr anchor="t" rtlCol="false" tIns="0" lIns="0" bIns="0" rIns="0">
            <a:spAutoFit/>
          </a:bodyPr>
          <a:lstStyle/>
          <a:p>
            <a:pPr algn="ctr">
              <a:lnSpc>
                <a:spcPts val="9795"/>
              </a:lnSpc>
              <a:spcBef>
                <a:spcPct val="0"/>
              </a:spcBef>
            </a:pPr>
            <a:r>
              <a:rPr lang="en-US" sz="6996" spc="615">
                <a:solidFill>
                  <a:srgbClr val="000000"/>
                </a:solidFill>
                <a:latin typeface="Core Bandi Face"/>
              </a:rPr>
              <a:t>09</a:t>
            </a:r>
          </a:p>
        </p:txBody>
      </p:sp>
      <p:sp>
        <p:nvSpPr>
          <p:cNvPr name="TextBox 8" id="8"/>
          <p:cNvSpPr txBox="true"/>
          <p:nvPr/>
        </p:nvSpPr>
        <p:spPr>
          <a:xfrm rot="0">
            <a:off x="4491489" y="3955008"/>
            <a:ext cx="3872837" cy="2216785"/>
          </a:xfrm>
          <a:prstGeom prst="rect">
            <a:avLst/>
          </a:prstGeom>
        </p:spPr>
        <p:txBody>
          <a:bodyPr anchor="t" rtlCol="false" tIns="0" lIns="0" bIns="0" rIns="0">
            <a:spAutoFit/>
          </a:bodyPr>
          <a:lstStyle/>
          <a:p>
            <a:pPr algn="r">
              <a:lnSpc>
                <a:spcPts val="2239"/>
              </a:lnSpc>
              <a:spcBef>
                <a:spcPct val="0"/>
              </a:spcBef>
            </a:pPr>
            <a:r>
              <a:rPr lang="en-US" sz="1599" spc="89">
                <a:solidFill>
                  <a:srgbClr val="022033"/>
                </a:solidFill>
                <a:latin typeface="Core Bandi Face"/>
              </a:rPr>
              <a:t>ES LA SEMILLA DE LA PLANTYA LINUM ISITATISSIMUM. ES USADA PARA CONSUMO HUMANO, PRO EJEMPLO, EN INFUSIUONESN . DE LA SEMILLA SE EXTRAER EL ACEITE DE LINAZA, EL CUAL ES RICO EN ÁCIDOS GRASOS DE LAS SERIES OMEGA3, OMEGA6 Y OMEGA9.</a:t>
            </a:r>
          </a:p>
        </p:txBody>
      </p:sp>
      <p:sp>
        <p:nvSpPr>
          <p:cNvPr name="TextBox 9" id="9"/>
          <p:cNvSpPr txBox="true"/>
          <p:nvPr/>
        </p:nvSpPr>
        <p:spPr>
          <a:xfrm rot="0">
            <a:off x="4664966" y="7005992"/>
            <a:ext cx="3699361" cy="1940560"/>
          </a:xfrm>
          <a:prstGeom prst="rect">
            <a:avLst/>
          </a:prstGeom>
        </p:spPr>
        <p:txBody>
          <a:bodyPr anchor="t" rtlCol="false" tIns="0" lIns="0" bIns="0" rIns="0">
            <a:spAutoFit/>
          </a:bodyPr>
          <a:lstStyle/>
          <a:p>
            <a:pPr algn="r">
              <a:lnSpc>
                <a:spcPts val="2239"/>
              </a:lnSpc>
              <a:spcBef>
                <a:spcPct val="0"/>
              </a:spcBef>
            </a:pPr>
            <a:r>
              <a:rPr lang="en-US" sz="1599" spc="89">
                <a:solidFill>
                  <a:srgbClr val="022033"/>
                </a:solidFill>
                <a:latin typeface="Core Bandi Face"/>
              </a:rPr>
              <a:t>LA SAL FORMA PARTE IMPRESCINDIBLE DE LA DIETA, TANTO POR LA IMPORANCIA DE SUS FUNCIONES REGULATORIAS DE LOS LÍQUIDOS DEL ORGANISMO , COMO POR SU ROL EN LOS PROCESOS DE TRANSMISIÓN NERVIOSA</a:t>
            </a:r>
          </a:p>
        </p:txBody>
      </p:sp>
      <p:sp>
        <p:nvSpPr>
          <p:cNvPr name="TextBox 10" id="10"/>
          <p:cNvSpPr txBox="true"/>
          <p:nvPr/>
        </p:nvSpPr>
        <p:spPr>
          <a:xfrm rot="0">
            <a:off x="9815211" y="3802388"/>
            <a:ext cx="3872837" cy="2216785"/>
          </a:xfrm>
          <a:prstGeom prst="rect">
            <a:avLst/>
          </a:prstGeom>
        </p:spPr>
        <p:txBody>
          <a:bodyPr anchor="t" rtlCol="false" tIns="0" lIns="0" bIns="0" rIns="0">
            <a:spAutoFit/>
          </a:bodyPr>
          <a:lstStyle/>
          <a:p>
            <a:pPr>
              <a:lnSpc>
                <a:spcPts val="2239"/>
              </a:lnSpc>
              <a:spcBef>
                <a:spcPct val="0"/>
              </a:spcBef>
            </a:pPr>
            <a:r>
              <a:rPr lang="en-US" sz="1599" spc="89">
                <a:solidFill>
                  <a:srgbClr val="022033"/>
                </a:solidFill>
                <a:latin typeface="Core Bandi Face"/>
              </a:rPr>
              <a:t>SON UN GRUPO DE SUSTANCIAS QUE SON NECESARIAS PARA EL FUNCIONAMIENTO CELULAR, EL CRECIMIENTO Y EL DESARROLLO NORMALES. EXISTEN 13 VITAMINAS ESENCIALES. ESTO SIGNIFICA QUE ESTAS VITAMIANS SE REQUIEREN PARA QUE EL CUERPO FUNCIONE APROPIADAMENTE</a:t>
            </a:r>
          </a:p>
        </p:txBody>
      </p:sp>
      <p:sp>
        <p:nvSpPr>
          <p:cNvPr name="TextBox 11" id="11"/>
          <p:cNvSpPr txBox="true"/>
          <p:nvPr/>
        </p:nvSpPr>
        <p:spPr>
          <a:xfrm rot="0">
            <a:off x="3705888" y="6146303"/>
            <a:ext cx="4658438" cy="474345"/>
          </a:xfrm>
          <a:prstGeom prst="rect">
            <a:avLst/>
          </a:prstGeom>
        </p:spPr>
        <p:txBody>
          <a:bodyPr anchor="t" rtlCol="false" tIns="0" lIns="0" bIns="0" rIns="0">
            <a:spAutoFit/>
          </a:bodyPr>
          <a:lstStyle/>
          <a:p>
            <a:pPr algn="r">
              <a:lnSpc>
                <a:spcPts val="3780"/>
              </a:lnSpc>
              <a:spcBef>
                <a:spcPct val="0"/>
              </a:spcBef>
            </a:pPr>
            <a:r>
              <a:rPr lang="en-US" sz="2700" spc="151">
                <a:solidFill>
                  <a:srgbClr val="022033"/>
                </a:solidFill>
                <a:latin typeface="Core Bandi Face"/>
              </a:rPr>
              <a:t>SAL</a:t>
            </a:r>
          </a:p>
        </p:txBody>
      </p:sp>
      <p:sp>
        <p:nvSpPr>
          <p:cNvPr name="TextBox 12" id="12"/>
          <p:cNvSpPr txBox="true"/>
          <p:nvPr/>
        </p:nvSpPr>
        <p:spPr>
          <a:xfrm rot="0">
            <a:off x="9923673" y="3210878"/>
            <a:ext cx="4658438" cy="474345"/>
          </a:xfrm>
          <a:prstGeom prst="rect">
            <a:avLst/>
          </a:prstGeom>
        </p:spPr>
        <p:txBody>
          <a:bodyPr anchor="t" rtlCol="false" tIns="0" lIns="0" bIns="0" rIns="0">
            <a:spAutoFit/>
          </a:bodyPr>
          <a:lstStyle/>
          <a:p>
            <a:pPr>
              <a:lnSpc>
                <a:spcPts val="3780"/>
              </a:lnSpc>
              <a:spcBef>
                <a:spcPct val="0"/>
              </a:spcBef>
            </a:pPr>
            <a:r>
              <a:rPr lang="en-US" sz="2700" spc="151">
                <a:solidFill>
                  <a:srgbClr val="022033"/>
                </a:solidFill>
                <a:latin typeface="Core Bandi Face"/>
              </a:rPr>
              <a:t>VITAMINAS</a:t>
            </a:r>
          </a:p>
        </p:txBody>
      </p:sp>
      <p:sp>
        <p:nvSpPr>
          <p:cNvPr name="TextBox 13" id="13"/>
          <p:cNvSpPr txBox="true"/>
          <p:nvPr/>
        </p:nvSpPr>
        <p:spPr>
          <a:xfrm rot="0">
            <a:off x="9915695" y="6350138"/>
            <a:ext cx="3671869" cy="474345"/>
          </a:xfrm>
          <a:prstGeom prst="rect">
            <a:avLst/>
          </a:prstGeom>
        </p:spPr>
        <p:txBody>
          <a:bodyPr anchor="t" rtlCol="false" tIns="0" lIns="0" bIns="0" rIns="0">
            <a:spAutoFit/>
          </a:bodyPr>
          <a:lstStyle/>
          <a:p>
            <a:pPr>
              <a:lnSpc>
                <a:spcPts val="3780"/>
              </a:lnSpc>
              <a:spcBef>
                <a:spcPct val="0"/>
              </a:spcBef>
            </a:pPr>
            <a:r>
              <a:rPr lang="en-US" sz="2700" spc="151">
                <a:solidFill>
                  <a:srgbClr val="022033"/>
                </a:solidFill>
                <a:latin typeface="Core Bandi Face"/>
              </a:rPr>
              <a:t>CARBOHIDRATOS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6061803">
            <a:off x="12646971" y="5886827"/>
            <a:ext cx="6099149" cy="9751546"/>
          </a:xfrm>
          <a:custGeom>
            <a:avLst/>
            <a:gdLst/>
            <a:ahLst/>
            <a:cxnLst/>
            <a:rect r="r" b="b" t="t" l="l"/>
            <a:pathLst>
              <a:path h="9751546" w="6099149">
                <a:moveTo>
                  <a:pt x="0" y="0"/>
                </a:moveTo>
                <a:lnTo>
                  <a:pt x="6099149" y="0"/>
                </a:lnTo>
                <a:lnTo>
                  <a:pt x="6099149" y="9751546"/>
                </a:lnTo>
                <a:lnTo>
                  <a:pt x="0" y="975154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3705888" y="3210878"/>
            <a:ext cx="4658438" cy="474345"/>
          </a:xfrm>
          <a:prstGeom prst="rect">
            <a:avLst/>
          </a:prstGeom>
        </p:spPr>
        <p:txBody>
          <a:bodyPr anchor="t" rtlCol="false" tIns="0" lIns="0" bIns="0" rIns="0">
            <a:spAutoFit/>
          </a:bodyPr>
          <a:lstStyle/>
          <a:p>
            <a:pPr algn="ctr">
              <a:lnSpc>
                <a:spcPts val="3780"/>
              </a:lnSpc>
              <a:spcBef>
                <a:spcPct val="0"/>
              </a:spcBef>
            </a:pPr>
            <a:r>
              <a:rPr lang="en-US" sz="2700" spc="151">
                <a:solidFill>
                  <a:srgbClr val="022033"/>
                </a:solidFill>
                <a:latin typeface="Core Bandi Face"/>
              </a:rPr>
              <a:t>MINERALES</a:t>
            </a:r>
          </a:p>
        </p:txBody>
      </p:sp>
      <p:sp>
        <p:nvSpPr>
          <p:cNvPr name="Freeform 4" id="4"/>
          <p:cNvSpPr/>
          <p:nvPr/>
        </p:nvSpPr>
        <p:spPr>
          <a:xfrm flipH="false" flipV="false" rot="0">
            <a:off x="-3294561" y="2590774"/>
            <a:ext cx="7000449" cy="9211118"/>
          </a:xfrm>
          <a:custGeom>
            <a:avLst/>
            <a:gdLst/>
            <a:ahLst/>
            <a:cxnLst/>
            <a:rect r="r" b="b" t="t" l="l"/>
            <a:pathLst>
              <a:path h="9211118" w="7000449">
                <a:moveTo>
                  <a:pt x="0" y="0"/>
                </a:moveTo>
                <a:lnTo>
                  <a:pt x="7000449" y="0"/>
                </a:lnTo>
                <a:lnTo>
                  <a:pt x="7000449" y="9211118"/>
                </a:lnTo>
                <a:lnTo>
                  <a:pt x="0" y="921111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9815211" y="7005992"/>
            <a:ext cx="3671869" cy="835660"/>
          </a:xfrm>
          <a:prstGeom prst="rect">
            <a:avLst/>
          </a:prstGeom>
        </p:spPr>
        <p:txBody>
          <a:bodyPr anchor="t" rtlCol="false" tIns="0" lIns="0" bIns="0" rIns="0">
            <a:spAutoFit/>
          </a:bodyPr>
          <a:lstStyle/>
          <a:p>
            <a:pPr marL="0" indent="0" lvl="0">
              <a:lnSpc>
                <a:spcPts val="2239"/>
              </a:lnSpc>
              <a:spcBef>
                <a:spcPct val="0"/>
              </a:spcBef>
            </a:pPr>
            <a:r>
              <a:rPr lang="en-US" sz="1599" spc="89">
                <a:solidFill>
                  <a:srgbClr val="022033"/>
                </a:solidFill>
                <a:latin typeface="Core Bandi Face"/>
              </a:rPr>
              <a:t>DISCO DELGADO DE BARRA SIN VIDRIAR O DE METAL QUE SE USA PARA COCINAR TORTILLAS DE MAÍZ</a:t>
            </a:r>
          </a:p>
        </p:txBody>
      </p:sp>
      <p:sp>
        <p:nvSpPr>
          <p:cNvPr name="TextBox 6" id="6"/>
          <p:cNvSpPr txBox="true"/>
          <p:nvPr/>
        </p:nvSpPr>
        <p:spPr>
          <a:xfrm rot="0">
            <a:off x="4511999" y="854086"/>
            <a:ext cx="10070113" cy="1736726"/>
          </a:xfrm>
          <a:prstGeom prst="rect">
            <a:avLst/>
          </a:prstGeom>
        </p:spPr>
        <p:txBody>
          <a:bodyPr anchor="t" rtlCol="false" tIns="0" lIns="0" bIns="0" rIns="0">
            <a:spAutoFit/>
          </a:bodyPr>
          <a:lstStyle/>
          <a:p>
            <a:pPr algn="ctr" marL="0" indent="0" lvl="0">
              <a:lnSpc>
                <a:spcPts val="13999"/>
              </a:lnSpc>
              <a:spcBef>
                <a:spcPct val="0"/>
              </a:spcBef>
            </a:pPr>
            <a:r>
              <a:rPr lang="en-US" sz="9999" spc="1049">
                <a:solidFill>
                  <a:srgbClr val="000000"/>
                </a:solidFill>
                <a:latin typeface="Core Bandi Face"/>
              </a:rPr>
              <a:t>Marco Teórico</a:t>
            </a:r>
          </a:p>
        </p:txBody>
      </p:sp>
      <p:sp>
        <p:nvSpPr>
          <p:cNvPr name="TextBox 7" id="7"/>
          <p:cNvSpPr txBox="true"/>
          <p:nvPr/>
        </p:nvSpPr>
        <p:spPr>
          <a:xfrm rot="0">
            <a:off x="1028700" y="911236"/>
            <a:ext cx="1695092" cy="1226638"/>
          </a:xfrm>
          <a:prstGeom prst="rect">
            <a:avLst/>
          </a:prstGeom>
        </p:spPr>
        <p:txBody>
          <a:bodyPr anchor="t" rtlCol="false" tIns="0" lIns="0" bIns="0" rIns="0">
            <a:spAutoFit/>
          </a:bodyPr>
          <a:lstStyle/>
          <a:p>
            <a:pPr algn="ctr">
              <a:lnSpc>
                <a:spcPts val="9795"/>
              </a:lnSpc>
              <a:spcBef>
                <a:spcPct val="0"/>
              </a:spcBef>
            </a:pPr>
            <a:r>
              <a:rPr lang="en-US" sz="6996" spc="615">
                <a:solidFill>
                  <a:srgbClr val="000000"/>
                </a:solidFill>
                <a:latin typeface="Core Bandi Face Bold"/>
              </a:rPr>
              <a:t>10</a:t>
            </a:r>
          </a:p>
        </p:txBody>
      </p:sp>
      <p:sp>
        <p:nvSpPr>
          <p:cNvPr name="TextBox 8" id="8"/>
          <p:cNvSpPr txBox="true"/>
          <p:nvPr/>
        </p:nvSpPr>
        <p:spPr>
          <a:xfrm rot="0">
            <a:off x="4491489" y="3955008"/>
            <a:ext cx="3872837" cy="1388110"/>
          </a:xfrm>
          <a:prstGeom prst="rect">
            <a:avLst/>
          </a:prstGeom>
        </p:spPr>
        <p:txBody>
          <a:bodyPr anchor="t" rtlCol="false" tIns="0" lIns="0" bIns="0" rIns="0">
            <a:spAutoFit/>
          </a:bodyPr>
          <a:lstStyle/>
          <a:p>
            <a:pPr algn="r">
              <a:lnSpc>
                <a:spcPts val="2239"/>
              </a:lnSpc>
              <a:spcBef>
                <a:spcPct val="0"/>
              </a:spcBef>
            </a:pPr>
            <a:r>
              <a:rPr lang="en-US" sz="1599" spc="89">
                <a:solidFill>
                  <a:srgbClr val="022033"/>
                </a:solidFill>
                <a:latin typeface="Core Bandi Face"/>
              </a:rPr>
              <a:t>ES UNA SUSTANCIA NATURAL, DE COMPOSICIÓN QUÍMICA DEFINIDA. NORMALMENTE ES SÓLIDO E INORGÁNICO, Y TIENE UNA CIERTA ESTRUCTURA CRISTALINA.</a:t>
            </a:r>
          </a:p>
        </p:txBody>
      </p:sp>
      <p:sp>
        <p:nvSpPr>
          <p:cNvPr name="TextBox 9" id="9"/>
          <p:cNvSpPr txBox="true"/>
          <p:nvPr/>
        </p:nvSpPr>
        <p:spPr>
          <a:xfrm rot="0">
            <a:off x="4664966" y="7005992"/>
            <a:ext cx="3699361" cy="1388110"/>
          </a:xfrm>
          <a:prstGeom prst="rect">
            <a:avLst/>
          </a:prstGeom>
        </p:spPr>
        <p:txBody>
          <a:bodyPr anchor="t" rtlCol="false" tIns="0" lIns="0" bIns="0" rIns="0">
            <a:spAutoFit/>
          </a:bodyPr>
          <a:lstStyle/>
          <a:p>
            <a:pPr algn="r">
              <a:lnSpc>
                <a:spcPts val="2239"/>
              </a:lnSpc>
              <a:spcBef>
                <a:spcPct val="0"/>
              </a:spcBef>
            </a:pPr>
            <a:r>
              <a:rPr lang="en-US" sz="1599" spc="89">
                <a:solidFill>
                  <a:srgbClr val="022033"/>
                </a:solidFill>
                <a:latin typeface="Core Bandi Face"/>
              </a:rPr>
              <a:t>ES UN TÉRMINO GENÉRICO PARA DESIGNAR NUMEROSOS LÍQUIDOS GRASOS DE ORÍGENES DIVERSOS QUE NO SE DJISUELVEN EN EL AGUA Y QUE TIENEN MENOR DENSIDAD QUE ESTÁ</a:t>
            </a:r>
          </a:p>
        </p:txBody>
      </p:sp>
      <p:sp>
        <p:nvSpPr>
          <p:cNvPr name="TextBox 10" id="10"/>
          <p:cNvSpPr txBox="true"/>
          <p:nvPr/>
        </p:nvSpPr>
        <p:spPr>
          <a:xfrm rot="0">
            <a:off x="9815211" y="4062170"/>
            <a:ext cx="3872837" cy="835660"/>
          </a:xfrm>
          <a:prstGeom prst="rect">
            <a:avLst/>
          </a:prstGeom>
        </p:spPr>
        <p:txBody>
          <a:bodyPr anchor="t" rtlCol="false" tIns="0" lIns="0" bIns="0" rIns="0">
            <a:spAutoFit/>
          </a:bodyPr>
          <a:lstStyle/>
          <a:p>
            <a:pPr>
              <a:lnSpc>
                <a:spcPts val="2239"/>
              </a:lnSpc>
              <a:spcBef>
                <a:spcPct val="0"/>
              </a:spcBef>
            </a:pPr>
            <a:r>
              <a:rPr lang="en-US" sz="1599" spc="89">
                <a:solidFill>
                  <a:srgbClr val="022033"/>
                </a:solidFill>
                <a:latin typeface="Core Bandi Face"/>
              </a:rPr>
              <a:t>DISCOS DE METAL UNIDOS POR UNA PALANCA QUE SIRVE PARA APLASTAR LA MASA Y DAR FORMA A LA TORTILLA</a:t>
            </a:r>
          </a:p>
        </p:txBody>
      </p:sp>
      <p:sp>
        <p:nvSpPr>
          <p:cNvPr name="TextBox 11" id="11"/>
          <p:cNvSpPr txBox="true"/>
          <p:nvPr/>
        </p:nvSpPr>
        <p:spPr>
          <a:xfrm rot="0">
            <a:off x="3705888" y="6146303"/>
            <a:ext cx="4658438" cy="474345"/>
          </a:xfrm>
          <a:prstGeom prst="rect">
            <a:avLst/>
          </a:prstGeom>
        </p:spPr>
        <p:txBody>
          <a:bodyPr anchor="t" rtlCol="false" tIns="0" lIns="0" bIns="0" rIns="0">
            <a:spAutoFit/>
          </a:bodyPr>
          <a:lstStyle/>
          <a:p>
            <a:pPr algn="r">
              <a:lnSpc>
                <a:spcPts val="3780"/>
              </a:lnSpc>
              <a:spcBef>
                <a:spcPct val="0"/>
              </a:spcBef>
            </a:pPr>
            <a:r>
              <a:rPr lang="en-US" sz="2700" spc="151">
                <a:solidFill>
                  <a:srgbClr val="022033"/>
                </a:solidFill>
                <a:latin typeface="Core Bandi Face"/>
              </a:rPr>
              <a:t>ACEITE</a:t>
            </a:r>
          </a:p>
        </p:txBody>
      </p:sp>
      <p:sp>
        <p:nvSpPr>
          <p:cNvPr name="TextBox 12" id="12"/>
          <p:cNvSpPr txBox="true"/>
          <p:nvPr/>
        </p:nvSpPr>
        <p:spPr>
          <a:xfrm rot="0">
            <a:off x="9923673" y="3210878"/>
            <a:ext cx="4658438" cy="474345"/>
          </a:xfrm>
          <a:prstGeom prst="rect">
            <a:avLst/>
          </a:prstGeom>
        </p:spPr>
        <p:txBody>
          <a:bodyPr anchor="t" rtlCol="false" tIns="0" lIns="0" bIns="0" rIns="0">
            <a:spAutoFit/>
          </a:bodyPr>
          <a:lstStyle/>
          <a:p>
            <a:pPr>
              <a:lnSpc>
                <a:spcPts val="3780"/>
              </a:lnSpc>
              <a:spcBef>
                <a:spcPct val="0"/>
              </a:spcBef>
            </a:pPr>
            <a:r>
              <a:rPr lang="en-US" sz="2700" spc="151">
                <a:solidFill>
                  <a:srgbClr val="022033"/>
                </a:solidFill>
                <a:latin typeface="Core Bandi Face"/>
              </a:rPr>
              <a:t>PLACA DE TORTILLAS</a:t>
            </a:r>
          </a:p>
        </p:txBody>
      </p:sp>
      <p:sp>
        <p:nvSpPr>
          <p:cNvPr name="TextBox 13" id="13"/>
          <p:cNvSpPr txBox="true"/>
          <p:nvPr/>
        </p:nvSpPr>
        <p:spPr>
          <a:xfrm rot="0">
            <a:off x="9915695" y="6350138"/>
            <a:ext cx="3671869" cy="474345"/>
          </a:xfrm>
          <a:prstGeom prst="rect">
            <a:avLst/>
          </a:prstGeom>
        </p:spPr>
        <p:txBody>
          <a:bodyPr anchor="t" rtlCol="false" tIns="0" lIns="0" bIns="0" rIns="0">
            <a:spAutoFit/>
          </a:bodyPr>
          <a:lstStyle/>
          <a:p>
            <a:pPr>
              <a:lnSpc>
                <a:spcPts val="3780"/>
              </a:lnSpc>
              <a:spcBef>
                <a:spcPct val="0"/>
              </a:spcBef>
            </a:pPr>
            <a:r>
              <a:rPr lang="en-US" sz="2700" spc="151">
                <a:solidFill>
                  <a:srgbClr val="022033"/>
                </a:solidFill>
                <a:latin typeface="Core Bandi Face"/>
              </a:rPr>
              <a:t>COMAL</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6061803">
            <a:off x="12646971" y="5886827"/>
            <a:ext cx="6099149" cy="9751546"/>
          </a:xfrm>
          <a:custGeom>
            <a:avLst/>
            <a:gdLst/>
            <a:ahLst/>
            <a:cxnLst/>
            <a:rect r="r" b="b" t="t" l="l"/>
            <a:pathLst>
              <a:path h="9751546" w="6099149">
                <a:moveTo>
                  <a:pt x="0" y="0"/>
                </a:moveTo>
                <a:lnTo>
                  <a:pt x="6099149" y="0"/>
                </a:lnTo>
                <a:lnTo>
                  <a:pt x="6099149" y="9751546"/>
                </a:lnTo>
                <a:lnTo>
                  <a:pt x="0" y="975154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294561" y="2590774"/>
            <a:ext cx="7000449" cy="9211118"/>
          </a:xfrm>
          <a:custGeom>
            <a:avLst/>
            <a:gdLst/>
            <a:ahLst/>
            <a:cxnLst/>
            <a:rect r="r" b="b" t="t" l="l"/>
            <a:pathLst>
              <a:path h="9211118" w="7000449">
                <a:moveTo>
                  <a:pt x="0" y="0"/>
                </a:moveTo>
                <a:lnTo>
                  <a:pt x="7000449" y="0"/>
                </a:lnTo>
                <a:lnTo>
                  <a:pt x="7000449" y="9211118"/>
                </a:lnTo>
                <a:lnTo>
                  <a:pt x="0" y="921111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4511999" y="854086"/>
            <a:ext cx="10070113" cy="1736726"/>
          </a:xfrm>
          <a:prstGeom prst="rect">
            <a:avLst/>
          </a:prstGeom>
        </p:spPr>
        <p:txBody>
          <a:bodyPr anchor="t" rtlCol="false" tIns="0" lIns="0" bIns="0" rIns="0">
            <a:spAutoFit/>
          </a:bodyPr>
          <a:lstStyle/>
          <a:p>
            <a:pPr algn="ctr" marL="0" indent="0" lvl="0">
              <a:lnSpc>
                <a:spcPts val="13999"/>
              </a:lnSpc>
              <a:spcBef>
                <a:spcPct val="0"/>
              </a:spcBef>
            </a:pPr>
            <a:r>
              <a:rPr lang="en-US" sz="9999" spc="1049">
                <a:solidFill>
                  <a:srgbClr val="000000"/>
                </a:solidFill>
                <a:latin typeface="Core Bandi Face"/>
              </a:rPr>
              <a:t>Marco Teórico</a:t>
            </a:r>
          </a:p>
        </p:txBody>
      </p:sp>
      <p:sp>
        <p:nvSpPr>
          <p:cNvPr name="TextBox 5" id="5"/>
          <p:cNvSpPr txBox="true"/>
          <p:nvPr/>
        </p:nvSpPr>
        <p:spPr>
          <a:xfrm rot="0">
            <a:off x="1028700" y="911236"/>
            <a:ext cx="1695092" cy="1226638"/>
          </a:xfrm>
          <a:prstGeom prst="rect">
            <a:avLst/>
          </a:prstGeom>
        </p:spPr>
        <p:txBody>
          <a:bodyPr anchor="t" rtlCol="false" tIns="0" lIns="0" bIns="0" rIns="0">
            <a:spAutoFit/>
          </a:bodyPr>
          <a:lstStyle/>
          <a:p>
            <a:pPr algn="ctr">
              <a:lnSpc>
                <a:spcPts val="9795"/>
              </a:lnSpc>
              <a:spcBef>
                <a:spcPct val="0"/>
              </a:spcBef>
            </a:pPr>
            <a:r>
              <a:rPr lang="en-US" sz="6996" spc="615">
                <a:solidFill>
                  <a:srgbClr val="000000"/>
                </a:solidFill>
                <a:latin typeface="Core Bandi Face"/>
              </a:rPr>
              <a:t>11</a:t>
            </a:r>
          </a:p>
        </p:txBody>
      </p:sp>
      <p:sp>
        <p:nvSpPr>
          <p:cNvPr name="TextBox 6" id="6"/>
          <p:cNvSpPr txBox="true"/>
          <p:nvPr/>
        </p:nvSpPr>
        <p:spPr>
          <a:xfrm rot="0">
            <a:off x="8757127" y="4272017"/>
            <a:ext cx="3872837" cy="835660"/>
          </a:xfrm>
          <a:prstGeom prst="rect">
            <a:avLst/>
          </a:prstGeom>
        </p:spPr>
        <p:txBody>
          <a:bodyPr anchor="t" rtlCol="false" tIns="0" lIns="0" bIns="0" rIns="0">
            <a:spAutoFit/>
          </a:bodyPr>
          <a:lstStyle/>
          <a:p>
            <a:pPr algn="r">
              <a:lnSpc>
                <a:spcPts val="2239"/>
              </a:lnSpc>
              <a:spcBef>
                <a:spcPct val="0"/>
              </a:spcBef>
            </a:pPr>
            <a:r>
              <a:rPr lang="en-US" sz="1599" spc="89">
                <a:solidFill>
                  <a:srgbClr val="022033"/>
                </a:solidFill>
                <a:latin typeface="Core Bandi Face"/>
              </a:rPr>
              <a:t>CESTO TEJIDO DE PALMA PARA CONTENER LAS TORTILLAS DE MAÍZ CALIENTES</a:t>
            </a:r>
          </a:p>
        </p:txBody>
      </p:sp>
      <p:sp>
        <p:nvSpPr>
          <p:cNvPr name="TextBox 7" id="7"/>
          <p:cNvSpPr txBox="true"/>
          <p:nvPr/>
        </p:nvSpPr>
        <p:spPr>
          <a:xfrm rot="0">
            <a:off x="4664966" y="6636898"/>
            <a:ext cx="3699361" cy="559435"/>
          </a:xfrm>
          <a:prstGeom prst="rect">
            <a:avLst/>
          </a:prstGeom>
        </p:spPr>
        <p:txBody>
          <a:bodyPr anchor="t" rtlCol="false" tIns="0" lIns="0" bIns="0" rIns="0">
            <a:spAutoFit/>
          </a:bodyPr>
          <a:lstStyle/>
          <a:p>
            <a:pPr algn="r">
              <a:lnSpc>
                <a:spcPts val="2239"/>
              </a:lnSpc>
              <a:spcBef>
                <a:spcPct val="0"/>
              </a:spcBef>
            </a:pPr>
            <a:r>
              <a:rPr lang="en-US" sz="1599" spc="89">
                <a:solidFill>
                  <a:srgbClr val="022033"/>
                </a:solidFill>
                <a:latin typeface="Core Bandi Face"/>
              </a:rPr>
              <a:t>LUGAR O ESTABLECIMIENTO DONDE SE VENDEN Y PRODUCEN TORTILLAS</a:t>
            </a:r>
          </a:p>
        </p:txBody>
      </p:sp>
      <p:sp>
        <p:nvSpPr>
          <p:cNvPr name="TextBox 8" id="8"/>
          <p:cNvSpPr txBox="true"/>
          <p:nvPr/>
        </p:nvSpPr>
        <p:spPr>
          <a:xfrm rot="0">
            <a:off x="8364327" y="3309213"/>
            <a:ext cx="4658438" cy="474345"/>
          </a:xfrm>
          <a:prstGeom prst="rect">
            <a:avLst/>
          </a:prstGeom>
        </p:spPr>
        <p:txBody>
          <a:bodyPr anchor="t" rtlCol="false" tIns="0" lIns="0" bIns="0" rIns="0">
            <a:spAutoFit/>
          </a:bodyPr>
          <a:lstStyle/>
          <a:p>
            <a:pPr algn="ctr">
              <a:lnSpc>
                <a:spcPts val="3780"/>
              </a:lnSpc>
              <a:spcBef>
                <a:spcPct val="0"/>
              </a:spcBef>
            </a:pPr>
            <a:r>
              <a:rPr lang="en-US" sz="2700" spc="151">
                <a:solidFill>
                  <a:srgbClr val="022033"/>
                </a:solidFill>
                <a:latin typeface="Core Bandi Face"/>
              </a:rPr>
              <a:t>TORTILLERO</a:t>
            </a:r>
          </a:p>
        </p:txBody>
      </p:sp>
      <p:sp>
        <p:nvSpPr>
          <p:cNvPr name="TextBox 9" id="9"/>
          <p:cNvSpPr txBox="true"/>
          <p:nvPr/>
        </p:nvSpPr>
        <p:spPr>
          <a:xfrm rot="0">
            <a:off x="3705888" y="6009842"/>
            <a:ext cx="4658438" cy="474345"/>
          </a:xfrm>
          <a:prstGeom prst="rect">
            <a:avLst/>
          </a:prstGeom>
        </p:spPr>
        <p:txBody>
          <a:bodyPr anchor="t" rtlCol="false" tIns="0" lIns="0" bIns="0" rIns="0">
            <a:spAutoFit/>
          </a:bodyPr>
          <a:lstStyle/>
          <a:p>
            <a:pPr algn="r">
              <a:lnSpc>
                <a:spcPts val="3780"/>
              </a:lnSpc>
              <a:spcBef>
                <a:spcPct val="0"/>
              </a:spcBef>
            </a:pPr>
            <a:r>
              <a:rPr lang="en-US" sz="2700" spc="151">
                <a:solidFill>
                  <a:srgbClr val="022033"/>
                </a:solidFill>
                <a:latin typeface="Core Bandi Face"/>
              </a:rPr>
              <a:t>TORTILLERÍA</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4478055">
            <a:off x="-3416717" y="-1293985"/>
            <a:ext cx="8890835" cy="10653506"/>
          </a:xfrm>
          <a:custGeom>
            <a:avLst/>
            <a:gdLst/>
            <a:ahLst/>
            <a:cxnLst/>
            <a:rect r="r" b="b" t="t" l="l"/>
            <a:pathLst>
              <a:path h="10653506" w="8890835">
                <a:moveTo>
                  <a:pt x="0" y="0"/>
                </a:moveTo>
                <a:lnTo>
                  <a:pt x="8890834" y="0"/>
                </a:lnTo>
                <a:lnTo>
                  <a:pt x="8890834" y="10653506"/>
                </a:lnTo>
                <a:lnTo>
                  <a:pt x="0" y="106535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109344" y="5877868"/>
            <a:ext cx="4450158" cy="3204114"/>
          </a:xfrm>
          <a:custGeom>
            <a:avLst/>
            <a:gdLst/>
            <a:ahLst/>
            <a:cxnLst/>
            <a:rect r="r" b="b" t="t" l="l"/>
            <a:pathLst>
              <a:path h="3204114" w="4450158">
                <a:moveTo>
                  <a:pt x="0" y="0"/>
                </a:moveTo>
                <a:lnTo>
                  <a:pt x="4450158" y="0"/>
                </a:lnTo>
                <a:lnTo>
                  <a:pt x="4450158" y="3204114"/>
                </a:lnTo>
                <a:lnTo>
                  <a:pt x="0" y="3204114"/>
                </a:lnTo>
                <a:lnTo>
                  <a:pt x="0" y="0"/>
                </a:lnTo>
                <a:close/>
              </a:path>
            </a:pathLst>
          </a:custGeom>
          <a:blipFill>
            <a:blip r:embed="rId4"/>
            <a:stretch>
              <a:fillRect l="0" t="0" r="0" b="0"/>
            </a:stretch>
          </a:blipFill>
        </p:spPr>
      </p:sp>
      <p:sp>
        <p:nvSpPr>
          <p:cNvPr name="TextBox 4" id="4"/>
          <p:cNvSpPr txBox="true"/>
          <p:nvPr/>
        </p:nvSpPr>
        <p:spPr>
          <a:xfrm rot="0">
            <a:off x="0" y="2331160"/>
            <a:ext cx="9790402" cy="1701608"/>
          </a:xfrm>
          <a:prstGeom prst="rect">
            <a:avLst/>
          </a:prstGeom>
        </p:spPr>
        <p:txBody>
          <a:bodyPr anchor="t" rtlCol="false" tIns="0" lIns="0" bIns="0" rIns="0">
            <a:spAutoFit/>
          </a:bodyPr>
          <a:lstStyle/>
          <a:p>
            <a:pPr algn="ctr">
              <a:lnSpc>
                <a:spcPts val="13673"/>
              </a:lnSpc>
              <a:spcBef>
                <a:spcPct val="0"/>
              </a:spcBef>
            </a:pPr>
            <a:r>
              <a:rPr lang="en-US" sz="9766" spc="859">
                <a:solidFill>
                  <a:srgbClr val="000000"/>
                </a:solidFill>
                <a:latin typeface="Core Bandi Face"/>
              </a:rPr>
              <a:t>Contenido</a:t>
            </a:r>
          </a:p>
        </p:txBody>
      </p:sp>
      <p:sp>
        <p:nvSpPr>
          <p:cNvPr name="TextBox 5" id="5"/>
          <p:cNvSpPr txBox="true"/>
          <p:nvPr/>
        </p:nvSpPr>
        <p:spPr>
          <a:xfrm rot="0">
            <a:off x="8600389" y="2750064"/>
            <a:ext cx="9322257" cy="6131782"/>
          </a:xfrm>
          <a:prstGeom prst="rect">
            <a:avLst/>
          </a:prstGeom>
        </p:spPr>
        <p:txBody>
          <a:bodyPr anchor="t" rtlCol="false" tIns="0" lIns="0" bIns="0" rIns="0">
            <a:spAutoFit/>
          </a:bodyPr>
          <a:lstStyle/>
          <a:p>
            <a:pPr algn="ctr" marL="1072216" indent="-536108" lvl="1">
              <a:lnSpc>
                <a:spcPts val="6952"/>
              </a:lnSpc>
              <a:buFont typeface="Arial"/>
              <a:buChar char="•"/>
            </a:pPr>
            <a:r>
              <a:rPr lang="en-US" sz="4966" spc="437">
                <a:solidFill>
                  <a:srgbClr val="000000"/>
                </a:solidFill>
                <a:latin typeface="Core Bandi Face"/>
              </a:rPr>
              <a:t>Resumen</a:t>
            </a:r>
          </a:p>
          <a:p>
            <a:pPr algn="ctr" marL="1072216" indent="-536108" lvl="1">
              <a:lnSpc>
                <a:spcPts val="6952"/>
              </a:lnSpc>
              <a:buFont typeface="Arial"/>
              <a:buChar char="•"/>
            </a:pPr>
            <a:r>
              <a:rPr lang="en-US" sz="4966" spc="437">
                <a:solidFill>
                  <a:srgbClr val="000000"/>
                </a:solidFill>
                <a:latin typeface="Core Bandi Face"/>
              </a:rPr>
              <a:t>Antecedentes</a:t>
            </a:r>
          </a:p>
          <a:p>
            <a:pPr algn="ctr" marL="1072216" indent="-536108" lvl="1">
              <a:lnSpc>
                <a:spcPts val="6952"/>
              </a:lnSpc>
              <a:buFont typeface="Arial"/>
              <a:buChar char="•"/>
            </a:pPr>
            <a:r>
              <a:rPr lang="en-US" sz="4966" spc="437">
                <a:solidFill>
                  <a:srgbClr val="000000"/>
                </a:solidFill>
                <a:latin typeface="Core Bandi Face"/>
              </a:rPr>
              <a:t>Definición del problema</a:t>
            </a:r>
          </a:p>
          <a:p>
            <a:pPr algn="ctr" marL="1072216" indent="-536108" lvl="1">
              <a:lnSpc>
                <a:spcPts val="6952"/>
              </a:lnSpc>
              <a:buFont typeface="Arial"/>
              <a:buChar char="•"/>
            </a:pPr>
            <a:r>
              <a:rPr lang="en-US" sz="4966" spc="437">
                <a:solidFill>
                  <a:srgbClr val="000000"/>
                </a:solidFill>
                <a:latin typeface="Core Bandi Face"/>
              </a:rPr>
              <a:t>Justificación</a:t>
            </a:r>
          </a:p>
          <a:p>
            <a:pPr algn="ctr" marL="1072216" indent="-536108" lvl="1">
              <a:lnSpc>
                <a:spcPts val="6952"/>
              </a:lnSpc>
              <a:buFont typeface="Arial"/>
              <a:buChar char="•"/>
            </a:pPr>
            <a:r>
              <a:rPr lang="en-US" sz="4966" spc="437">
                <a:solidFill>
                  <a:srgbClr val="000000"/>
                </a:solidFill>
                <a:latin typeface="Core Bandi Face"/>
              </a:rPr>
              <a:t>Objetivos</a:t>
            </a:r>
          </a:p>
          <a:p>
            <a:pPr algn="ctr" marL="1072216" indent="-536108" lvl="1">
              <a:lnSpc>
                <a:spcPts val="6952"/>
              </a:lnSpc>
              <a:buFont typeface="Arial"/>
              <a:buChar char="•"/>
            </a:pPr>
            <a:r>
              <a:rPr lang="en-US" sz="4966" spc="437">
                <a:solidFill>
                  <a:srgbClr val="000000"/>
                </a:solidFill>
                <a:latin typeface="Core Bandi Face"/>
              </a:rPr>
              <a:t>Hipótesis</a:t>
            </a:r>
          </a:p>
          <a:p>
            <a:pPr algn="ctr" marL="1072216" indent="-536108" lvl="1">
              <a:lnSpc>
                <a:spcPts val="6952"/>
              </a:lnSpc>
              <a:buFont typeface="Arial"/>
              <a:buChar char="•"/>
            </a:pPr>
            <a:r>
              <a:rPr lang="en-US" sz="4966" spc="437">
                <a:solidFill>
                  <a:srgbClr val="000000"/>
                </a:solidFill>
                <a:latin typeface="Core Bandi Face"/>
              </a:rPr>
              <a:t>Marco teórico</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3145832">
            <a:off x="11042193" y="5980241"/>
            <a:ext cx="12434213" cy="8613519"/>
          </a:xfrm>
          <a:custGeom>
            <a:avLst/>
            <a:gdLst/>
            <a:ahLst/>
            <a:cxnLst/>
            <a:rect r="r" b="b" t="t" l="l"/>
            <a:pathLst>
              <a:path h="8613519" w="12434213">
                <a:moveTo>
                  <a:pt x="0" y="0"/>
                </a:moveTo>
                <a:lnTo>
                  <a:pt x="12434214" y="0"/>
                </a:lnTo>
                <a:lnTo>
                  <a:pt x="12434214" y="8613518"/>
                </a:lnTo>
                <a:lnTo>
                  <a:pt x="0" y="861351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704425" y="7996742"/>
            <a:ext cx="2850302" cy="2057400"/>
          </a:xfrm>
          <a:custGeom>
            <a:avLst/>
            <a:gdLst/>
            <a:ahLst/>
            <a:cxnLst/>
            <a:rect r="r" b="b" t="t" l="l"/>
            <a:pathLst>
              <a:path h="2057400" w="2850302">
                <a:moveTo>
                  <a:pt x="0" y="0"/>
                </a:moveTo>
                <a:lnTo>
                  <a:pt x="2850302" y="0"/>
                </a:lnTo>
                <a:lnTo>
                  <a:pt x="2850302" y="2057400"/>
                </a:lnTo>
                <a:lnTo>
                  <a:pt x="0" y="20574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365098" y="530026"/>
            <a:ext cx="3741748" cy="2015867"/>
          </a:xfrm>
          <a:custGeom>
            <a:avLst/>
            <a:gdLst/>
            <a:ahLst/>
            <a:cxnLst/>
            <a:rect r="r" b="b" t="t" l="l"/>
            <a:pathLst>
              <a:path h="2015867" w="3741748">
                <a:moveTo>
                  <a:pt x="0" y="0"/>
                </a:moveTo>
                <a:lnTo>
                  <a:pt x="3741748" y="0"/>
                </a:lnTo>
                <a:lnTo>
                  <a:pt x="3741748" y="2015866"/>
                </a:lnTo>
                <a:lnTo>
                  <a:pt x="0" y="201586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2455623" y="263326"/>
            <a:ext cx="13877920" cy="2021405"/>
          </a:xfrm>
          <a:prstGeom prst="rect">
            <a:avLst/>
          </a:prstGeom>
        </p:spPr>
        <p:txBody>
          <a:bodyPr anchor="t" rtlCol="false" tIns="0" lIns="0" bIns="0" rIns="0">
            <a:spAutoFit/>
          </a:bodyPr>
          <a:lstStyle/>
          <a:p>
            <a:pPr algn="ctr">
              <a:lnSpc>
                <a:spcPts val="16158"/>
              </a:lnSpc>
              <a:spcBef>
                <a:spcPct val="0"/>
              </a:spcBef>
            </a:pPr>
            <a:r>
              <a:rPr lang="en-US" sz="11542" spc="1015">
                <a:solidFill>
                  <a:srgbClr val="000000"/>
                </a:solidFill>
                <a:latin typeface="Core Bandi Face"/>
              </a:rPr>
              <a:t>Resumen</a:t>
            </a:r>
          </a:p>
        </p:txBody>
      </p:sp>
      <p:sp>
        <p:nvSpPr>
          <p:cNvPr name="TextBox 6" id="6"/>
          <p:cNvSpPr txBox="true"/>
          <p:nvPr/>
        </p:nvSpPr>
        <p:spPr>
          <a:xfrm rot="0">
            <a:off x="185083" y="3092432"/>
            <a:ext cx="8958917" cy="2943858"/>
          </a:xfrm>
          <a:prstGeom prst="rect">
            <a:avLst/>
          </a:prstGeom>
        </p:spPr>
        <p:txBody>
          <a:bodyPr anchor="t" rtlCol="false" tIns="0" lIns="0" bIns="0" rIns="0">
            <a:spAutoFit/>
          </a:bodyPr>
          <a:lstStyle/>
          <a:p>
            <a:pPr algn="ctr">
              <a:lnSpc>
                <a:spcPts val="4690"/>
              </a:lnSpc>
              <a:spcBef>
                <a:spcPct val="0"/>
              </a:spcBef>
            </a:pPr>
            <a:r>
              <a:rPr lang="en-US" sz="3350">
                <a:solidFill>
                  <a:srgbClr val="000000"/>
                </a:solidFill>
                <a:latin typeface="Core Bandi Face"/>
              </a:rPr>
              <a:t>La tortilla es el alimento mexicano por excelencia, representa un símbolo nacional que ha sido uno de los ejes de desarrollo de nuestra cultura y es fuente de vitaminas, carbohidratos y minerales como calcio, fosforo y potasio. </a:t>
            </a:r>
          </a:p>
        </p:txBody>
      </p:sp>
      <p:sp>
        <p:nvSpPr>
          <p:cNvPr name="TextBox 7" id="7"/>
          <p:cNvSpPr txBox="true"/>
          <p:nvPr/>
        </p:nvSpPr>
        <p:spPr>
          <a:xfrm rot="0">
            <a:off x="16411754" y="8331160"/>
            <a:ext cx="1695092" cy="1226638"/>
          </a:xfrm>
          <a:prstGeom prst="rect">
            <a:avLst/>
          </a:prstGeom>
        </p:spPr>
        <p:txBody>
          <a:bodyPr anchor="t" rtlCol="false" tIns="0" lIns="0" bIns="0" rIns="0">
            <a:spAutoFit/>
          </a:bodyPr>
          <a:lstStyle/>
          <a:p>
            <a:pPr algn="ctr">
              <a:lnSpc>
                <a:spcPts val="9795"/>
              </a:lnSpc>
              <a:spcBef>
                <a:spcPct val="0"/>
              </a:spcBef>
            </a:pPr>
            <a:r>
              <a:rPr lang="en-US" sz="6996" spc="615">
                <a:solidFill>
                  <a:srgbClr val="000000"/>
                </a:solidFill>
                <a:latin typeface="Core Bandi Face"/>
              </a:rPr>
              <a:t>01</a:t>
            </a:r>
          </a:p>
        </p:txBody>
      </p:sp>
      <p:sp>
        <p:nvSpPr>
          <p:cNvPr name="TextBox 8" id="8"/>
          <p:cNvSpPr txBox="true"/>
          <p:nvPr/>
        </p:nvSpPr>
        <p:spPr>
          <a:xfrm rot="0">
            <a:off x="269231" y="7161532"/>
            <a:ext cx="8790621" cy="2096768"/>
          </a:xfrm>
          <a:prstGeom prst="rect">
            <a:avLst/>
          </a:prstGeom>
        </p:spPr>
        <p:txBody>
          <a:bodyPr anchor="t" rtlCol="false" tIns="0" lIns="0" bIns="0" rIns="0">
            <a:spAutoFit/>
          </a:bodyPr>
          <a:lstStyle/>
          <a:p>
            <a:pPr algn="ctr">
              <a:lnSpc>
                <a:spcPts val="4130"/>
              </a:lnSpc>
              <a:spcBef>
                <a:spcPct val="0"/>
              </a:spcBef>
            </a:pPr>
            <a:r>
              <a:rPr lang="en-US" sz="2950">
                <a:solidFill>
                  <a:srgbClr val="000000"/>
                </a:solidFill>
                <a:latin typeface="Core Bandi Face"/>
              </a:rPr>
              <a:t>La creación de la tortilla se dio con los conquistadores españoles cuando llegaron a Mesoamérica y se dieron cuenta que los aztecas preparaban panes de maíz que eran importantes para sus dietas</a:t>
            </a:r>
          </a:p>
        </p:txBody>
      </p:sp>
      <p:sp>
        <p:nvSpPr>
          <p:cNvPr name="TextBox 9" id="9"/>
          <p:cNvSpPr txBox="true"/>
          <p:nvPr/>
        </p:nvSpPr>
        <p:spPr>
          <a:xfrm rot="0">
            <a:off x="9704425" y="2638050"/>
            <a:ext cx="6905602" cy="5246914"/>
          </a:xfrm>
          <a:prstGeom prst="rect">
            <a:avLst/>
          </a:prstGeom>
        </p:spPr>
        <p:txBody>
          <a:bodyPr anchor="t" rtlCol="false" tIns="0" lIns="0" bIns="0" rIns="0">
            <a:spAutoFit/>
          </a:bodyPr>
          <a:lstStyle/>
          <a:p>
            <a:pPr algn="ctr">
              <a:lnSpc>
                <a:spcPts val="5173"/>
              </a:lnSpc>
            </a:pPr>
            <a:r>
              <a:rPr lang="en-US" sz="3695">
                <a:solidFill>
                  <a:srgbClr val="000000"/>
                </a:solidFill>
                <a:latin typeface="Core Bandi Face"/>
              </a:rPr>
              <a:t>El chile es una planta de forma y tamaño variable, dulce o picante, rojo o amarillo y verde.</a:t>
            </a:r>
          </a:p>
          <a:p>
            <a:pPr algn="ctr">
              <a:lnSpc>
                <a:spcPts val="5173"/>
              </a:lnSpc>
              <a:spcBef>
                <a:spcPct val="0"/>
              </a:spcBef>
            </a:pPr>
            <a:r>
              <a:rPr lang="en-US" sz="3695">
                <a:solidFill>
                  <a:srgbClr val="000000"/>
                </a:solidFill>
                <a:latin typeface="Core Bandi Face"/>
              </a:rPr>
              <a:t>Entre las variedades de chiles destacan el jalapeño, ancho, cascabel, poblano, chipotle, morita, guajillo, serrano, habanero, pasilla, de árbol, manzano y piquín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3145832">
            <a:off x="11042193" y="5980241"/>
            <a:ext cx="12434213" cy="8613519"/>
          </a:xfrm>
          <a:custGeom>
            <a:avLst/>
            <a:gdLst/>
            <a:ahLst/>
            <a:cxnLst/>
            <a:rect r="r" b="b" t="t" l="l"/>
            <a:pathLst>
              <a:path h="8613519" w="12434213">
                <a:moveTo>
                  <a:pt x="0" y="0"/>
                </a:moveTo>
                <a:lnTo>
                  <a:pt x="12434214" y="0"/>
                </a:lnTo>
                <a:lnTo>
                  <a:pt x="12434214" y="8613518"/>
                </a:lnTo>
                <a:lnTo>
                  <a:pt x="0" y="861351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046898" y="0"/>
            <a:ext cx="2729712" cy="3652698"/>
          </a:xfrm>
          <a:custGeom>
            <a:avLst/>
            <a:gdLst/>
            <a:ahLst/>
            <a:cxnLst/>
            <a:rect r="r" b="b" t="t" l="l"/>
            <a:pathLst>
              <a:path h="3652698" w="2729712">
                <a:moveTo>
                  <a:pt x="0" y="0"/>
                </a:moveTo>
                <a:lnTo>
                  <a:pt x="2729712" y="0"/>
                </a:lnTo>
                <a:lnTo>
                  <a:pt x="2729712" y="3652698"/>
                </a:lnTo>
                <a:lnTo>
                  <a:pt x="0" y="3652698"/>
                </a:lnTo>
                <a:lnTo>
                  <a:pt x="0" y="0"/>
                </a:lnTo>
                <a:close/>
              </a:path>
            </a:pathLst>
          </a:custGeom>
          <a:blipFill>
            <a:blip r:embed="rId4"/>
            <a:stretch>
              <a:fillRect l="-1434" t="0" r="-1434" b="0"/>
            </a:stretch>
          </a:blipFill>
        </p:spPr>
      </p:sp>
      <p:sp>
        <p:nvSpPr>
          <p:cNvPr name="TextBox 4" id="4"/>
          <p:cNvSpPr txBox="true"/>
          <p:nvPr/>
        </p:nvSpPr>
        <p:spPr>
          <a:xfrm rot="0">
            <a:off x="16411754" y="8331160"/>
            <a:ext cx="1695092" cy="1226638"/>
          </a:xfrm>
          <a:prstGeom prst="rect">
            <a:avLst/>
          </a:prstGeom>
        </p:spPr>
        <p:txBody>
          <a:bodyPr anchor="t" rtlCol="false" tIns="0" lIns="0" bIns="0" rIns="0">
            <a:spAutoFit/>
          </a:bodyPr>
          <a:lstStyle/>
          <a:p>
            <a:pPr algn="ctr">
              <a:lnSpc>
                <a:spcPts val="9795"/>
              </a:lnSpc>
              <a:spcBef>
                <a:spcPct val="0"/>
              </a:spcBef>
            </a:pPr>
            <a:r>
              <a:rPr lang="en-US" sz="6996" spc="615">
                <a:solidFill>
                  <a:srgbClr val="000000"/>
                </a:solidFill>
                <a:latin typeface="Core Bandi Face"/>
              </a:rPr>
              <a:t>02</a:t>
            </a:r>
          </a:p>
        </p:txBody>
      </p:sp>
      <p:sp>
        <p:nvSpPr>
          <p:cNvPr name="TextBox 5" id="5"/>
          <p:cNvSpPr txBox="true"/>
          <p:nvPr/>
        </p:nvSpPr>
        <p:spPr>
          <a:xfrm rot="0">
            <a:off x="353379" y="1017754"/>
            <a:ext cx="8533446" cy="3049715"/>
          </a:xfrm>
          <a:prstGeom prst="rect">
            <a:avLst/>
          </a:prstGeom>
        </p:spPr>
        <p:txBody>
          <a:bodyPr anchor="t" rtlCol="false" tIns="0" lIns="0" bIns="0" rIns="0">
            <a:spAutoFit/>
          </a:bodyPr>
          <a:lstStyle/>
          <a:p>
            <a:pPr algn="ctr">
              <a:lnSpc>
                <a:spcPts val="4814"/>
              </a:lnSpc>
              <a:spcBef>
                <a:spcPct val="0"/>
              </a:spcBef>
            </a:pPr>
            <a:r>
              <a:rPr lang="en-US" sz="3439" spc="302">
                <a:solidFill>
                  <a:srgbClr val="000000"/>
                </a:solidFill>
                <a:latin typeface="Core Bandi Face"/>
              </a:rPr>
              <a:t>El chile es un componente primordial de las comidas mexicanas, los cuales aporta el sabor, textura, color y en muchos casos el picor que los identifica</a:t>
            </a:r>
          </a:p>
        </p:txBody>
      </p:sp>
      <p:sp>
        <p:nvSpPr>
          <p:cNvPr name="TextBox 6" id="6"/>
          <p:cNvSpPr txBox="true"/>
          <p:nvPr/>
        </p:nvSpPr>
        <p:spPr>
          <a:xfrm rot="0">
            <a:off x="610554" y="5443370"/>
            <a:ext cx="8533446" cy="3049715"/>
          </a:xfrm>
          <a:prstGeom prst="rect">
            <a:avLst/>
          </a:prstGeom>
        </p:spPr>
        <p:txBody>
          <a:bodyPr anchor="t" rtlCol="false" tIns="0" lIns="0" bIns="0" rIns="0">
            <a:spAutoFit/>
          </a:bodyPr>
          <a:lstStyle/>
          <a:p>
            <a:pPr algn="ctr">
              <a:lnSpc>
                <a:spcPts val="4814"/>
              </a:lnSpc>
              <a:spcBef>
                <a:spcPct val="0"/>
              </a:spcBef>
            </a:pPr>
            <a:r>
              <a:rPr lang="en-US" sz="3439" spc="302">
                <a:solidFill>
                  <a:srgbClr val="000000"/>
                </a:solidFill>
                <a:latin typeface="Core Bandi Face"/>
              </a:rPr>
              <a:t>El chile es un componente primordial de las comidas mexicanas, los cuales aporta el sabor, textura, color y en muchos casos el picor que los identifica</a:t>
            </a:r>
          </a:p>
        </p:txBody>
      </p:sp>
      <p:sp>
        <p:nvSpPr>
          <p:cNvPr name="TextBox 7" id="7"/>
          <p:cNvSpPr txBox="true"/>
          <p:nvPr/>
        </p:nvSpPr>
        <p:spPr>
          <a:xfrm rot="0">
            <a:off x="9396973" y="1474128"/>
            <a:ext cx="6315509" cy="2593340"/>
          </a:xfrm>
          <a:prstGeom prst="rect">
            <a:avLst/>
          </a:prstGeom>
        </p:spPr>
        <p:txBody>
          <a:bodyPr anchor="t" rtlCol="false" tIns="0" lIns="0" bIns="0" rIns="0">
            <a:spAutoFit/>
          </a:bodyPr>
          <a:lstStyle/>
          <a:p>
            <a:pPr algn="ctr">
              <a:lnSpc>
                <a:spcPts val="5110"/>
              </a:lnSpc>
              <a:spcBef>
                <a:spcPct val="0"/>
              </a:spcBef>
            </a:pPr>
            <a:r>
              <a:rPr lang="en-US" sz="3650" spc="321">
                <a:solidFill>
                  <a:srgbClr val="000000"/>
                </a:solidFill>
                <a:latin typeface="Core Bandi Face"/>
              </a:rPr>
              <a:t>Es rico en capsaicina que ayuda a quemar grasa durante el proceso digestivo.</a:t>
            </a:r>
          </a:p>
        </p:txBody>
      </p:sp>
      <p:sp>
        <p:nvSpPr>
          <p:cNvPr name="TextBox 8" id="8"/>
          <p:cNvSpPr txBox="true"/>
          <p:nvPr/>
        </p:nvSpPr>
        <p:spPr>
          <a:xfrm rot="0">
            <a:off x="9396973" y="5048250"/>
            <a:ext cx="6315509" cy="2593340"/>
          </a:xfrm>
          <a:prstGeom prst="rect">
            <a:avLst/>
          </a:prstGeom>
        </p:spPr>
        <p:txBody>
          <a:bodyPr anchor="t" rtlCol="false" tIns="0" lIns="0" bIns="0" rIns="0">
            <a:spAutoFit/>
          </a:bodyPr>
          <a:lstStyle/>
          <a:p>
            <a:pPr algn="ctr">
              <a:lnSpc>
                <a:spcPts val="5110"/>
              </a:lnSpc>
              <a:spcBef>
                <a:spcPct val="0"/>
              </a:spcBef>
            </a:pPr>
            <a:r>
              <a:rPr lang="en-US" sz="3650" spc="321">
                <a:solidFill>
                  <a:srgbClr val="000000"/>
                </a:solidFill>
                <a:latin typeface="Core Bandi Face"/>
              </a:rPr>
              <a:t>Acelera el metabolismo hasta en un 25%, reduce el apetito y limpia el estómago</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978382">
            <a:off x="-2785710" y="4961918"/>
            <a:ext cx="6099149" cy="9751546"/>
          </a:xfrm>
          <a:custGeom>
            <a:avLst/>
            <a:gdLst/>
            <a:ahLst/>
            <a:cxnLst/>
            <a:rect r="r" b="b" t="t" l="l"/>
            <a:pathLst>
              <a:path h="9751546" w="6099149">
                <a:moveTo>
                  <a:pt x="0" y="0"/>
                </a:moveTo>
                <a:lnTo>
                  <a:pt x="6099149" y="0"/>
                </a:lnTo>
                <a:lnTo>
                  <a:pt x="6099149" y="9751547"/>
                </a:lnTo>
                <a:lnTo>
                  <a:pt x="0" y="975154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978382">
            <a:off x="13762085" y="-4468882"/>
            <a:ext cx="6099149" cy="9751546"/>
          </a:xfrm>
          <a:custGeom>
            <a:avLst/>
            <a:gdLst/>
            <a:ahLst/>
            <a:cxnLst/>
            <a:rect r="r" b="b" t="t" l="l"/>
            <a:pathLst>
              <a:path h="9751546" w="6099149">
                <a:moveTo>
                  <a:pt x="0" y="0"/>
                </a:moveTo>
                <a:lnTo>
                  <a:pt x="6099149" y="0"/>
                </a:lnTo>
                <a:lnTo>
                  <a:pt x="6099149" y="9751546"/>
                </a:lnTo>
                <a:lnTo>
                  <a:pt x="0" y="97515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028700" y="2093413"/>
            <a:ext cx="6890669" cy="5323978"/>
          </a:xfrm>
          <a:custGeom>
            <a:avLst/>
            <a:gdLst/>
            <a:ahLst/>
            <a:cxnLst/>
            <a:rect r="r" b="b" t="t" l="l"/>
            <a:pathLst>
              <a:path h="5323978" w="6890669">
                <a:moveTo>
                  <a:pt x="0" y="0"/>
                </a:moveTo>
                <a:lnTo>
                  <a:pt x="6890669" y="0"/>
                </a:lnTo>
                <a:lnTo>
                  <a:pt x="6890669" y="5323978"/>
                </a:lnTo>
                <a:lnTo>
                  <a:pt x="0" y="5323978"/>
                </a:lnTo>
                <a:lnTo>
                  <a:pt x="0" y="0"/>
                </a:lnTo>
                <a:close/>
              </a:path>
            </a:pathLst>
          </a:custGeom>
          <a:blipFill>
            <a:blip r:embed="rId6"/>
            <a:stretch>
              <a:fillRect l="0" t="0" r="0" b="0"/>
            </a:stretch>
          </a:blipFill>
        </p:spPr>
      </p:sp>
      <p:sp>
        <p:nvSpPr>
          <p:cNvPr name="Freeform 5" id="5"/>
          <p:cNvSpPr/>
          <p:nvPr/>
        </p:nvSpPr>
        <p:spPr>
          <a:xfrm flipH="false" flipV="false" rot="0">
            <a:off x="4474035" y="6663809"/>
            <a:ext cx="3173882" cy="3173882"/>
          </a:xfrm>
          <a:custGeom>
            <a:avLst/>
            <a:gdLst/>
            <a:ahLst/>
            <a:cxnLst/>
            <a:rect r="r" b="b" t="t" l="l"/>
            <a:pathLst>
              <a:path h="3173882" w="3173882">
                <a:moveTo>
                  <a:pt x="0" y="0"/>
                </a:moveTo>
                <a:lnTo>
                  <a:pt x="3173882" y="0"/>
                </a:lnTo>
                <a:lnTo>
                  <a:pt x="3173882" y="3173882"/>
                </a:lnTo>
                <a:lnTo>
                  <a:pt x="0" y="3173882"/>
                </a:lnTo>
                <a:lnTo>
                  <a:pt x="0" y="0"/>
                </a:lnTo>
                <a:close/>
              </a:path>
            </a:pathLst>
          </a:custGeom>
          <a:blipFill>
            <a:blip r:embed="rId7"/>
            <a:stretch>
              <a:fillRect l="0" t="0" r="0" b="0"/>
            </a:stretch>
          </a:blipFill>
        </p:spPr>
      </p:sp>
      <p:sp>
        <p:nvSpPr>
          <p:cNvPr name="TextBox 6" id="6"/>
          <p:cNvSpPr txBox="true"/>
          <p:nvPr/>
        </p:nvSpPr>
        <p:spPr>
          <a:xfrm rot="0">
            <a:off x="-1144174" y="430756"/>
            <a:ext cx="12483728" cy="2003426"/>
          </a:xfrm>
          <a:prstGeom prst="rect">
            <a:avLst/>
          </a:prstGeom>
        </p:spPr>
        <p:txBody>
          <a:bodyPr anchor="t" rtlCol="false" tIns="0" lIns="0" bIns="0" rIns="0">
            <a:spAutoFit/>
          </a:bodyPr>
          <a:lstStyle/>
          <a:p>
            <a:pPr algn="ctr" marL="0" indent="0" lvl="0">
              <a:lnSpc>
                <a:spcPts val="16099"/>
              </a:lnSpc>
              <a:spcBef>
                <a:spcPct val="0"/>
              </a:spcBef>
            </a:pPr>
            <a:r>
              <a:rPr lang="en-US" sz="11499" spc="252">
                <a:solidFill>
                  <a:srgbClr val="000000"/>
                </a:solidFill>
                <a:latin typeface="Core Bandi Face"/>
              </a:rPr>
              <a:t>Antecedentes</a:t>
            </a:r>
          </a:p>
        </p:txBody>
      </p:sp>
      <p:sp>
        <p:nvSpPr>
          <p:cNvPr name="TextBox 7" id="7"/>
          <p:cNvSpPr txBox="true"/>
          <p:nvPr/>
        </p:nvSpPr>
        <p:spPr>
          <a:xfrm rot="0">
            <a:off x="15564208" y="866775"/>
            <a:ext cx="1695092" cy="1226638"/>
          </a:xfrm>
          <a:prstGeom prst="rect">
            <a:avLst/>
          </a:prstGeom>
        </p:spPr>
        <p:txBody>
          <a:bodyPr anchor="t" rtlCol="false" tIns="0" lIns="0" bIns="0" rIns="0">
            <a:spAutoFit/>
          </a:bodyPr>
          <a:lstStyle/>
          <a:p>
            <a:pPr algn="ctr">
              <a:lnSpc>
                <a:spcPts val="9795"/>
              </a:lnSpc>
              <a:spcBef>
                <a:spcPct val="0"/>
              </a:spcBef>
            </a:pPr>
            <a:r>
              <a:rPr lang="en-US" sz="6996" spc="615">
                <a:solidFill>
                  <a:srgbClr val="000000"/>
                </a:solidFill>
                <a:latin typeface="Core Bandi Face"/>
              </a:rPr>
              <a:t>03</a:t>
            </a:r>
          </a:p>
        </p:txBody>
      </p:sp>
      <p:sp>
        <p:nvSpPr>
          <p:cNvPr name="TextBox 8" id="8"/>
          <p:cNvSpPr txBox="true"/>
          <p:nvPr/>
        </p:nvSpPr>
        <p:spPr>
          <a:xfrm rot="0">
            <a:off x="7919369" y="4688727"/>
            <a:ext cx="9637255" cy="3774255"/>
          </a:xfrm>
          <a:prstGeom prst="rect">
            <a:avLst/>
          </a:prstGeom>
        </p:spPr>
        <p:txBody>
          <a:bodyPr anchor="t" rtlCol="false" tIns="0" lIns="0" bIns="0" rIns="0">
            <a:spAutoFit/>
          </a:bodyPr>
          <a:lstStyle/>
          <a:p>
            <a:pPr>
              <a:lnSpc>
                <a:spcPts val="5346"/>
              </a:lnSpc>
            </a:pPr>
            <a:r>
              <a:rPr lang="en-US" sz="3819">
                <a:solidFill>
                  <a:srgbClr val="000000"/>
                </a:solidFill>
                <a:latin typeface="League Spartan"/>
              </a:rPr>
              <a:t>Santo Corral:</a:t>
            </a:r>
          </a:p>
          <a:p>
            <a:pPr>
              <a:lnSpc>
                <a:spcPts val="4138"/>
              </a:lnSpc>
            </a:pPr>
            <a:r>
              <a:rPr lang="en-US" sz="2956">
                <a:solidFill>
                  <a:srgbClr val="000000"/>
                </a:solidFill>
                <a:latin typeface="Core Bandi Face Bold"/>
              </a:rPr>
              <a:t>Santo Corral es una empresa nacida en Culiacán, Sinaloa, en el año 2015. Esta empresa se dedica a la elaboración de productos saludables, naturales, frescos y libres de procesos químicos</a:t>
            </a:r>
          </a:p>
          <a:p>
            <a:pPr>
              <a:lnSpc>
                <a:spcPts val="4138"/>
              </a:lnSpc>
              <a:spcBef>
                <a:spcPct val="0"/>
              </a:spcBef>
            </a:pPr>
            <a:r>
              <a:rPr lang="en-US" sz="2956">
                <a:solidFill>
                  <a:srgbClr val="000000"/>
                </a:solidFill>
                <a:latin typeface="Core Bandi Face Bold"/>
              </a:rPr>
              <a:t>Este producto trata de unas tortillas de maíz, adicionadas con nopal, linaza y chía, no contiene gluten, lácteos ni soja</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978382">
            <a:off x="-2785710" y="4961918"/>
            <a:ext cx="6099149" cy="9751546"/>
          </a:xfrm>
          <a:custGeom>
            <a:avLst/>
            <a:gdLst/>
            <a:ahLst/>
            <a:cxnLst/>
            <a:rect r="r" b="b" t="t" l="l"/>
            <a:pathLst>
              <a:path h="9751546" w="6099149">
                <a:moveTo>
                  <a:pt x="0" y="0"/>
                </a:moveTo>
                <a:lnTo>
                  <a:pt x="6099149" y="0"/>
                </a:lnTo>
                <a:lnTo>
                  <a:pt x="6099149" y="9751547"/>
                </a:lnTo>
                <a:lnTo>
                  <a:pt x="0" y="975154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978382">
            <a:off x="13762085" y="-4468882"/>
            <a:ext cx="6099149" cy="9751546"/>
          </a:xfrm>
          <a:custGeom>
            <a:avLst/>
            <a:gdLst/>
            <a:ahLst/>
            <a:cxnLst/>
            <a:rect r="r" b="b" t="t" l="l"/>
            <a:pathLst>
              <a:path h="9751546" w="6099149">
                <a:moveTo>
                  <a:pt x="0" y="0"/>
                </a:moveTo>
                <a:lnTo>
                  <a:pt x="6099149" y="0"/>
                </a:lnTo>
                <a:lnTo>
                  <a:pt x="6099149" y="9751546"/>
                </a:lnTo>
                <a:lnTo>
                  <a:pt x="0" y="97515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665893" y="4087561"/>
            <a:ext cx="3750785" cy="3750785"/>
          </a:xfrm>
          <a:custGeom>
            <a:avLst/>
            <a:gdLst/>
            <a:ahLst/>
            <a:cxnLst/>
            <a:rect r="r" b="b" t="t" l="l"/>
            <a:pathLst>
              <a:path h="3750785" w="3750785">
                <a:moveTo>
                  <a:pt x="0" y="0"/>
                </a:moveTo>
                <a:lnTo>
                  <a:pt x="3750785" y="0"/>
                </a:lnTo>
                <a:lnTo>
                  <a:pt x="3750785" y="3750785"/>
                </a:lnTo>
                <a:lnTo>
                  <a:pt x="0" y="3750785"/>
                </a:lnTo>
                <a:lnTo>
                  <a:pt x="0" y="0"/>
                </a:lnTo>
                <a:close/>
              </a:path>
            </a:pathLst>
          </a:custGeom>
          <a:blipFill>
            <a:blip r:embed="rId6"/>
            <a:stretch>
              <a:fillRect l="0" t="0" r="0" b="0"/>
            </a:stretch>
          </a:blipFill>
        </p:spPr>
      </p:sp>
      <p:sp>
        <p:nvSpPr>
          <p:cNvPr name="TextBox 5" id="5"/>
          <p:cNvSpPr txBox="true"/>
          <p:nvPr/>
        </p:nvSpPr>
        <p:spPr>
          <a:xfrm rot="0">
            <a:off x="-1144174" y="430756"/>
            <a:ext cx="12483728" cy="2003426"/>
          </a:xfrm>
          <a:prstGeom prst="rect">
            <a:avLst/>
          </a:prstGeom>
        </p:spPr>
        <p:txBody>
          <a:bodyPr anchor="t" rtlCol="false" tIns="0" lIns="0" bIns="0" rIns="0">
            <a:spAutoFit/>
          </a:bodyPr>
          <a:lstStyle/>
          <a:p>
            <a:pPr algn="ctr" marL="0" indent="0" lvl="0">
              <a:lnSpc>
                <a:spcPts val="16099"/>
              </a:lnSpc>
              <a:spcBef>
                <a:spcPct val="0"/>
              </a:spcBef>
            </a:pPr>
            <a:r>
              <a:rPr lang="en-US" sz="11499" spc="252">
                <a:solidFill>
                  <a:srgbClr val="000000"/>
                </a:solidFill>
                <a:latin typeface="Core Bandi Face"/>
              </a:rPr>
              <a:t>Antecedentes</a:t>
            </a:r>
          </a:p>
        </p:txBody>
      </p:sp>
      <p:sp>
        <p:nvSpPr>
          <p:cNvPr name="TextBox 6" id="6"/>
          <p:cNvSpPr txBox="true"/>
          <p:nvPr/>
        </p:nvSpPr>
        <p:spPr>
          <a:xfrm rot="0">
            <a:off x="15564208" y="866775"/>
            <a:ext cx="1695092" cy="1226638"/>
          </a:xfrm>
          <a:prstGeom prst="rect">
            <a:avLst/>
          </a:prstGeom>
        </p:spPr>
        <p:txBody>
          <a:bodyPr anchor="t" rtlCol="false" tIns="0" lIns="0" bIns="0" rIns="0">
            <a:spAutoFit/>
          </a:bodyPr>
          <a:lstStyle/>
          <a:p>
            <a:pPr algn="ctr">
              <a:lnSpc>
                <a:spcPts val="9795"/>
              </a:lnSpc>
              <a:spcBef>
                <a:spcPct val="0"/>
              </a:spcBef>
            </a:pPr>
            <a:r>
              <a:rPr lang="en-US" sz="6996" spc="615">
                <a:solidFill>
                  <a:srgbClr val="000000"/>
                </a:solidFill>
                <a:latin typeface="Core Bandi Face"/>
              </a:rPr>
              <a:t>04</a:t>
            </a:r>
          </a:p>
        </p:txBody>
      </p:sp>
      <p:sp>
        <p:nvSpPr>
          <p:cNvPr name="TextBox 7" id="7"/>
          <p:cNvSpPr txBox="true"/>
          <p:nvPr/>
        </p:nvSpPr>
        <p:spPr>
          <a:xfrm rot="0">
            <a:off x="7870292" y="4244260"/>
            <a:ext cx="9637255" cy="4449832"/>
          </a:xfrm>
          <a:prstGeom prst="rect">
            <a:avLst/>
          </a:prstGeom>
        </p:spPr>
        <p:txBody>
          <a:bodyPr anchor="t" rtlCol="false" tIns="0" lIns="0" bIns="0" rIns="0">
            <a:spAutoFit/>
          </a:bodyPr>
          <a:lstStyle/>
          <a:p>
            <a:pPr>
              <a:lnSpc>
                <a:spcPts val="5346"/>
              </a:lnSpc>
            </a:pPr>
            <a:r>
              <a:rPr lang="en-US" sz="3819">
                <a:solidFill>
                  <a:srgbClr val="000000"/>
                </a:solidFill>
                <a:latin typeface="League Spartan"/>
              </a:rPr>
              <a:t>Colegio Martinak “Tortillas Nutritivas”</a:t>
            </a:r>
          </a:p>
          <a:p>
            <a:pPr>
              <a:lnSpc>
                <a:spcPts val="4138"/>
              </a:lnSpc>
            </a:pPr>
            <a:r>
              <a:rPr lang="en-US" sz="2956">
                <a:solidFill>
                  <a:srgbClr val="000000"/>
                </a:solidFill>
                <a:latin typeface="Core Bandi Face"/>
              </a:rPr>
              <a:t>El presente proyecto elaboro diferentes tipos de tortillas con la intensión de crear un alimento que tuviera las características y propiedades necesarias para dar una solución al problema de desnutrición</a:t>
            </a:r>
          </a:p>
          <a:p>
            <a:pPr>
              <a:lnSpc>
                <a:spcPts val="4138"/>
              </a:lnSpc>
              <a:spcBef>
                <a:spcPct val="0"/>
              </a:spcBef>
            </a:pPr>
            <a:r>
              <a:rPr lang="en-US" sz="2956">
                <a:solidFill>
                  <a:srgbClr val="000000"/>
                </a:solidFill>
                <a:latin typeface="Core Bandi Face"/>
              </a:rPr>
              <a:t>Ellos utilizaron carne seca, harina de frijol, harina de nopal y linaza</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978382">
            <a:off x="-2785710" y="4961918"/>
            <a:ext cx="6099149" cy="9751546"/>
          </a:xfrm>
          <a:custGeom>
            <a:avLst/>
            <a:gdLst/>
            <a:ahLst/>
            <a:cxnLst/>
            <a:rect r="r" b="b" t="t" l="l"/>
            <a:pathLst>
              <a:path h="9751546" w="6099149">
                <a:moveTo>
                  <a:pt x="0" y="0"/>
                </a:moveTo>
                <a:lnTo>
                  <a:pt x="6099149" y="0"/>
                </a:lnTo>
                <a:lnTo>
                  <a:pt x="6099149" y="9751547"/>
                </a:lnTo>
                <a:lnTo>
                  <a:pt x="0" y="975154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978382">
            <a:off x="13762085" y="-4468882"/>
            <a:ext cx="6099149" cy="9751546"/>
          </a:xfrm>
          <a:custGeom>
            <a:avLst/>
            <a:gdLst/>
            <a:ahLst/>
            <a:cxnLst/>
            <a:rect r="r" b="b" t="t" l="l"/>
            <a:pathLst>
              <a:path h="9751546" w="6099149">
                <a:moveTo>
                  <a:pt x="0" y="0"/>
                </a:moveTo>
                <a:lnTo>
                  <a:pt x="6099149" y="0"/>
                </a:lnTo>
                <a:lnTo>
                  <a:pt x="6099149" y="9751546"/>
                </a:lnTo>
                <a:lnTo>
                  <a:pt x="0" y="97515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633417" y="4145272"/>
            <a:ext cx="4023497" cy="4023497"/>
          </a:xfrm>
          <a:custGeom>
            <a:avLst/>
            <a:gdLst/>
            <a:ahLst/>
            <a:cxnLst/>
            <a:rect r="r" b="b" t="t" l="l"/>
            <a:pathLst>
              <a:path h="4023497" w="4023497">
                <a:moveTo>
                  <a:pt x="0" y="0"/>
                </a:moveTo>
                <a:lnTo>
                  <a:pt x="4023498" y="0"/>
                </a:lnTo>
                <a:lnTo>
                  <a:pt x="4023498" y="4023498"/>
                </a:lnTo>
                <a:lnTo>
                  <a:pt x="0" y="4023498"/>
                </a:lnTo>
                <a:lnTo>
                  <a:pt x="0" y="0"/>
                </a:lnTo>
                <a:close/>
              </a:path>
            </a:pathLst>
          </a:custGeom>
          <a:blipFill>
            <a:blip r:embed="rId6"/>
            <a:stretch>
              <a:fillRect l="0" t="0" r="0" b="0"/>
            </a:stretch>
          </a:blipFill>
        </p:spPr>
      </p:sp>
      <p:sp>
        <p:nvSpPr>
          <p:cNvPr name="TextBox 5" id="5"/>
          <p:cNvSpPr txBox="true"/>
          <p:nvPr/>
        </p:nvSpPr>
        <p:spPr>
          <a:xfrm rot="0">
            <a:off x="8015387" y="4496394"/>
            <a:ext cx="9637255" cy="3254580"/>
          </a:xfrm>
          <a:prstGeom prst="rect">
            <a:avLst/>
          </a:prstGeom>
        </p:spPr>
        <p:txBody>
          <a:bodyPr anchor="t" rtlCol="false" tIns="0" lIns="0" bIns="0" rIns="0">
            <a:spAutoFit/>
          </a:bodyPr>
          <a:lstStyle/>
          <a:p>
            <a:pPr>
              <a:lnSpc>
                <a:spcPts val="5346"/>
              </a:lnSpc>
            </a:pPr>
            <a:r>
              <a:rPr lang="en-US" sz="3819">
                <a:solidFill>
                  <a:srgbClr val="000000"/>
                </a:solidFill>
                <a:latin typeface="League Spartan"/>
              </a:rPr>
              <a:t>Alianza por la salud alimentaria:</a:t>
            </a:r>
          </a:p>
          <a:p>
            <a:pPr>
              <a:lnSpc>
                <a:spcPts val="4138"/>
              </a:lnSpc>
            </a:pPr>
            <a:r>
              <a:rPr lang="en-US" sz="2956">
                <a:solidFill>
                  <a:srgbClr val="000000"/>
                </a:solidFill>
                <a:latin typeface="Core Bandi Face Bold"/>
              </a:rPr>
              <a:t>Con esta propuesta para regular la tortilla, seria obligatorio informar al consumidor el tipo de producto y sus ingredientes en etiquetas, envases, carteles, en tortillerías y anuncios publicitarios.</a:t>
            </a:r>
          </a:p>
          <a:p>
            <a:pPr>
              <a:lnSpc>
                <a:spcPts val="4138"/>
              </a:lnSpc>
              <a:spcBef>
                <a:spcPct val="0"/>
              </a:spcBef>
            </a:pPr>
            <a:r>
              <a:rPr lang="en-US" sz="2956">
                <a:solidFill>
                  <a:srgbClr val="000000"/>
                </a:solidFill>
                <a:latin typeface="Core Bandi Face Bold"/>
              </a:rPr>
              <a:t>Utilizaron nopal, chile, frijol y linaza</a:t>
            </a:r>
          </a:p>
        </p:txBody>
      </p:sp>
      <p:sp>
        <p:nvSpPr>
          <p:cNvPr name="TextBox 6" id="6"/>
          <p:cNvSpPr txBox="true"/>
          <p:nvPr/>
        </p:nvSpPr>
        <p:spPr>
          <a:xfrm rot="0">
            <a:off x="-1144174" y="430756"/>
            <a:ext cx="12483728" cy="2003426"/>
          </a:xfrm>
          <a:prstGeom prst="rect">
            <a:avLst/>
          </a:prstGeom>
        </p:spPr>
        <p:txBody>
          <a:bodyPr anchor="t" rtlCol="false" tIns="0" lIns="0" bIns="0" rIns="0">
            <a:spAutoFit/>
          </a:bodyPr>
          <a:lstStyle/>
          <a:p>
            <a:pPr algn="ctr" marL="0" indent="0" lvl="0">
              <a:lnSpc>
                <a:spcPts val="16099"/>
              </a:lnSpc>
              <a:spcBef>
                <a:spcPct val="0"/>
              </a:spcBef>
            </a:pPr>
            <a:r>
              <a:rPr lang="en-US" sz="11499" spc="252">
                <a:solidFill>
                  <a:srgbClr val="000000"/>
                </a:solidFill>
                <a:latin typeface="Core Bandi Face"/>
              </a:rPr>
              <a:t>Antecedentes</a:t>
            </a:r>
          </a:p>
        </p:txBody>
      </p:sp>
      <p:sp>
        <p:nvSpPr>
          <p:cNvPr name="TextBox 7" id="7"/>
          <p:cNvSpPr txBox="true"/>
          <p:nvPr/>
        </p:nvSpPr>
        <p:spPr>
          <a:xfrm rot="0">
            <a:off x="15564208" y="866775"/>
            <a:ext cx="1695092" cy="1226638"/>
          </a:xfrm>
          <a:prstGeom prst="rect">
            <a:avLst/>
          </a:prstGeom>
        </p:spPr>
        <p:txBody>
          <a:bodyPr anchor="t" rtlCol="false" tIns="0" lIns="0" bIns="0" rIns="0">
            <a:spAutoFit/>
          </a:bodyPr>
          <a:lstStyle/>
          <a:p>
            <a:pPr algn="ctr">
              <a:lnSpc>
                <a:spcPts val="9795"/>
              </a:lnSpc>
              <a:spcBef>
                <a:spcPct val="0"/>
              </a:spcBef>
            </a:pPr>
            <a:r>
              <a:rPr lang="en-US" sz="6996" spc="615">
                <a:solidFill>
                  <a:srgbClr val="000000"/>
                </a:solidFill>
                <a:latin typeface="Core Bandi Face"/>
              </a:rPr>
              <a:t>04</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8100000">
            <a:off x="11335770" y="-3708480"/>
            <a:ext cx="7906784" cy="9474360"/>
          </a:xfrm>
          <a:custGeom>
            <a:avLst/>
            <a:gdLst/>
            <a:ahLst/>
            <a:cxnLst/>
            <a:rect r="r" b="b" t="t" l="l"/>
            <a:pathLst>
              <a:path h="9474360" w="7906784">
                <a:moveTo>
                  <a:pt x="0" y="0"/>
                </a:moveTo>
                <a:lnTo>
                  <a:pt x="7906784" y="0"/>
                </a:lnTo>
                <a:lnTo>
                  <a:pt x="7906784" y="9474360"/>
                </a:lnTo>
                <a:lnTo>
                  <a:pt x="0" y="94743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472058" y="4600468"/>
            <a:ext cx="2211371" cy="2211371"/>
          </a:xfrm>
          <a:custGeom>
            <a:avLst/>
            <a:gdLst/>
            <a:ahLst/>
            <a:cxnLst/>
            <a:rect r="r" b="b" t="t" l="l"/>
            <a:pathLst>
              <a:path h="2211371" w="2211371">
                <a:moveTo>
                  <a:pt x="0" y="0"/>
                </a:moveTo>
                <a:lnTo>
                  <a:pt x="2211371" y="0"/>
                </a:lnTo>
                <a:lnTo>
                  <a:pt x="2211371" y="2211371"/>
                </a:lnTo>
                <a:lnTo>
                  <a:pt x="0" y="2211371"/>
                </a:lnTo>
                <a:lnTo>
                  <a:pt x="0" y="0"/>
                </a:lnTo>
                <a:close/>
              </a:path>
            </a:pathLst>
          </a:custGeom>
          <a:blipFill>
            <a:blip r:embed="rId4"/>
            <a:stretch>
              <a:fillRect l="0" t="0" r="0" b="0"/>
            </a:stretch>
          </a:blipFill>
        </p:spPr>
      </p:sp>
      <p:sp>
        <p:nvSpPr>
          <p:cNvPr name="Freeform 4" id="4"/>
          <p:cNvSpPr/>
          <p:nvPr/>
        </p:nvSpPr>
        <p:spPr>
          <a:xfrm flipH="false" flipV="false" rot="0">
            <a:off x="14605105" y="7173862"/>
            <a:ext cx="2654195" cy="2654195"/>
          </a:xfrm>
          <a:custGeom>
            <a:avLst/>
            <a:gdLst/>
            <a:ahLst/>
            <a:cxnLst/>
            <a:rect r="r" b="b" t="t" l="l"/>
            <a:pathLst>
              <a:path h="2654195" w="2654195">
                <a:moveTo>
                  <a:pt x="0" y="0"/>
                </a:moveTo>
                <a:lnTo>
                  <a:pt x="2654195" y="0"/>
                </a:lnTo>
                <a:lnTo>
                  <a:pt x="2654195" y="2654195"/>
                </a:lnTo>
                <a:lnTo>
                  <a:pt x="0" y="2654195"/>
                </a:lnTo>
                <a:lnTo>
                  <a:pt x="0" y="0"/>
                </a:lnTo>
                <a:close/>
              </a:path>
            </a:pathLst>
          </a:custGeom>
          <a:blipFill>
            <a:blip r:embed="rId5"/>
            <a:stretch>
              <a:fillRect l="0" t="0" r="0" b="0"/>
            </a:stretch>
          </a:blipFill>
        </p:spPr>
      </p:sp>
      <p:sp>
        <p:nvSpPr>
          <p:cNvPr name="TextBox 5" id="5"/>
          <p:cNvSpPr txBox="true"/>
          <p:nvPr/>
        </p:nvSpPr>
        <p:spPr>
          <a:xfrm rot="0">
            <a:off x="727640" y="3460405"/>
            <a:ext cx="12428896" cy="6626668"/>
          </a:xfrm>
          <a:prstGeom prst="rect">
            <a:avLst/>
          </a:prstGeom>
        </p:spPr>
        <p:txBody>
          <a:bodyPr anchor="t" rtlCol="false" tIns="0" lIns="0" bIns="0" rIns="0">
            <a:spAutoFit/>
          </a:bodyPr>
          <a:lstStyle/>
          <a:p>
            <a:pPr algn="just">
              <a:lnSpc>
                <a:spcPts val="4350"/>
              </a:lnSpc>
            </a:pPr>
            <a:r>
              <a:rPr lang="en-US" sz="3107">
                <a:solidFill>
                  <a:srgbClr val="000000"/>
                </a:solidFill>
                <a:latin typeface="Core Bandi Face"/>
              </a:rPr>
              <a:t>Cuando decides cuidarte, tienes precaución con los alimentos que consumes. Muchas veces también, durante el curso de enfermedades crónicas como la diabetes, se recomienda no comer algunos alimentos, como la tortilla. En el caso de que esto suceda contigo, afortunadamente hay una solución. </a:t>
            </a:r>
          </a:p>
          <a:p>
            <a:pPr algn="just">
              <a:lnSpc>
                <a:spcPts val="4350"/>
              </a:lnSpc>
            </a:pPr>
            <a:r>
              <a:rPr lang="en-US" sz="3107">
                <a:solidFill>
                  <a:srgbClr val="000000"/>
                </a:solidFill>
                <a:latin typeface="Core Bandi Face"/>
              </a:rPr>
              <a:t>Se trata de las tortillas de maíz adicionadas con chile, amaranto y linaza, los elementos magníficos para ayudarte a conservar tu salud e incluso a mejorarla, debido a que mejora el tránsito intestinal y controla el azúcar en la sangre.</a:t>
            </a:r>
          </a:p>
          <a:p>
            <a:pPr algn="just">
              <a:lnSpc>
                <a:spcPts val="4350"/>
              </a:lnSpc>
            </a:pPr>
          </a:p>
          <a:p>
            <a:pPr algn="just">
              <a:lnSpc>
                <a:spcPts val="4350"/>
              </a:lnSpc>
              <a:spcBef>
                <a:spcPct val="0"/>
              </a:spcBef>
            </a:pPr>
            <a:r>
              <a:rPr lang="en-US" sz="3107">
                <a:solidFill>
                  <a:srgbClr val="000000"/>
                </a:solidFill>
                <a:latin typeface="Core Bandi Face"/>
              </a:rPr>
              <a:t>¿Es posible elaborar unas tortillas de maíz adicionadas con chile, linaza y amaranto que ayudara a disminuir las enfermedades crónicas?</a:t>
            </a:r>
          </a:p>
        </p:txBody>
      </p:sp>
      <p:sp>
        <p:nvSpPr>
          <p:cNvPr name="TextBox 6" id="6"/>
          <p:cNvSpPr txBox="true"/>
          <p:nvPr/>
        </p:nvSpPr>
        <p:spPr>
          <a:xfrm rot="0">
            <a:off x="727640" y="315368"/>
            <a:ext cx="8927928" cy="2887334"/>
          </a:xfrm>
          <a:prstGeom prst="rect">
            <a:avLst/>
          </a:prstGeom>
        </p:spPr>
        <p:txBody>
          <a:bodyPr anchor="t" rtlCol="false" tIns="0" lIns="0" bIns="0" rIns="0">
            <a:spAutoFit/>
          </a:bodyPr>
          <a:lstStyle/>
          <a:p>
            <a:pPr algn="ctr" marL="0" indent="0" lvl="0">
              <a:lnSpc>
                <a:spcPts val="11480"/>
              </a:lnSpc>
              <a:spcBef>
                <a:spcPct val="0"/>
              </a:spcBef>
            </a:pPr>
            <a:r>
              <a:rPr lang="en-US" sz="8200" spc="861">
                <a:solidFill>
                  <a:srgbClr val="000000"/>
                </a:solidFill>
                <a:latin typeface="Core Bandi Face"/>
              </a:rPr>
              <a:t>Definición del problema</a:t>
            </a:r>
          </a:p>
        </p:txBody>
      </p:sp>
      <p:sp>
        <p:nvSpPr>
          <p:cNvPr name="TextBox 7" id="7"/>
          <p:cNvSpPr txBox="true"/>
          <p:nvPr/>
        </p:nvSpPr>
        <p:spPr>
          <a:xfrm rot="0">
            <a:off x="16126380" y="334418"/>
            <a:ext cx="1695092" cy="1226638"/>
          </a:xfrm>
          <a:prstGeom prst="rect">
            <a:avLst/>
          </a:prstGeom>
        </p:spPr>
        <p:txBody>
          <a:bodyPr anchor="t" rtlCol="false" tIns="0" lIns="0" bIns="0" rIns="0">
            <a:spAutoFit/>
          </a:bodyPr>
          <a:lstStyle/>
          <a:p>
            <a:pPr algn="ctr">
              <a:lnSpc>
                <a:spcPts val="9795"/>
              </a:lnSpc>
              <a:spcBef>
                <a:spcPct val="0"/>
              </a:spcBef>
            </a:pPr>
            <a:r>
              <a:rPr lang="en-US" sz="6996" spc="615">
                <a:solidFill>
                  <a:srgbClr val="000000"/>
                </a:solidFill>
                <a:latin typeface="Core Bandi Face"/>
              </a:rPr>
              <a:t>05</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3145832">
            <a:off x="9865853" y="5310854"/>
            <a:ext cx="12434213" cy="8613519"/>
          </a:xfrm>
          <a:custGeom>
            <a:avLst/>
            <a:gdLst/>
            <a:ahLst/>
            <a:cxnLst/>
            <a:rect r="r" b="b" t="t" l="l"/>
            <a:pathLst>
              <a:path h="8613519" w="12434213">
                <a:moveTo>
                  <a:pt x="0" y="0"/>
                </a:moveTo>
                <a:lnTo>
                  <a:pt x="12434214" y="0"/>
                </a:lnTo>
                <a:lnTo>
                  <a:pt x="12434214" y="8613518"/>
                </a:lnTo>
                <a:lnTo>
                  <a:pt x="0" y="861351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639158" y="3815863"/>
            <a:ext cx="3451447" cy="3451447"/>
          </a:xfrm>
          <a:custGeom>
            <a:avLst/>
            <a:gdLst/>
            <a:ahLst/>
            <a:cxnLst/>
            <a:rect r="r" b="b" t="t" l="l"/>
            <a:pathLst>
              <a:path h="3451447" w="3451447">
                <a:moveTo>
                  <a:pt x="0" y="0"/>
                </a:moveTo>
                <a:lnTo>
                  <a:pt x="3451447" y="0"/>
                </a:lnTo>
                <a:lnTo>
                  <a:pt x="3451447" y="3451447"/>
                </a:lnTo>
                <a:lnTo>
                  <a:pt x="0" y="3451447"/>
                </a:lnTo>
                <a:lnTo>
                  <a:pt x="0" y="0"/>
                </a:lnTo>
                <a:close/>
              </a:path>
            </a:pathLst>
          </a:custGeom>
          <a:blipFill>
            <a:blip r:embed="rId4"/>
            <a:stretch>
              <a:fillRect l="0" t="0" r="0" b="0"/>
            </a:stretch>
          </a:blipFill>
        </p:spPr>
      </p:sp>
      <p:sp>
        <p:nvSpPr>
          <p:cNvPr name="TextBox 4" id="4"/>
          <p:cNvSpPr txBox="true"/>
          <p:nvPr/>
        </p:nvSpPr>
        <p:spPr>
          <a:xfrm rot="0">
            <a:off x="5824008" y="445270"/>
            <a:ext cx="13877920" cy="2021405"/>
          </a:xfrm>
          <a:prstGeom prst="rect">
            <a:avLst/>
          </a:prstGeom>
        </p:spPr>
        <p:txBody>
          <a:bodyPr anchor="t" rtlCol="false" tIns="0" lIns="0" bIns="0" rIns="0">
            <a:spAutoFit/>
          </a:bodyPr>
          <a:lstStyle/>
          <a:p>
            <a:pPr algn="ctr">
              <a:lnSpc>
                <a:spcPts val="16158"/>
              </a:lnSpc>
              <a:spcBef>
                <a:spcPct val="0"/>
              </a:spcBef>
            </a:pPr>
            <a:r>
              <a:rPr lang="en-US" sz="11542" spc="1015">
                <a:solidFill>
                  <a:srgbClr val="000000"/>
                </a:solidFill>
                <a:latin typeface="Core Bandi Face"/>
              </a:rPr>
              <a:t>Justificación</a:t>
            </a:r>
          </a:p>
        </p:txBody>
      </p:sp>
      <p:sp>
        <p:nvSpPr>
          <p:cNvPr name="TextBox 5" id="5"/>
          <p:cNvSpPr txBox="true"/>
          <p:nvPr/>
        </p:nvSpPr>
        <p:spPr>
          <a:xfrm rot="0">
            <a:off x="348025" y="2730284"/>
            <a:ext cx="9282800" cy="7774938"/>
          </a:xfrm>
          <a:prstGeom prst="rect">
            <a:avLst/>
          </a:prstGeom>
        </p:spPr>
        <p:txBody>
          <a:bodyPr anchor="t" rtlCol="false" tIns="0" lIns="0" bIns="0" rIns="0">
            <a:spAutoFit/>
          </a:bodyPr>
          <a:lstStyle/>
          <a:p>
            <a:pPr algn="ctr">
              <a:lnSpc>
                <a:spcPts val="5110"/>
              </a:lnSpc>
            </a:pPr>
            <a:r>
              <a:rPr lang="en-US" sz="3650">
                <a:solidFill>
                  <a:srgbClr val="000000"/>
                </a:solidFill>
                <a:latin typeface="Core Bandi Face"/>
              </a:rPr>
              <a:t>Este proyecto tiene el objetivo de disminuir las enfermedades crónicas como la diabetes, la hipertensión con ayuda del amaranto, además el amaranto ayuda a prevenir el cáncer de colon, debido a su alto contenido de fibra.</a:t>
            </a:r>
          </a:p>
          <a:p>
            <a:pPr algn="ctr">
              <a:lnSpc>
                <a:spcPts val="5110"/>
              </a:lnSpc>
            </a:pPr>
            <a:r>
              <a:rPr lang="en-US" sz="3650">
                <a:solidFill>
                  <a:srgbClr val="000000"/>
                </a:solidFill>
                <a:latin typeface="Core Bandi Face"/>
              </a:rPr>
              <a:t>Según especialistas de la UNAM, la tortilla es una de las fuentes de calcio más importantes para los mexicanos. Pero no es todo, también aportan magnesio, fósforo, potasio, niacina y vitaminas A, C, D, E, B1 y B2, carbohidratos, fibra y proteínas</a:t>
            </a:r>
          </a:p>
          <a:p>
            <a:pPr algn="ctr">
              <a:lnSpc>
                <a:spcPts val="5110"/>
              </a:lnSpc>
              <a:spcBef>
                <a:spcPct val="0"/>
              </a:spcBef>
            </a:pPr>
          </a:p>
        </p:txBody>
      </p:sp>
      <p:sp>
        <p:nvSpPr>
          <p:cNvPr name="TextBox 6" id="6"/>
          <p:cNvSpPr txBox="true"/>
          <p:nvPr/>
        </p:nvSpPr>
        <p:spPr>
          <a:xfrm rot="0">
            <a:off x="15564208" y="8031662"/>
            <a:ext cx="1695092" cy="1226638"/>
          </a:xfrm>
          <a:prstGeom prst="rect">
            <a:avLst/>
          </a:prstGeom>
        </p:spPr>
        <p:txBody>
          <a:bodyPr anchor="t" rtlCol="false" tIns="0" lIns="0" bIns="0" rIns="0">
            <a:spAutoFit/>
          </a:bodyPr>
          <a:lstStyle/>
          <a:p>
            <a:pPr algn="ctr">
              <a:lnSpc>
                <a:spcPts val="9795"/>
              </a:lnSpc>
              <a:spcBef>
                <a:spcPct val="0"/>
              </a:spcBef>
            </a:pPr>
            <a:r>
              <a:rPr lang="en-US" sz="6996" spc="615">
                <a:solidFill>
                  <a:srgbClr val="000000"/>
                </a:solidFill>
                <a:latin typeface="Core Bandi Face"/>
              </a:rPr>
              <a:t>06</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DAFvsvSIEew</dc:identifier>
  <dcterms:modified xsi:type="dcterms:W3CDTF">2011-08-01T06:04:30Z</dcterms:modified>
  <cp:revision>1</cp:revision>
  <dc:title>Tortillas AMALEN</dc:title>
</cp:coreProperties>
</file>