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delina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edoka One" panose="02000000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ly Soberanes" userId="69fc31727c55e58c" providerId="LiveId" clId="{E5563B0C-04DB-42D4-ABFA-9A3CCB6F336C}"/>
    <pc:docChg chg="modSld">
      <pc:chgData name="Arely Soberanes" userId="69fc31727c55e58c" providerId="LiveId" clId="{E5563B0C-04DB-42D4-ABFA-9A3CCB6F336C}" dt="2023-09-12T23:17:57.434" v="0" actId="14100"/>
      <pc:docMkLst>
        <pc:docMk/>
      </pc:docMkLst>
      <pc:sldChg chg="modSp mod">
        <pc:chgData name="Arely Soberanes" userId="69fc31727c55e58c" providerId="LiveId" clId="{E5563B0C-04DB-42D4-ABFA-9A3CCB6F336C}" dt="2023-09-12T23:17:57.434" v="0" actId="14100"/>
        <pc:sldMkLst>
          <pc:docMk/>
          <pc:sldMk cId="0" sldId="259"/>
        </pc:sldMkLst>
        <pc:spChg chg="mod">
          <ac:chgData name="Arely Soberanes" userId="69fc31727c55e58c" providerId="LiveId" clId="{E5563B0C-04DB-42D4-ABFA-9A3CCB6F336C}" dt="2023-09-12T23:17:57.434" v="0" actId="14100"/>
          <ac:spMkLst>
            <pc:docMk/>
            <pc:sldMk cId="0" sldId="259"/>
            <ac:spMk id="3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97533"/>
            <a:ext cx="16230600" cy="2995365"/>
            <a:chOff x="0" y="0"/>
            <a:chExt cx="2202108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62988" y="-962988"/>
            <a:ext cx="3983376" cy="39833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78253" y="-519233"/>
            <a:ext cx="3013905" cy="3013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63377" y="6659623"/>
            <a:ext cx="14561245" cy="96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1"/>
              </a:lnSpc>
            </a:pPr>
            <a:r>
              <a:rPr lang="en-US" sz="8275">
                <a:solidFill>
                  <a:srgbClr val="000000"/>
                </a:solidFill>
                <a:latin typeface="Adelina"/>
              </a:rPr>
              <a:t>Bioquimica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2921613" y="-514599"/>
            <a:ext cx="12065613" cy="1105149"/>
            <a:chOff x="0" y="0"/>
            <a:chExt cx="4436926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36926" cy="406400"/>
            </a:xfrm>
            <a:custGeom>
              <a:avLst/>
              <a:gdLst/>
              <a:ahLst/>
              <a:cxnLst/>
              <a:rect l="l" t="t" r="r" b="b"/>
              <a:pathLst>
                <a:path w="4436926" h="406400">
                  <a:moveTo>
                    <a:pt x="4233726" y="0"/>
                  </a:moveTo>
                  <a:cubicBezTo>
                    <a:pt x="4345950" y="0"/>
                    <a:pt x="4436926" y="90976"/>
                    <a:pt x="4436926" y="203200"/>
                  </a:cubicBezTo>
                  <a:cubicBezTo>
                    <a:pt x="4436926" y="315424"/>
                    <a:pt x="4345950" y="406400"/>
                    <a:pt x="42337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267612" y="7266612"/>
            <a:ext cx="3983376" cy="398337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752347" y="7751347"/>
            <a:ext cx="3013905" cy="301390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44000" y="9696325"/>
            <a:ext cx="11864697" cy="1105149"/>
            <a:chOff x="0" y="0"/>
            <a:chExt cx="4363042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363043" cy="406400"/>
            </a:xfrm>
            <a:custGeom>
              <a:avLst/>
              <a:gdLst/>
              <a:ahLst/>
              <a:cxnLst/>
              <a:rect l="l" t="t" r="r" b="b"/>
              <a:pathLst>
                <a:path w="4363043" h="406400">
                  <a:moveTo>
                    <a:pt x="4159843" y="0"/>
                  </a:moveTo>
                  <a:cubicBezTo>
                    <a:pt x="4272067" y="0"/>
                    <a:pt x="4363043" y="90976"/>
                    <a:pt x="4363043" y="203200"/>
                  </a:cubicBezTo>
                  <a:cubicBezTo>
                    <a:pt x="4363043" y="315424"/>
                    <a:pt x="4272067" y="406400"/>
                    <a:pt x="41598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4283345" y="5723083"/>
            <a:ext cx="4282555" cy="4525817"/>
          </a:xfrm>
          <a:custGeom>
            <a:avLst/>
            <a:gdLst/>
            <a:ahLst/>
            <a:cxnLst/>
            <a:rect l="l" t="t" r="r" b="b"/>
            <a:pathLst>
              <a:path w="4282555" h="4525817">
                <a:moveTo>
                  <a:pt x="0" y="0"/>
                </a:moveTo>
                <a:lnTo>
                  <a:pt x="4282555" y="0"/>
                </a:lnTo>
                <a:lnTo>
                  <a:pt x="4282555" y="4525817"/>
                </a:lnTo>
                <a:lnTo>
                  <a:pt x="0" y="4525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5" name="Freeform 25"/>
          <p:cNvSpPr/>
          <p:nvPr/>
        </p:nvSpPr>
        <p:spPr>
          <a:xfrm>
            <a:off x="230140" y="6172200"/>
            <a:ext cx="4320000" cy="4114800"/>
          </a:xfrm>
          <a:custGeom>
            <a:avLst/>
            <a:gdLst/>
            <a:ahLst/>
            <a:cxnLst/>
            <a:rect l="l" t="t" r="r" b="b"/>
            <a:pathLst>
              <a:path w="4320000" h="4114800">
                <a:moveTo>
                  <a:pt x="0" y="0"/>
                </a:moveTo>
                <a:lnTo>
                  <a:pt x="4320000" y="0"/>
                </a:lnTo>
                <a:lnTo>
                  <a:pt x="432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6" name="TextBox 26"/>
          <p:cNvSpPr txBox="1"/>
          <p:nvPr/>
        </p:nvSpPr>
        <p:spPr>
          <a:xfrm>
            <a:off x="1863377" y="4071433"/>
            <a:ext cx="14561245" cy="175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13"/>
              </a:lnSpc>
            </a:pPr>
            <a:r>
              <a:rPr lang="en-US" sz="15324">
                <a:solidFill>
                  <a:srgbClr val="542622"/>
                </a:solidFill>
                <a:latin typeface="Fredoka One"/>
              </a:rPr>
              <a:t>Biomoléculas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63377" y="8066696"/>
            <a:ext cx="14561245" cy="889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3"/>
              </a:lnSpc>
            </a:pPr>
            <a:r>
              <a:rPr lang="en-US" sz="7576">
                <a:solidFill>
                  <a:srgbClr val="000000"/>
                </a:solidFill>
                <a:latin typeface="Adelina"/>
              </a:rPr>
              <a:t>Docente: Arely Soberanes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9000" y="2179336"/>
            <a:ext cx="7866922" cy="786692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95426" y="2179336"/>
            <a:ext cx="7866922" cy="78669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866302" y="0"/>
            <a:ext cx="4147666" cy="1543050"/>
            <a:chOff x="0" y="0"/>
            <a:chExt cx="109238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2389" cy="406400"/>
            </a:xfrm>
            <a:custGeom>
              <a:avLst/>
              <a:gdLst/>
              <a:ahLst/>
              <a:cxnLst/>
              <a:rect l="l" t="t" r="r" b="b"/>
              <a:pathLst>
                <a:path w="1092389" h="406400">
                  <a:moveTo>
                    <a:pt x="889189" y="0"/>
                  </a:moveTo>
                  <a:cubicBezTo>
                    <a:pt x="1001414" y="0"/>
                    <a:pt x="1092389" y="90976"/>
                    <a:pt x="1092389" y="203200"/>
                  </a:cubicBezTo>
                  <a:cubicBezTo>
                    <a:pt x="1092389" y="315424"/>
                    <a:pt x="1001414" y="406400"/>
                    <a:pt x="8891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718060" y="1209310"/>
            <a:ext cx="4112054" cy="667481"/>
            <a:chOff x="0" y="0"/>
            <a:chExt cx="250365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72319" y="8743950"/>
            <a:ext cx="3780351" cy="1543050"/>
            <a:chOff x="0" y="0"/>
            <a:chExt cx="995648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5648" cy="406400"/>
            </a:xfrm>
            <a:custGeom>
              <a:avLst/>
              <a:gdLst/>
              <a:ahLst/>
              <a:cxnLst/>
              <a:rect l="l" t="t" r="r" b="b"/>
              <a:pathLst>
                <a:path w="995648" h="406400">
                  <a:moveTo>
                    <a:pt x="792448" y="0"/>
                  </a:moveTo>
                  <a:cubicBezTo>
                    <a:pt x="904672" y="0"/>
                    <a:pt x="995648" y="90976"/>
                    <a:pt x="995648" y="203200"/>
                  </a:cubicBezTo>
                  <a:cubicBezTo>
                    <a:pt x="995648" y="315424"/>
                    <a:pt x="904672" y="406400"/>
                    <a:pt x="79244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96643" y="8292062"/>
            <a:ext cx="4112054" cy="667481"/>
            <a:chOff x="0" y="0"/>
            <a:chExt cx="2503650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16000" y="9696325"/>
            <a:ext cx="7292697" cy="1105149"/>
            <a:chOff x="0" y="0"/>
            <a:chExt cx="2681766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81767" cy="406400"/>
            </a:xfrm>
            <a:custGeom>
              <a:avLst/>
              <a:gdLst/>
              <a:ahLst/>
              <a:cxnLst/>
              <a:rect l="l" t="t" r="r" b="b"/>
              <a:pathLst>
                <a:path w="2681767" h="406400">
                  <a:moveTo>
                    <a:pt x="2478567" y="0"/>
                  </a:moveTo>
                  <a:cubicBezTo>
                    <a:pt x="2590791" y="0"/>
                    <a:pt x="2681767" y="90976"/>
                    <a:pt x="2681767" y="203200"/>
                  </a:cubicBezTo>
                  <a:cubicBezTo>
                    <a:pt x="2681767" y="315424"/>
                    <a:pt x="2590791" y="406400"/>
                    <a:pt x="24785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629138" y="4525476"/>
            <a:ext cx="6486647" cy="331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57"/>
              </a:lnSpc>
            </a:pPr>
            <a:r>
              <a:rPr lang="en-US" sz="3434" spc="68">
                <a:solidFill>
                  <a:srgbClr val="000000"/>
                </a:solidFill>
                <a:latin typeface="Adelina"/>
              </a:rPr>
              <a:t>Están formadas por carbono, al que se unen, al menos hidrógeno y oxígeno y, en muchos casos nitrógeno, fósforo y azufre.</a:t>
            </a:r>
          </a:p>
          <a:p>
            <a:pPr algn="just">
              <a:lnSpc>
                <a:spcPts val="5357"/>
              </a:lnSpc>
            </a:pPr>
            <a:endParaRPr lang="en-US" sz="3434" spc="68">
              <a:solidFill>
                <a:srgbClr val="000000"/>
              </a:solidFill>
              <a:latin typeface="Adelin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355414" y="4116091"/>
            <a:ext cx="6541229" cy="348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78"/>
              </a:lnSpc>
            </a:pPr>
            <a:r>
              <a:rPr lang="en-US" sz="3576" spc="71">
                <a:solidFill>
                  <a:srgbClr val="000000"/>
                </a:solidFill>
                <a:latin typeface="Adelina"/>
              </a:rPr>
              <a:t>Son moléculas orgánicas aquellas que se basan en la química del carbono, entre las que los hidrocarburos son las más sencillas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61974" y="387882"/>
            <a:ext cx="12398233" cy="13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66"/>
              </a:lnSpc>
            </a:pPr>
            <a:r>
              <a:rPr lang="en-US" sz="7761">
                <a:solidFill>
                  <a:srgbClr val="542622"/>
                </a:solidFill>
                <a:latin typeface="Fredoka One"/>
              </a:rPr>
              <a:t>Orgánicos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39410" y="3545259"/>
            <a:ext cx="5270391" cy="5435363"/>
            <a:chOff x="0" y="0"/>
            <a:chExt cx="812800" cy="8382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38242"/>
            </a:xfrm>
            <a:custGeom>
              <a:avLst/>
              <a:gdLst/>
              <a:ahLst/>
              <a:cxnLst/>
              <a:rect l="l" t="t" r="r" b="b"/>
              <a:pathLst>
                <a:path w="812800" h="838242">
                  <a:moveTo>
                    <a:pt x="406400" y="0"/>
                  </a:moveTo>
                  <a:cubicBezTo>
                    <a:pt x="181951" y="0"/>
                    <a:pt x="0" y="187647"/>
                    <a:pt x="0" y="419121"/>
                  </a:cubicBezTo>
                  <a:cubicBezTo>
                    <a:pt x="0" y="650595"/>
                    <a:pt x="181951" y="838242"/>
                    <a:pt x="406400" y="838242"/>
                  </a:cubicBezTo>
                  <a:cubicBezTo>
                    <a:pt x="630849" y="838242"/>
                    <a:pt x="812800" y="650595"/>
                    <a:pt x="812800" y="419121"/>
                  </a:cubicBezTo>
                  <a:cubicBezTo>
                    <a:pt x="812800" y="18764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533" y="3627745"/>
            <a:ext cx="5032615" cy="5367754"/>
            <a:chOff x="0" y="0"/>
            <a:chExt cx="76205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2052" cy="812800"/>
            </a:xfrm>
            <a:custGeom>
              <a:avLst/>
              <a:gdLst/>
              <a:ahLst/>
              <a:cxnLst/>
              <a:rect l="l" t="t" r="r" b="b"/>
              <a:pathLst>
                <a:path w="762052" h="812800">
                  <a:moveTo>
                    <a:pt x="381026" y="0"/>
                  </a:moveTo>
                  <a:cubicBezTo>
                    <a:pt x="170591" y="0"/>
                    <a:pt x="0" y="181951"/>
                    <a:pt x="0" y="406400"/>
                  </a:cubicBezTo>
                  <a:cubicBezTo>
                    <a:pt x="0" y="630849"/>
                    <a:pt x="170591" y="812800"/>
                    <a:pt x="381026" y="812800"/>
                  </a:cubicBezTo>
                  <a:cubicBezTo>
                    <a:pt x="591461" y="812800"/>
                    <a:pt x="762052" y="630849"/>
                    <a:pt x="762052" y="406400"/>
                  </a:cubicBezTo>
                  <a:cubicBezTo>
                    <a:pt x="762052" y="181951"/>
                    <a:pt x="591461" y="0"/>
                    <a:pt x="381026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17279"/>
            <a:ext cx="16230600" cy="2995365"/>
            <a:chOff x="0" y="0"/>
            <a:chExt cx="220210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107979" y="4028068"/>
            <a:ext cx="4469745" cy="4469745"/>
            <a:chOff x="0" y="0"/>
            <a:chExt cx="13716000" cy="13716000"/>
          </a:xfrm>
        </p:grpSpPr>
        <p:sp>
          <p:nvSpPr>
            <p:cNvPr id="12" name="Freeform 12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24712" r="-2471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669116" y="4193040"/>
            <a:ext cx="4237165" cy="4237165"/>
            <a:chOff x="0" y="0"/>
            <a:chExt cx="13716000" cy="13716000"/>
          </a:xfrm>
        </p:grpSpPr>
        <p:sp>
          <p:nvSpPr>
            <p:cNvPr id="14" name="Freeform 14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24712" r="-2471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77401" y="3545259"/>
            <a:ext cx="5270391" cy="527039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C9DF4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577724" y="3945582"/>
            <a:ext cx="4469745" cy="4469745"/>
            <a:chOff x="0" y="0"/>
            <a:chExt cx="13716000" cy="13716000"/>
          </a:xfrm>
        </p:grpSpPr>
        <p:sp>
          <p:nvSpPr>
            <p:cNvPr id="19" name="Freeform 19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24712" r="-2471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287317" y="3560137"/>
            <a:ext cx="5270391" cy="527039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C9DF4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3687640" y="3945582"/>
            <a:ext cx="4469745" cy="4469745"/>
            <a:chOff x="0" y="0"/>
            <a:chExt cx="13716000" cy="13716000"/>
          </a:xfrm>
        </p:grpSpPr>
        <p:sp>
          <p:nvSpPr>
            <p:cNvPr id="24" name="Freeform 24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t="-33332" r="223" b="-3333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446421"/>
            <a:ext cx="16230600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 One"/>
              </a:rPr>
              <a:t>Ejemplos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209947"/>
            <a:ext cx="16230600" cy="2995365"/>
            <a:chOff x="0" y="0"/>
            <a:chExt cx="2202108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99175" y="4123938"/>
            <a:ext cx="15089650" cy="174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3"/>
              </a:lnSpc>
            </a:pPr>
            <a:r>
              <a:rPr lang="en-US" sz="15300">
                <a:solidFill>
                  <a:srgbClr val="542622"/>
                </a:solidFill>
                <a:latin typeface="Fredoka One"/>
              </a:rPr>
              <a:t>Gracias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267612" y="-962988"/>
            <a:ext cx="3983376" cy="398337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962988" y="7266612"/>
            <a:ext cx="3983376" cy="398337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752347" y="-519233"/>
            <a:ext cx="3013905" cy="301390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78253" y="7751347"/>
            <a:ext cx="3013905" cy="301390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4000" y="-514599"/>
            <a:ext cx="12065613" cy="1105149"/>
            <a:chOff x="0" y="0"/>
            <a:chExt cx="4436926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36926" cy="406400"/>
            </a:xfrm>
            <a:custGeom>
              <a:avLst/>
              <a:gdLst/>
              <a:ahLst/>
              <a:cxnLst/>
              <a:rect l="l" t="t" r="r" b="b"/>
              <a:pathLst>
                <a:path w="4436926" h="406400">
                  <a:moveTo>
                    <a:pt x="4233726" y="0"/>
                  </a:moveTo>
                  <a:cubicBezTo>
                    <a:pt x="4345950" y="0"/>
                    <a:pt x="4436926" y="90976"/>
                    <a:pt x="4436926" y="203200"/>
                  </a:cubicBezTo>
                  <a:cubicBezTo>
                    <a:pt x="4436926" y="315424"/>
                    <a:pt x="4345950" y="406400"/>
                    <a:pt x="42337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720697" y="9696325"/>
            <a:ext cx="11864697" cy="1105149"/>
            <a:chOff x="0" y="0"/>
            <a:chExt cx="4363042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363043" cy="406400"/>
            </a:xfrm>
            <a:custGeom>
              <a:avLst/>
              <a:gdLst/>
              <a:ahLst/>
              <a:cxnLst/>
              <a:rect l="l" t="t" r="r" b="b"/>
              <a:pathLst>
                <a:path w="4363043" h="406400">
                  <a:moveTo>
                    <a:pt x="4159843" y="0"/>
                  </a:moveTo>
                  <a:cubicBezTo>
                    <a:pt x="4272067" y="0"/>
                    <a:pt x="4363043" y="90976"/>
                    <a:pt x="4363043" y="203200"/>
                  </a:cubicBezTo>
                  <a:cubicBezTo>
                    <a:pt x="4363043" y="315424"/>
                    <a:pt x="4272067" y="406400"/>
                    <a:pt x="41598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729" y="830201"/>
            <a:ext cx="4112054" cy="667481"/>
            <a:chOff x="0" y="0"/>
            <a:chExt cx="250365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555466" y="-46503"/>
            <a:ext cx="6808334" cy="1105149"/>
            <a:chOff x="0" y="0"/>
            <a:chExt cx="250365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45531" y="5375115"/>
            <a:ext cx="3567885" cy="356788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F3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84839" y="8713359"/>
            <a:ext cx="4112054" cy="667481"/>
            <a:chOff x="0" y="0"/>
            <a:chExt cx="250365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30436" y="9181851"/>
            <a:ext cx="6808334" cy="1105149"/>
            <a:chOff x="0" y="0"/>
            <a:chExt cx="2503650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091072" y="1432057"/>
            <a:ext cx="2119888" cy="2119888"/>
          </a:xfrm>
          <a:custGeom>
            <a:avLst/>
            <a:gdLst/>
            <a:ahLst/>
            <a:cxnLst/>
            <a:rect l="l" t="t" r="r" b="b"/>
            <a:pathLst>
              <a:path w="2119888" h="2119888">
                <a:moveTo>
                  <a:pt x="0" y="0"/>
                </a:moveTo>
                <a:lnTo>
                  <a:pt x="2119887" y="0"/>
                </a:lnTo>
                <a:lnTo>
                  <a:pt x="2119887" y="2119888"/>
                </a:lnTo>
                <a:lnTo>
                  <a:pt x="0" y="2119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Freeform 18"/>
          <p:cNvSpPr/>
          <p:nvPr/>
        </p:nvSpPr>
        <p:spPr>
          <a:xfrm>
            <a:off x="2091072" y="8005182"/>
            <a:ext cx="2083835" cy="2083835"/>
          </a:xfrm>
          <a:custGeom>
            <a:avLst/>
            <a:gdLst/>
            <a:ahLst/>
            <a:cxnLst/>
            <a:rect l="l" t="t" r="r" b="b"/>
            <a:pathLst>
              <a:path w="2083835" h="2083835">
                <a:moveTo>
                  <a:pt x="0" y="0"/>
                </a:moveTo>
                <a:lnTo>
                  <a:pt x="2083835" y="0"/>
                </a:lnTo>
                <a:lnTo>
                  <a:pt x="2083835" y="2083835"/>
                </a:lnTo>
                <a:lnTo>
                  <a:pt x="0" y="2083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9" name="Freeform 19"/>
          <p:cNvSpPr/>
          <p:nvPr/>
        </p:nvSpPr>
        <p:spPr>
          <a:xfrm>
            <a:off x="2091072" y="5921347"/>
            <a:ext cx="2083835" cy="2083835"/>
          </a:xfrm>
          <a:custGeom>
            <a:avLst/>
            <a:gdLst/>
            <a:ahLst/>
            <a:cxnLst/>
            <a:rect l="l" t="t" r="r" b="b"/>
            <a:pathLst>
              <a:path w="2083835" h="2083835">
                <a:moveTo>
                  <a:pt x="0" y="0"/>
                </a:moveTo>
                <a:lnTo>
                  <a:pt x="2083835" y="0"/>
                </a:lnTo>
                <a:lnTo>
                  <a:pt x="2083835" y="2083835"/>
                </a:lnTo>
                <a:lnTo>
                  <a:pt x="0" y="2083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Freeform 20"/>
          <p:cNvSpPr/>
          <p:nvPr/>
        </p:nvSpPr>
        <p:spPr>
          <a:xfrm>
            <a:off x="2091072" y="3694820"/>
            <a:ext cx="2083835" cy="2083835"/>
          </a:xfrm>
          <a:custGeom>
            <a:avLst/>
            <a:gdLst/>
            <a:ahLst/>
            <a:cxnLst/>
            <a:rect l="l" t="t" r="r" b="b"/>
            <a:pathLst>
              <a:path w="2083835" h="2083835">
                <a:moveTo>
                  <a:pt x="0" y="0"/>
                </a:moveTo>
                <a:lnTo>
                  <a:pt x="2083835" y="0"/>
                </a:lnTo>
                <a:lnTo>
                  <a:pt x="2083835" y="2083835"/>
                </a:lnTo>
                <a:lnTo>
                  <a:pt x="0" y="2083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1" name="TextBox 21"/>
          <p:cNvSpPr txBox="1"/>
          <p:nvPr/>
        </p:nvSpPr>
        <p:spPr>
          <a:xfrm>
            <a:off x="6758350" y="1357842"/>
            <a:ext cx="10500950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 One"/>
              </a:rPr>
              <a:t>Bioelemento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96947" y="3887527"/>
            <a:ext cx="11462353" cy="212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</a:rPr>
              <a:t>Los bioelementos son los elementos químicos que forman parte de los seres vivos, bien en forma atómica o bien como integrantes de las biomoléculas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96947" y="6815548"/>
            <a:ext cx="11462353" cy="212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</a:rPr>
              <a:t>Se presentan en proporciones diferentes y su abundancia, que no su importancia, se emplea como criterio para clasificarlos.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97533"/>
            <a:ext cx="16230600" cy="2995365"/>
            <a:chOff x="0" y="0"/>
            <a:chExt cx="2202108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62988" y="-962988"/>
            <a:ext cx="3983376" cy="39833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78253" y="-519233"/>
            <a:ext cx="3013905" cy="3013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63377" y="6659623"/>
            <a:ext cx="14561245" cy="96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1"/>
              </a:lnSpc>
            </a:pPr>
            <a:r>
              <a:rPr lang="en-US" sz="8275">
                <a:solidFill>
                  <a:srgbClr val="000000"/>
                </a:solidFill>
                <a:latin typeface="Adelina"/>
              </a:rPr>
              <a:t>Bioelementos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2921613" y="-514599"/>
            <a:ext cx="12065613" cy="1105149"/>
            <a:chOff x="0" y="0"/>
            <a:chExt cx="4436926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36926" cy="406400"/>
            </a:xfrm>
            <a:custGeom>
              <a:avLst/>
              <a:gdLst/>
              <a:ahLst/>
              <a:cxnLst/>
              <a:rect l="l" t="t" r="r" b="b"/>
              <a:pathLst>
                <a:path w="4436926" h="406400">
                  <a:moveTo>
                    <a:pt x="4233726" y="0"/>
                  </a:moveTo>
                  <a:cubicBezTo>
                    <a:pt x="4345950" y="0"/>
                    <a:pt x="4436926" y="90976"/>
                    <a:pt x="4436926" y="203200"/>
                  </a:cubicBezTo>
                  <a:cubicBezTo>
                    <a:pt x="4436926" y="315424"/>
                    <a:pt x="4345950" y="406400"/>
                    <a:pt x="42337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267612" y="7266612"/>
            <a:ext cx="3983376" cy="398337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752347" y="7751347"/>
            <a:ext cx="3013905" cy="301390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44000" y="9696325"/>
            <a:ext cx="11864697" cy="1105149"/>
            <a:chOff x="0" y="0"/>
            <a:chExt cx="4363042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363043" cy="406400"/>
            </a:xfrm>
            <a:custGeom>
              <a:avLst/>
              <a:gdLst/>
              <a:ahLst/>
              <a:cxnLst/>
              <a:rect l="l" t="t" r="r" b="b"/>
              <a:pathLst>
                <a:path w="4363043" h="406400">
                  <a:moveTo>
                    <a:pt x="4159843" y="0"/>
                  </a:moveTo>
                  <a:cubicBezTo>
                    <a:pt x="4272067" y="0"/>
                    <a:pt x="4363043" y="90976"/>
                    <a:pt x="4363043" y="203200"/>
                  </a:cubicBezTo>
                  <a:cubicBezTo>
                    <a:pt x="4363043" y="315424"/>
                    <a:pt x="4272067" y="406400"/>
                    <a:pt x="41598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4283345" y="5723083"/>
            <a:ext cx="4282555" cy="4525817"/>
          </a:xfrm>
          <a:custGeom>
            <a:avLst/>
            <a:gdLst/>
            <a:ahLst/>
            <a:cxnLst/>
            <a:rect l="l" t="t" r="r" b="b"/>
            <a:pathLst>
              <a:path w="4282555" h="4525817">
                <a:moveTo>
                  <a:pt x="0" y="0"/>
                </a:moveTo>
                <a:lnTo>
                  <a:pt x="4282555" y="0"/>
                </a:lnTo>
                <a:lnTo>
                  <a:pt x="4282555" y="4525817"/>
                </a:lnTo>
                <a:lnTo>
                  <a:pt x="0" y="4525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5" name="Freeform 25"/>
          <p:cNvSpPr/>
          <p:nvPr/>
        </p:nvSpPr>
        <p:spPr>
          <a:xfrm>
            <a:off x="230140" y="6172200"/>
            <a:ext cx="4320000" cy="4114800"/>
          </a:xfrm>
          <a:custGeom>
            <a:avLst/>
            <a:gdLst/>
            <a:ahLst/>
            <a:cxnLst/>
            <a:rect l="l" t="t" r="r" b="b"/>
            <a:pathLst>
              <a:path w="4320000" h="4114800">
                <a:moveTo>
                  <a:pt x="0" y="0"/>
                </a:moveTo>
                <a:lnTo>
                  <a:pt x="4320000" y="0"/>
                </a:lnTo>
                <a:lnTo>
                  <a:pt x="432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6" name="TextBox 26"/>
          <p:cNvSpPr txBox="1"/>
          <p:nvPr/>
        </p:nvSpPr>
        <p:spPr>
          <a:xfrm>
            <a:off x="1863377" y="4071433"/>
            <a:ext cx="14561245" cy="175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13"/>
              </a:lnSpc>
            </a:pPr>
            <a:r>
              <a:rPr lang="en-US" sz="15324">
                <a:solidFill>
                  <a:srgbClr val="542622"/>
                </a:solidFill>
                <a:latin typeface="Fredoka One"/>
              </a:rPr>
              <a:t>Clasificación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258300"/>
            <a:ext cx="2056027" cy="667481"/>
            <a:chOff x="0" y="0"/>
            <a:chExt cx="125182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80058" y="9258300"/>
            <a:ext cx="2056027" cy="667481"/>
            <a:chOff x="0" y="0"/>
            <a:chExt cx="125182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31360" y="9258300"/>
            <a:ext cx="2056027" cy="667481"/>
            <a:chOff x="0" y="0"/>
            <a:chExt cx="125182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82662" y="9258300"/>
            <a:ext cx="2056027" cy="667481"/>
            <a:chOff x="0" y="0"/>
            <a:chExt cx="1251825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33964" y="9258300"/>
            <a:ext cx="2056027" cy="667481"/>
            <a:chOff x="0" y="0"/>
            <a:chExt cx="1251825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785266" y="9258300"/>
            <a:ext cx="2056027" cy="667481"/>
            <a:chOff x="0" y="0"/>
            <a:chExt cx="1251825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136568" y="9258300"/>
            <a:ext cx="2056027" cy="667481"/>
            <a:chOff x="0" y="0"/>
            <a:chExt cx="1251825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487870" y="9258300"/>
            <a:ext cx="2056027" cy="667481"/>
            <a:chOff x="0" y="0"/>
            <a:chExt cx="1251825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1322602" y="9258300"/>
            <a:ext cx="2056027" cy="667481"/>
            <a:chOff x="0" y="0"/>
            <a:chExt cx="1251825" cy="406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4359328" y="6039818"/>
            <a:ext cx="3610507" cy="3218482"/>
          </a:xfrm>
          <a:custGeom>
            <a:avLst/>
            <a:gdLst/>
            <a:ahLst/>
            <a:cxnLst/>
            <a:rect l="l" t="t" r="r" b="b"/>
            <a:pathLst>
              <a:path w="3610507" h="3218482">
                <a:moveTo>
                  <a:pt x="0" y="0"/>
                </a:moveTo>
                <a:lnTo>
                  <a:pt x="3610507" y="0"/>
                </a:lnTo>
                <a:lnTo>
                  <a:pt x="3610507" y="3218482"/>
                </a:lnTo>
                <a:lnTo>
                  <a:pt x="0" y="3218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0" name="Freeform 30"/>
          <p:cNvSpPr/>
          <p:nvPr/>
        </p:nvSpPr>
        <p:spPr>
          <a:xfrm>
            <a:off x="498127" y="7124700"/>
            <a:ext cx="2948580" cy="3425796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1" name="TextBox 31"/>
          <p:cNvSpPr txBox="1"/>
          <p:nvPr/>
        </p:nvSpPr>
        <p:spPr>
          <a:xfrm>
            <a:off x="1028700" y="3415381"/>
            <a:ext cx="16230600" cy="300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6"/>
              </a:lnSpc>
            </a:pPr>
            <a:r>
              <a:rPr lang="en-US" sz="3876" spc="77">
                <a:solidFill>
                  <a:srgbClr val="000000"/>
                </a:solidFill>
                <a:latin typeface="Adelina"/>
              </a:rPr>
              <a:t>Son los más abundantes. Encontramos el carbono (C), hidrógeno (H), oxígeno (O), nitrógeno (N), fósforo (P) y azufre (S). De estos seis elementos, los cuatro primeros constituyen aproximadamente el 95% de la materia viva y los seis juntos llegan a formar el 96,2% de la misma.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353116"/>
            <a:ext cx="16230600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 One"/>
              </a:rPr>
              <a:t>Primarios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258300"/>
            <a:ext cx="2056027" cy="667481"/>
            <a:chOff x="0" y="0"/>
            <a:chExt cx="125182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80058" y="9258300"/>
            <a:ext cx="2056027" cy="667481"/>
            <a:chOff x="0" y="0"/>
            <a:chExt cx="125182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31360" y="9258300"/>
            <a:ext cx="2056027" cy="667481"/>
            <a:chOff x="0" y="0"/>
            <a:chExt cx="125182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82662" y="9258300"/>
            <a:ext cx="2056027" cy="667481"/>
            <a:chOff x="0" y="0"/>
            <a:chExt cx="1251825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33964" y="9258300"/>
            <a:ext cx="2056027" cy="667481"/>
            <a:chOff x="0" y="0"/>
            <a:chExt cx="1251825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785266" y="9258300"/>
            <a:ext cx="2056027" cy="667481"/>
            <a:chOff x="0" y="0"/>
            <a:chExt cx="1251825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136568" y="9258300"/>
            <a:ext cx="2056027" cy="667481"/>
            <a:chOff x="0" y="0"/>
            <a:chExt cx="1251825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487870" y="9258300"/>
            <a:ext cx="2056027" cy="667481"/>
            <a:chOff x="0" y="0"/>
            <a:chExt cx="1251825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1322602" y="9258300"/>
            <a:ext cx="2056027" cy="667481"/>
            <a:chOff x="0" y="0"/>
            <a:chExt cx="1251825" cy="406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5670388" y="7208525"/>
            <a:ext cx="2299447" cy="2049775"/>
          </a:xfrm>
          <a:custGeom>
            <a:avLst/>
            <a:gdLst/>
            <a:ahLst/>
            <a:cxnLst/>
            <a:rect l="l" t="t" r="r" b="b"/>
            <a:pathLst>
              <a:path w="2299447" h="2049775">
                <a:moveTo>
                  <a:pt x="0" y="0"/>
                </a:moveTo>
                <a:lnTo>
                  <a:pt x="2299447" y="0"/>
                </a:lnTo>
                <a:lnTo>
                  <a:pt x="2299447" y="2049775"/>
                </a:lnTo>
                <a:lnTo>
                  <a:pt x="0" y="2049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0" name="Freeform 30"/>
          <p:cNvSpPr/>
          <p:nvPr/>
        </p:nvSpPr>
        <p:spPr>
          <a:xfrm>
            <a:off x="498127" y="8083909"/>
            <a:ext cx="2170596" cy="2466587"/>
          </a:xfrm>
          <a:custGeom>
            <a:avLst/>
            <a:gdLst/>
            <a:ahLst/>
            <a:cxnLst/>
            <a:rect l="l" t="t" r="r" b="b"/>
            <a:pathLst>
              <a:path w="2170596" h="2466587">
                <a:moveTo>
                  <a:pt x="0" y="0"/>
                </a:moveTo>
                <a:lnTo>
                  <a:pt x="2170596" y="0"/>
                </a:lnTo>
                <a:lnTo>
                  <a:pt x="2170596" y="2466587"/>
                </a:lnTo>
                <a:lnTo>
                  <a:pt x="0" y="2466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1" name="TextBox 31"/>
          <p:cNvSpPr txBox="1"/>
          <p:nvPr/>
        </p:nvSpPr>
        <p:spPr>
          <a:xfrm>
            <a:off x="1257270" y="1918392"/>
            <a:ext cx="16230600" cy="5290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6"/>
              </a:lnSpc>
            </a:pP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</a:p>
          <a:p>
            <a:pPr algn="just">
              <a:lnSpc>
                <a:spcPts val="6046"/>
              </a:lnSpc>
            </a:pPr>
            <a:r>
              <a:rPr lang="en-US" sz="3876" spc="77" dirty="0">
                <a:solidFill>
                  <a:srgbClr val="000000"/>
                </a:solidFill>
                <a:latin typeface="Adelina"/>
              </a:rPr>
              <a:t>Se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pueden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diferenciar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: - Indispensables: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aparecen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en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todos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los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organismos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. Entre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ellos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destacan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el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calcio (Ca),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cloro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(Cl),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potasio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(K), sodio (Na),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magnesio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(Mg),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hierro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(Fe), etc.</a:t>
            </a:r>
          </a:p>
          <a:p>
            <a:pPr algn="just">
              <a:lnSpc>
                <a:spcPts val="6046"/>
              </a:lnSpc>
            </a:pPr>
            <a:endParaRPr lang="en-US" sz="3876" spc="77" dirty="0">
              <a:solidFill>
                <a:srgbClr val="000000"/>
              </a:solidFill>
              <a:latin typeface="Adelina"/>
            </a:endParaRPr>
          </a:p>
          <a:p>
            <a:pPr algn="just">
              <a:lnSpc>
                <a:spcPts val="6046"/>
              </a:lnSpc>
            </a:pPr>
            <a:r>
              <a:rPr lang="en-US" sz="3876" spc="77" dirty="0">
                <a:solidFill>
                  <a:srgbClr val="000000"/>
                </a:solidFill>
                <a:latin typeface="Adelina"/>
              </a:rPr>
              <a:t>Variables: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pueden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faltar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en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algunos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organismos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.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Algunos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de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ellos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son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el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bromo (Br),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cinc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(Zn),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aluminio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(Al),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cobalto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(Co),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yodo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(I), </a:t>
            </a:r>
            <a:r>
              <a:rPr lang="en-US" sz="3876" spc="77" dirty="0" err="1">
                <a:solidFill>
                  <a:srgbClr val="000000"/>
                </a:solidFill>
                <a:latin typeface="Adelina"/>
              </a:rPr>
              <a:t>cobre</a:t>
            </a:r>
            <a:r>
              <a:rPr lang="en-US" sz="3876" spc="77" dirty="0">
                <a:solidFill>
                  <a:srgbClr val="000000"/>
                </a:solidFill>
                <a:latin typeface="Adelina"/>
              </a:rPr>
              <a:t> (Cu), etc.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353116"/>
            <a:ext cx="16230600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 One"/>
              </a:rPr>
              <a:t>Secundarios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97533"/>
            <a:ext cx="16230600" cy="2995365"/>
            <a:chOff x="0" y="0"/>
            <a:chExt cx="2202108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62988" y="-962988"/>
            <a:ext cx="3983376" cy="39833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78253" y="-519233"/>
            <a:ext cx="3013905" cy="3013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921613" y="-514599"/>
            <a:ext cx="12065613" cy="1105149"/>
            <a:chOff x="0" y="0"/>
            <a:chExt cx="4436926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36926" cy="406400"/>
            </a:xfrm>
            <a:custGeom>
              <a:avLst/>
              <a:gdLst/>
              <a:ahLst/>
              <a:cxnLst/>
              <a:rect l="l" t="t" r="r" b="b"/>
              <a:pathLst>
                <a:path w="4436926" h="406400">
                  <a:moveTo>
                    <a:pt x="4233726" y="0"/>
                  </a:moveTo>
                  <a:cubicBezTo>
                    <a:pt x="4345950" y="0"/>
                    <a:pt x="4436926" y="90976"/>
                    <a:pt x="4436926" y="203200"/>
                  </a:cubicBezTo>
                  <a:cubicBezTo>
                    <a:pt x="4436926" y="315424"/>
                    <a:pt x="4345950" y="406400"/>
                    <a:pt x="42337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267612" y="7266612"/>
            <a:ext cx="3983376" cy="39833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752347" y="7751347"/>
            <a:ext cx="3013905" cy="301390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44000" y="9696325"/>
            <a:ext cx="11864697" cy="1105149"/>
            <a:chOff x="0" y="0"/>
            <a:chExt cx="4363042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363043" cy="406400"/>
            </a:xfrm>
            <a:custGeom>
              <a:avLst/>
              <a:gdLst/>
              <a:ahLst/>
              <a:cxnLst/>
              <a:rect l="l" t="t" r="r" b="b"/>
              <a:pathLst>
                <a:path w="4363043" h="406400">
                  <a:moveTo>
                    <a:pt x="4159843" y="0"/>
                  </a:moveTo>
                  <a:cubicBezTo>
                    <a:pt x="4272067" y="0"/>
                    <a:pt x="4363043" y="90976"/>
                    <a:pt x="4363043" y="203200"/>
                  </a:cubicBezTo>
                  <a:cubicBezTo>
                    <a:pt x="4363043" y="315424"/>
                    <a:pt x="4272067" y="406400"/>
                    <a:pt x="41598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4283345" y="5723083"/>
            <a:ext cx="4282555" cy="4525817"/>
          </a:xfrm>
          <a:custGeom>
            <a:avLst/>
            <a:gdLst/>
            <a:ahLst/>
            <a:cxnLst/>
            <a:rect l="l" t="t" r="r" b="b"/>
            <a:pathLst>
              <a:path w="4282555" h="4525817">
                <a:moveTo>
                  <a:pt x="0" y="0"/>
                </a:moveTo>
                <a:lnTo>
                  <a:pt x="4282555" y="0"/>
                </a:lnTo>
                <a:lnTo>
                  <a:pt x="4282555" y="4525817"/>
                </a:lnTo>
                <a:lnTo>
                  <a:pt x="0" y="4525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4" name="Freeform 24"/>
          <p:cNvSpPr/>
          <p:nvPr/>
        </p:nvSpPr>
        <p:spPr>
          <a:xfrm>
            <a:off x="230140" y="6172200"/>
            <a:ext cx="4320000" cy="4114800"/>
          </a:xfrm>
          <a:custGeom>
            <a:avLst/>
            <a:gdLst/>
            <a:ahLst/>
            <a:cxnLst/>
            <a:rect l="l" t="t" r="r" b="b"/>
            <a:pathLst>
              <a:path w="4320000" h="4114800">
                <a:moveTo>
                  <a:pt x="0" y="0"/>
                </a:moveTo>
                <a:lnTo>
                  <a:pt x="4320000" y="0"/>
                </a:lnTo>
                <a:lnTo>
                  <a:pt x="432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5" name="TextBox 25"/>
          <p:cNvSpPr txBox="1"/>
          <p:nvPr/>
        </p:nvSpPr>
        <p:spPr>
          <a:xfrm>
            <a:off x="1863377" y="4071433"/>
            <a:ext cx="14561245" cy="175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13"/>
              </a:lnSpc>
            </a:pPr>
            <a:r>
              <a:rPr lang="en-US" sz="15324">
                <a:solidFill>
                  <a:srgbClr val="542622"/>
                </a:solidFill>
                <a:latin typeface="Fredoka One"/>
              </a:rPr>
              <a:t>Biomoléculas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4727" y="617672"/>
            <a:ext cx="12051841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1616"/>
                </a:solidFill>
                <a:latin typeface="Fredoka One"/>
              </a:rPr>
              <a:t>¿Qué Son?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2056027" cy="667481"/>
            <a:chOff x="0" y="0"/>
            <a:chExt cx="125182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322602" y="9258300"/>
            <a:ext cx="2056027" cy="667481"/>
            <a:chOff x="0" y="0"/>
            <a:chExt cx="125182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136568" y="9258300"/>
            <a:ext cx="2056027" cy="667481"/>
            <a:chOff x="0" y="0"/>
            <a:chExt cx="1251825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487870" y="9258300"/>
            <a:ext cx="2056027" cy="667481"/>
            <a:chOff x="0" y="0"/>
            <a:chExt cx="1251825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1825" cy="406400"/>
            </a:xfrm>
            <a:custGeom>
              <a:avLst/>
              <a:gdLst/>
              <a:ahLst/>
              <a:cxnLst/>
              <a:rect l="l" t="t" r="r" b="b"/>
              <a:pathLst>
                <a:path w="1251825" h="406400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468254" y="-2322791"/>
            <a:ext cx="3351491" cy="335149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40616" y="1956451"/>
            <a:ext cx="5725151" cy="5725151"/>
          </a:xfrm>
          <a:custGeom>
            <a:avLst/>
            <a:gdLst/>
            <a:ahLst/>
            <a:cxnLst/>
            <a:rect l="l" t="t" r="r" b="b"/>
            <a:pathLst>
              <a:path w="5725151" h="5725151">
                <a:moveTo>
                  <a:pt x="0" y="0"/>
                </a:moveTo>
                <a:lnTo>
                  <a:pt x="5725152" y="0"/>
                </a:lnTo>
                <a:lnTo>
                  <a:pt x="5725152" y="5725151"/>
                </a:lnTo>
                <a:lnTo>
                  <a:pt x="0" y="5725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9" name="Freeform 19"/>
          <p:cNvSpPr/>
          <p:nvPr/>
        </p:nvSpPr>
        <p:spPr>
          <a:xfrm>
            <a:off x="9833279" y="4045402"/>
            <a:ext cx="5463439" cy="5546639"/>
          </a:xfrm>
          <a:custGeom>
            <a:avLst/>
            <a:gdLst/>
            <a:ahLst/>
            <a:cxnLst/>
            <a:rect l="l" t="t" r="r" b="b"/>
            <a:pathLst>
              <a:path w="5463439" h="5546639">
                <a:moveTo>
                  <a:pt x="0" y="0"/>
                </a:moveTo>
                <a:lnTo>
                  <a:pt x="5463439" y="0"/>
                </a:lnTo>
                <a:lnTo>
                  <a:pt x="5463439" y="5546638"/>
                </a:lnTo>
                <a:lnTo>
                  <a:pt x="0" y="554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TextBox 20"/>
          <p:cNvSpPr txBox="1"/>
          <p:nvPr/>
        </p:nvSpPr>
        <p:spPr>
          <a:xfrm>
            <a:off x="1189846" y="3079023"/>
            <a:ext cx="4727413" cy="390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11"/>
              </a:lnSpc>
            </a:pPr>
            <a:r>
              <a:rPr lang="en-US" sz="3340" spc="66">
                <a:solidFill>
                  <a:srgbClr val="000000"/>
                </a:solidFill>
                <a:latin typeface="Adelina"/>
              </a:rPr>
              <a:t>Son los compuestos químicos que forman la materia viva. Resultan de la unión de los bioelementos por enlaces químicos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19746" y="4974336"/>
            <a:ext cx="3623905" cy="3477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7"/>
              </a:lnSpc>
            </a:pPr>
            <a:r>
              <a:rPr lang="en-US" sz="2966" spc="59">
                <a:solidFill>
                  <a:srgbClr val="000000"/>
                </a:solidFill>
                <a:latin typeface="Fredoka One"/>
              </a:rPr>
              <a:t>Son el fundamento de la vida y cumplen funciones imprescindibles para los organismos vivos.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9000" y="2179336"/>
            <a:ext cx="7866922" cy="786692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95426" y="2179336"/>
            <a:ext cx="7866922" cy="78669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866302" y="0"/>
            <a:ext cx="4147666" cy="1543050"/>
            <a:chOff x="0" y="0"/>
            <a:chExt cx="109238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2389" cy="406400"/>
            </a:xfrm>
            <a:custGeom>
              <a:avLst/>
              <a:gdLst/>
              <a:ahLst/>
              <a:cxnLst/>
              <a:rect l="l" t="t" r="r" b="b"/>
              <a:pathLst>
                <a:path w="1092389" h="406400">
                  <a:moveTo>
                    <a:pt x="889189" y="0"/>
                  </a:moveTo>
                  <a:cubicBezTo>
                    <a:pt x="1001414" y="0"/>
                    <a:pt x="1092389" y="90976"/>
                    <a:pt x="1092389" y="203200"/>
                  </a:cubicBezTo>
                  <a:cubicBezTo>
                    <a:pt x="1092389" y="315424"/>
                    <a:pt x="1001414" y="406400"/>
                    <a:pt x="8891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718060" y="1209310"/>
            <a:ext cx="4112054" cy="667481"/>
            <a:chOff x="0" y="0"/>
            <a:chExt cx="250365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72319" y="8743950"/>
            <a:ext cx="3780351" cy="1543050"/>
            <a:chOff x="0" y="0"/>
            <a:chExt cx="995648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5648" cy="406400"/>
            </a:xfrm>
            <a:custGeom>
              <a:avLst/>
              <a:gdLst/>
              <a:ahLst/>
              <a:cxnLst/>
              <a:rect l="l" t="t" r="r" b="b"/>
              <a:pathLst>
                <a:path w="995648" h="406400">
                  <a:moveTo>
                    <a:pt x="792448" y="0"/>
                  </a:moveTo>
                  <a:cubicBezTo>
                    <a:pt x="904672" y="0"/>
                    <a:pt x="995648" y="90976"/>
                    <a:pt x="995648" y="203200"/>
                  </a:cubicBezTo>
                  <a:cubicBezTo>
                    <a:pt x="995648" y="315424"/>
                    <a:pt x="904672" y="406400"/>
                    <a:pt x="79244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96643" y="8292062"/>
            <a:ext cx="4112054" cy="667481"/>
            <a:chOff x="0" y="0"/>
            <a:chExt cx="2503650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03650" cy="406400"/>
            </a:xfrm>
            <a:custGeom>
              <a:avLst/>
              <a:gdLst/>
              <a:ahLst/>
              <a:cxnLst/>
              <a:rect l="l" t="t" r="r" b="b"/>
              <a:pathLst>
                <a:path w="2503650" h="40640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16000" y="9696325"/>
            <a:ext cx="7292697" cy="1105149"/>
            <a:chOff x="0" y="0"/>
            <a:chExt cx="2681766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81767" cy="406400"/>
            </a:xfrm>
            <a:custGeom>
              <a:avLst/>
              <a:gdLst/>
              <a:ahLst/>
              <a:cxnLst/>
              <a:rect l="l" t="t" r="r" b="b"/>
              <a:pathLst>
                <a:path w="2681767" h="406400">
                  <a:moveTo>
                    <a:pt x="2478567" y="0"/>
                  </a:moveTo>
                  <a:cubicBezTo>
                    <a:pt x="2590791" y="0"/>
                    <a:pt x="2681767" y="90976"/>
                    <a:pt x="2681767" y="203200"/>
                  </a:cubicBezTo>
                  <a:cubicBezTo>
                    <a:pt x="2681767" y="315424"/>
                    <a:pt x="2590791" y="406400"/>
                    <a:pt x="24785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689225" y="3927218"/>
            <a:ext cx="6486647" cy="533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57"/>
              </a:lnSpc>
            </a:pPr>
            <a:r>
              <a:rPr lang="en-US" sz="3434" spc="68">
                <a:solidFill>
                  <a:srgbClr val="000000"/>
                </a:solidFill>
                <a:latin typeface="Adelina"/>
              </a:rPr>
              <a:t>Son características de la materia inerte, pero se encuentran también entre los seres vivos. No poseen átomos de carbono o este, si aparece, no forma cadenas con otros carbonos y con hidrógenos.</a:t>
            </a:r>
          </a:p>
          <a:p>
            <a:pPr algn="just">
              <a:lnSpc>
                <a:spcPts val="5357"/>
              </a:lnSpc>
            </a:pPr>
            <a:endParaRPr lang="en-US" sz="3434" spc="68">
              <a:solidFill>
                <a:srgbClr val="000000"/>
              </a:solidFill>
              <a:latin typeface="Adelin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158273" y="3731529"/>
            <a:ext cx="6541229" cy="489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78"/>
              </a:lnSpc>
            </a:pPr>
            <a:r>
              <a:rPr lang="en-US" sz="3576" spc="71">
                <a:solidFill>
                  <a:srgbClr val="000000"/>
                </a:solidFill>
                <a:latin typeface="Adelina"/>
              </a:rPr>
              <a:t>Son el agua, las sales minerales y algunos gases que pueden desprenderse o utilizarse en el transcurso de las reacciones químicas de las células como el oxígeno (O2) y el dióxido de carbono (CO2).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61974" y="387882"/>
            <a:ext cx="12398233" cy="13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66"/>
              </a:lnSpc>
            </a:pPr>
            <a:r>
              <a:rPr lang="en-US" sz="7761">
                <a:solidFill>
                  <a:srgbClr val="542622"/>
                </a:solidFill>
                <a:latin typeface="Fredoka One"/>
              </a:rPr>
              <a:t>Inorgánicos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3761" y="3309783"/>
            <a:ext cx="6700479" cy="670047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03282" y="3309783"/>
            <a:ext cx="6700479" cy="67004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17279"/>
            <a:ext cx="16230600" cy="2995365"/>
            <a:chOff x="0" y="0"/>
            <a:chExt cx="220210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2108" cy="406400"/>
            </a:xfrm>
            <a:custGeom>
              <a:avLst/>
              <a:gdLst/>
              <a:ahLst/>
              <a:cxnLst/>
              <a:rect l="l" t="t" r="r" b="b"/>
              <a:pathLst>
                <a:path w="2202108" h="406400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322110" y="3728132"/>
            <a:ext cx="5863781" cy="5863781"/>
            <a:chOff x="0" y="0"/>
            <a:chExt cx="13716000" cy="13716000"/>
          </a:xfrm>
        </p:grpSpPr>
        <p:sp>
          <p:nvSpPr>
            <p:cNvPr id="12" name="Freeform 12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24712" r="-2471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621631" y="3728132"/>
            <a:ext cx="5863781" cy="5863781"/>
            <a:chOff x="0" y="0"/>
            <a:chExt cx="13716000" cy="13716000"/>
          </a:xfrm>
        </p:grpSpPr>
        <p:sp>
          <p:nvSpPr>
            <p:cNvPr id="14" name="Freeform 14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24712" r="-2471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446421"/>
            <a:ext cx="16230600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 One"/>
              </a:rPr>
              <a:t>Ejemplos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372</Words>
  <Application>Microsoft Office PowerPoint</Application>
  <PresentationFormat>Personalizado</PresentationFormat>
  <Paragraphs>28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Adelina</vt:lpstr>
      <vt:lpstr>Fredoka One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para Proyectos Simple Rojo y Naranja</dc:title>
  <cp:lastModifiedBy>Arely Soberanes</cp:lastModifiedBy>
  <cp:revision>1</cp:revision>
  <dcterms:created xsi:type="dcterms:W3CDTF">2006-08-16T00:00:00Z</dcterms:created>
  <dcterms:modified xsi:type="dcterms:W3CDTF">2023-09-12T23:18:16Z</dcterms:modified>
  <dc:identifier>DAFuRHP8p5Y</dc:identifier>
</cp:coreProperties>
</file>