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967E6B39-A3A9-4454-9625-87A81DAAD2AE}" type="datetimeFigureOut">
              <a:rPr lang="es-MX" smtClean="0"/>
              <a:t>22/08/2023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3047D0-539F-4B73-BA7C-5B86F01371BA}" type="slidenum">
              <a:rPr lang="es-MX" smtClean="0"/>
              <a:t>‹Nº›</a:t>
            </a:fld>
            <a:endParaRPr lang="es-MX"/>
          </a:p>
        </p:txBody>
      </p:sp>
    </p:spTree>
    <p:extLst>
      <p:ext uri="{BB962C8B-B14F-4D97-AF65-F5344CB8AC3E}">
        <p14:creationId xmlns:p14="http://schemas.microsoft.com/office/powerpoint/2010/main" val="26603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967E6B39-A3A9-4454-9625-87A81DAAD2AE}" type="datetimeFigureOut">
              <a:rPr lang="es-MX" smtClean="0"/>
              <a:t>22/08/2023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3047D0-539F-4B73-BA7C-5B86F01371BA}" type="slidenum">
              <a:rPr lang="es-MX" smtClean="0"/>
              <a:t>‹Nº›</a:t>
            </a:fld>
            <a:endParaRPr lang="es-MX"/>
          </a:p>
        </p:txBody>
      </p:sp>
    </p:spTree>
    <p:extLst>
      <p:ext uri="{BB962C8B-B14F-4D97-AF65-F5344CB8AC3E}">
        <p14:creationId xmlns:p14="http://schemas.microsoft.com/office/powerpoint/2010/main" val="594433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967E6B39-A3A9-4454-9625-87A81DAAD2AE}" type="datetimeFigureOut">
              <a:rPr lang="es-MX" smtClean="0"/>
              <a:t>22/08/2023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3047D0-539F-4B73-BA7C-5B86F01371BA}" type="slidenum">
              <a:rPr lang="es-MX" smtClean="0"/>
              <a:t>‹Nº›</a:t>
            </a:fld>
            <a:endParaRPr lang="es-MX"/>
          </a:p>
        </p:txBody>
      </p:sp>
    </p:spTree>
    <p:extLst>
      <p:ext uri="{BB962C8B-B14F-4D97-AF65-F5344CB8AC3E}">
        <p14:creationId xmlns:p14="http://schemas.microsoft.com/office/powerpoint/2010/main" val="150878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967E6B39-A3A9-4454-9625-87A81DAAD2AE}" type="datetimeFigureOut">
              <a:rPr lang="es-MX" smtClean="0"/>
              <a:t>22/08/2023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3047D0-539F-4B73-BA7C-5B86F01371BA}" type="slidenum">
              <a:rPr lang="es-MX" smtClean="0"/>
              <a:t>‹Nº›</a:t>
            </a:fld>
            <a:endParaRPr lang="es-MX"/>
          </a:p>
        </p:txBody>
      </p:sp>
    </p:spTree>
    <p:extLst>
      <p:ext uri="{BB962C8B-B14F-4D97-AF65-F5344CB8AC3E}">
        <p14:creationId xmlns:p14="http://schemas.microsoft.com/office/powerpoint/2010/main" val="3689624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967E6B39-A3A9-4454-9625-87A81DAAD2AE}" type="datetimeFigureOut">
              <a:rPr lang="es-MX" smtClean="0"/>
              <a:t>22/08/2023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3047D0-539F-4B73-BA7C-5B86F01371BA}" type="slidenum">
              <a:rPr lang="es-MX" smtClean="0"/>
              <a:t>‹Nº›</a:t>
            </a:fld>
            <a:endParaRPr lang="es-MX"/>
          </a:p>
        </p:txBody>
      </p:sp>
    </p:spTree>
    <p:extLst>
      <p:ext uri="{BB962C8B-B14F-4D97-AF65-F5344CB8AC3E}">
        <p14:creationId xmlns:p14="http://schemas.microsoft.com/office/powerpoint/2010/main" val="2940844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967E6B39-A3A9-4454-9625-87A81DAAD2AE}" type="datetimeFigureOut">
              <a:rPr lang="es-MX" smtClean="0"/>
              <a:t>22/08/2023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73047D0-539F-4B73-BA7C-5B86F01371BA}" type="slidenum">
              <a:rPr lang="es-MX" smtClean="0"/>
              <a:t>‹Nº›</a:t>
            </a:fld>
            <a:endParaRPr lang="es-MX"/>
          </a:p>
        </p:txBody>
      </p:sp>
    </p:spTree>
    <p:extLst>
      <p:ext uri="{BB962C8B-B14F-4D97-AF65-F5344CB8AC3E}">
        <p14:creationId xmlns:p14="http://schemas.microsoft.com/office/powerpoint/2010/main" val="2882315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967E6B39-A3A9-4454-9625-87A81DAAD2AE}" type="datetimeFigureOut">
              <a:rPr lang="es-MX" smtClean="0"/>
              <a:t>22/08/2023</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673047D0-539F-4B73-BA7C-5B86F01371BA}" type="slidenum">
              <a:rPr lang="es-MX" smtClean="0"/>
              <a:t>‹Nº›</a:t>
            </a:fld>
            <a:endParaRPr lang="es-MX"/>
          </a:p>
        </p:txBody>
      </p:sp>
    </p:spTree>
    <p:extLst>
      <p:ext uri="{BB962C8B-B14F-4D97-AF65-F5344CB8AC3E}">
        <p14:creationId xmlns:p14="http://schemas.microsoft.com/office/powerpoint/2010/main" val="1021018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967E6B39-A3A9-4454-9625-87A81DAAD2AE}" type="datetimeFigureOut">
              <a:rPr lang="es-MX" smtClean="0"/>
              <a:t>22/08/2023</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673047D0-539F-4B73-BA7C-5B86F01371BA}" type="slidenum">
              <a:rPr lang="es-MX" smtClean="0"/>
              <a:t>‹Nº›</a:t>
            </a:fld>
            <a:endParaRPr lang="es-MX"/>
          </a:p>
        </p:txBody>
      </p:sp>
    </p:spTree>
    <p:extLst>
      <p:ext uri="{BB962C8B-B14F-4D97-AF65-F5344CB8AC3E}">
        <p14:creationId xmlns:p14="http://schemas.microsoft.com/office/powerpoint/2010/main" val="1617253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67E6B39-A3A9-4454-9625-87A81DAAD2AE}" type="datetimeFigureOut">
              <a:rPr lang="es-MX" smtClean="0"/>
              <a:t>22/08/2023</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673047D0-539F-4B73-BA7C-5B86F01371BA}" type="slidenum">
              <a:rPr lang="es-MX" smtClean="0"/>
              <a:t>‹Nº›</a:t>
            </a:fld>
            <a:endParaRPr lang="es-MX"/>
          </a:p>
        </p:txBody>
      </p:sp>
    </p:spTree>
    <p:extLst>
      <p:ext uri="{BB962C8B-B14F-4D97-AF65-F5344CB8AC3E}">
        <p14:creationId xmlns:p14="http://schemas.microsoft.com/office/powerpoint/2010/main" val="2213135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67E6B39-A3A9-4454-9625-87A81DAAD2AE}" type="datetimeFigureOut">
              <a:rPr lang="es-MX" smtClean="0"/>
              <a:t>22/08/2023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73047D0-539F-4B73-BA7C-5B86F01371BA}" type="slidenum">
              <a:rPr lang="es-MX" smtClean="0"/>
              <a:t>‹Nº›</a:t>
            </a:fld>
            <a:endParaRPr lang="es-MX"/>
          </a:p>
        </p:txBody>
      </p:sp>
    </p:spTree>
    <p:extLst>
      <p:ext uri="{BB962C8B-B14F-4D97-AF65-F5344CB8AC3E}">
        <p14:creationId xmlns:p14="http://schemas.microsoft.com/office/powerpoint/2010/main" val="3519157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67E6B39-A3A9-4454-9625-87A81DAAD2AE}" type="datetimeFigureOut">
              <a:rPr lang="es-MX" smtClean="0"/>
              <a:t>22/08/2023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73047D0-539F-4B73-BA7C-5B86F01371BA}" type="slidenum">
              <a:rPr lang="es-MX" smtClean="0"/>
              <a:t>‹Nº›</a:t>
            </a:fld>
            <a:endParaRPr lang="es-MX"/>
          </a:p>
        </p:txBody>
      </p:sp>
    </p:spTree>
    <p:extLst>
      <p:ext uri="{BB962C8B-B14F-4D97-AF65-F5344CB8AC3E}">
        <p14:creationId xmlns:p14="http://schemas.microsoft.com/office/powerpoint/2010/main" val="3842252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E6B39-A3A9-4454-9625-87A81DAAD2AE}" type="datetimeFigureOut">
              <a:rPr lang="es-MX" smtClean="0"/>
              <a:t>22/08/2023</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3047D0-539F-4B73-BA7C-5B86F01371BA}" type="slidenum">
              <a:rPr lang="es-MX" smtClean="0"/>
              <a:t>‹Nº›</a:t>
            </a:fld>
            <a:endParaRPr lang="es-MX"/>
          </a:p>
        </p:txBody>
      </p:sp>
    </p:spTree>
    <p:extLst>
      <p:ext uri="{BB962C8B-B14F-4D97-AF65-F5344CB8AC3E}">
        <p14:creationId xmlns:p14="http://schemas.microsoft.com/office/powerpoint/2010/main" val="2772218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rot="5400000">
            <a:off x="8585936" y="2402529"/>
            <a:ext cx="6386866" cy="1994187"/>
          </a:xfrm>
        </p:spPr>
        <p:txBody>
          <a:bodyPr/>
          <a:lstStyle/>
          <a:p>
            <a:r>
              <a:rPr lang="es-ES" dirty="0" smtClean="0"/>
              <a:t>Historia del internet </a:t>
            </a:r>
            <a:endParaRPr lang="es-MX" dirty="0"/>
          </a:p>
        </p:txBody>
      </p:sp>
      <p:sp>
        <p:nvSpPr>
          <p:cNvPr id="4" name="CuadroTexto 3"/>
          <p:cNvSpPr txBox="1"/>
          <p:nvPr/>
        </p:nvSpPr>
        <p:spPr>
          <a:xfrm rot="5400000">
            <a:off x="5711853" y="2595977"/>
            <a:ext cx="6769719" cy="1754326"/>
          </a:xfrm>
          <a:prstGeom prst="rect">
            <a:avLst/>
          </a:prstGeom>
          <a:noFill/>
          <a:ln>
            <a:noFill/>
          </a:ln>
        </p:spPr>
        <p:txBody>
          <a:bodyPr wrap="square" rtlCol="0">
            <a:spAutoFit/>
          </a:bodyPr>
          <a:lstStyle/>
          <a:p>
            <a:r>
              <a:rPr lang="es-ES" dirty="0"/>
              <a:t>Todos hoy en día sabemos qué es Internet, al punto tal que generaciones enteras no pueden ya imaginar un mundo desprovisto de esta gran red de comunicaciones mundial, cuya historia resulta bastante reciente.</a:t>
            </a:r>
            <a:br>
              <a:rPr lang="es-ES" dirty="0"/>
            </a:br>
            <a:r>
              <a:rPr lang="es-ES" dirty="0"/>
              <a:t/>
            </a:r>
            <a:br>
              <a:rPr lang="es-ES" dirty="0"/>
            </a:br>
            <a:endParaRPr lang="es-MX" dirty="0"/>
          </a:p>
        </p:txBody>
      </p:sp>
      <p:sp>
        <p:nvSpPr>
          <p:cNvPr id="5" name="CuadroTexto 4"/>
          <p:cNvSpPr txBox="1"/>
          <p:nvPr/>
        </p:nvSpPr>
        <p:spPr>
          <a:xfrm rot="5400000">
            <a:off x="1278811" y="-801528"/>
            <a:ext cx="6706967" cy="8402300"/>
          </a:xfrm>
          <a:prstGeom prst="rect">
            <a:avLst/>
          </a:prstGeom>
          <a:noFill/>
        </p:spPr>
        <p:txBody>
          <a:bodyPr wrap="square" rtlCol="0">
            <a:spAutoFit/>
          </a:bodyPr>
          <a:lstStyle/>
          <a:p>
            <a:r>
              <a:rPr lang="es-ES" dirty="0"/>
              <a:t>El primer antecedente de Internet fueron las telecomunicaciones, cuyo primer representante moderno es el telégrafo de finales del siglo XIX. Por otro lado, también fue necesaria la invención de las computadoras, cuyos primeros ejemplares propiamente dichos fueron máquinas de cálculo creadas con fines bélicos durante la Segunda Guerra Mundial</a:t>
            </a:r>
            <a:r>
              <a:rPr lang="es-ES" dirty="0" smtClean="0"/>
              <a:t>.</a:t>
            </a:r>
            <a:r>
              <a:rPr lang="es-ES" dirty="0"/>
              <a:t> De modo que gracias a muchos descubrimientos e invenciones, a mediados del siglo XX, aparecieron las primeras ideas respecto de redes de comunicaciones (y más adelante, redes computarizadas).</a:t>
            </a:r>
          </a:p>
          <a:p>
            <a:r>
              <a:rPr lang="es-ES" dirty="0"/>
              <a:t>La primera mención de una interconexión social computarizada, bajo el concepto de </a:t>
            </a:r>
            <a:r>
              <a:rPr lang="es-ES" i="1" dirty="0" err="1"/>
              <a:t>networking</a:t>
            </a:r>
            <a:r>
              <a:rPr lang="es-ES" i="1" dirty="0"/>
              <a:t> </a:t>
            </a:r>
            <a:r>
              <a:rPr lang="es-ES" dirty="0"/>
              <a:t>(trabajo en red), proviene de una serie de memorandos del estadounidense Joseph Carl </a:t>
            </a:r>
            <a:r>
              <a:rPr lang="es-ES" dirty="0" err="1"/>
              <a:t>Robnett</a:t>
            </a:r>
            <a:r>
              <a:rPr lang="es-ES" dirty="0"/>
              <a:t> </a:t>
            </a:r>
            <a:r>
              <a:rPr lang="es-ES" dirty="0" err="1"/>
              <a:t>Licklider</a:t>
            </a:r>
            <a:r>
              <a:rPr lang="es-ES" dirty="0"/>
              <a:t> (1915-1990), apodado “</a:t>
            </a:r>
            <a:r>
              <a:rPr lang="es-ES" dirty="0" err="1"/>
              <a:t>Lick</a:t>
            </a:r>
            <a:r>
              <a:rPr lang="es-ES" dirty="0"/>
              <a:t>”, en el Instituto de Tecnología de Massachusetts (MIT), en los Estados Unidos. En dichos memorandos, de agosto de 1962, “</a:t>
            </a:r>
            <a:r>
              <a:rPr lang="es-ES" dirty="0" err="1"/>
              <a:t>Lick</a:t>
            </a:r>
            <a:r>
              <a:rPr lang="es-ES" dirty="0"/>
              <a:t>” argumentaba a favor de lo que llamaba “</a:t>
            </a:r>
            <a:r>
              <a:rPr lang="es-ES" dirty="0" err="1"/>
              <a:t>Galactic</a:t>
            </a:r>
            <a:r>
              <a:rPr lang="es-ES" dirty="0"/>
              <a:t> Network” (Red Galáctica).</a:t>
            </a:r>
          </a:p>
          <a:p>
            <a:r>
              <a:rPr lang="es-ES" dirty="0"/>
              <a:t>En las décadas de 1950 y 1960 existían modestas redes de computadoras, dedicadas a sistemas de reservación aeroportuaria (SABRE) y a sistemas de defensa y control militar (AUTODIN I). Además, hacia los años 60, los fabricadores de computadoras habían incorporado a sus productos la tecnología de los semiconductores.</a:t>
            </a:r>
          </a:p>
          <a:p>
            <a:r>
              <a:rPr lang="es-ES" dirty="0" smtClean="0"/>
              <a:t/>
            </a:r>
            <a:br>
              <a:rPr lang="es-ES" dirty="0" smtClean="0"/>
            </a:br>
            <a:r>
              <a:rPr lang="es-ES" dirty="0"/>
              <a:t>Así nacieron nuevos modos de gestión de tiempo y recursos, permitiendo que las grandes computadoras pudieran “atender” a distintos usuarios a la vez, de un modo tan rápido y eficiente que daba la impresión de estar dedicada a cada uno de ellos de manera exclusiva. De allí surgió la idea de tener computadores “huéspedes” (</a:t>
            </a:r>
            <a:r>
              <a:rPr lang="es-ES" i="1" dirty="0"/>
              <a:t>hosts</a:t>
            </a:r>
            <a:r>
              <a:rPr lang="es-ES" dirty="0"/>
              <a:t>) y servidores (</a:t>
            </a:r>
            <a:r>
              <a:rPr lang="es-ES" i="1" dirty="0"/>
              <a:t>servers</a:t>
            </a:r>
            <a:r>
              <a:rPr lang="es-ES" dirty="0"/>
              <a:t>).</a:t>
            </a:r>
            <a:br>
              <a:rPr lang="es-ES" dirty="0"/>
            </a:br>
            <a:r>
              <a:rPr lang="es-ES" dirty="0" smtClean="0"/>
              <a:t/>
            </a:r>
            <a:br>
              <a:rPr lang="es-ES" dirty="0" smtClean="0"/>
            </a:br>
            <a:endParaRPr lang="es-MX" dirty="0"/>
          </a:p>
        </p:txBody>
      </p:sp>
    </p:spTree>
    <p:extLst>
      <p:ext uri="{BB962C8B-B14F-4D97-AF65-F5344CB8AC3E}">
        <p14:creationId xmlns:p14="http://schemas.microsoft.com/office/powerpoint/2010/main" val="519860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rot="5400000">
            <a:off x="3924478" y="-1214364"/>
            <a:ext cx="6606631" cy="9233297"/>
          </a:xfrm>
          <a:prstGeom prst="rect">
            <a:avLst/>
          </a:prstGeom>
          <a:noFill/>
        </p:spPr>
        <p:txBody>
          <a:bodyPr wrap="square" rtlCol="0">
            <a:spAutoFit/>
          </a:bodyPr>
          <a:lstStyle/>
          <a:p>
            <a:r>
              <a:rPr lang="es-ES" dirty="0"/>
              <a:t>Uno de los primeros sistemas computarizados multipropósito fue ARPANET, surgido de 1969, un proyecto militar del Departamento de Defensa de loso Estados Unidos. Este sistema conectaba a diferentes usuarios en las computadoras de las diferentes universidades del país. A la cabeza de este proyecto estuvo el mismo Joseph </a:t>
            </a:r>
            <a:r>
              <a:rPr lang="es-ES" dirty="0" err="1"/>
              <a:t>Licklider</a:t>
            </a:r>
            <a:r>
              <a:rPr lang="es-ES" dirty="0"/>
              <a:t>.</a:t>
            </a:r>
          </a:p>
          <a:p>
            <a:r>
              <a:rPr lang="es-ES" dirty="0"/>
              <a:t>Por eso se hizo indispensable la creación de protocolos de comunicación que permitieran a computadoras tan distintas “hablar” un mismo idioma, por así decirlo.</a:t>
            </a:r>
          </a:p>
          <a:p>
            <a:r>
              <a:rPr lang="es-ES" dirty="0"/>
              <a:t>En 1973 ARPANET y NORSAR (una red computarizada noruega para la detección de sismos y explosiones nucleares), comenzaron a intercambiar información computarizada, justo antes de que Gran Bretaña se sumara también al proyecto. Finalmente, la necesidad de protocolos comunes de comunicación llevó al nacimiento de los protocolos TCP/IP en 1982.</a:t>
            </a:r>
          </a:p>
          <a:p>
            <a:r>
              <a:rPr lang="es-ES" dirty="0"/>
              <a:t>Durante la década de los 80, Internet creció y se abrió lentamente al mundo comercial, aunque aún bajo criterios no demasiado claros. ARPANET continuó creciendo y conectándose con otras redes extranjeras en el mundo entero, desligándose en el proceso de sus atribuciones militares, hasta su cierre a comienzos de los 90.</a:t>
            </a:r>
          </a:p>
          <a:p>
            <a:r>
              <a:rPr lang="es-ES" dirty="0"/>
              <a:t>Entonces, otro proyecto similar de la </a:t>
            </a:r>
            <a:r>
              <a:rPr lang="es-ES" dirty="0" err="1"/>
              <a:t>National</a:t>
            </a:r>
            <a:r>
              <a:rPr lang="es-ES" dirty="0"/>
              <a:t> </a:t>
            </a:r>
            <a:r>
              <a:rPr lang="es-ES" dirty="0" err="1"/>
              <a:t>Science</a:t>
            </a:r>
            <a:r>
              <a:rPr lang="es-ES" dirty="0"/>
              <a:t> </a:t>
            </a:r>
            <a:r>
              <a:rPr lang="es-ES" dirty="0" err="1"/>
              <a:t>Foundation</a:t>
            </a:r>
            <a:r>
              <a:rPr lang="es-ES" dirty="0"/>
              <a:t> (Fundación Nacional para la Ciencia) estadounidense absorbió a la antigua ARPANET, para crear NSFNET, la gran red de científicos y universidades. Este es el embrión lo que hoy conocemos como Internet, que en 1990 tenía ya 100.000 servidores en el mundo.</a:t>
            </a:r>
          </a:p>
          <a:p>
            <a:r>
              <a:rPr lang="es-ES" dirty="0"/>
              <a:t>El término “Internet” se propuso en la década de 1990, como acrónimo de </a:t>
            </a:r>
            <a:r>
              <a:rPr lang="es-ES" i="1" dirty="0" err="1"/>
              <a:t>Interconnected</a:t>
            </a:r>
            <a:r>
              <a:rPr lang="es-ES" i="1" dirty="0"/>
              <a:t> </a:t>
            </a:r>
            <a:r>
              <a:rPr lang="es-ES" i="1" dirty="0" err="1"/>
              <a:t>Netwoks</a:t>
            </a:r>
            <a:r>
              <a:rPr lang="es-ES" dirty="0"/>
              <a:t> (redes interconectadas), pero hay también quienes lo interpretan como </a:t>
            </a:r>
            <a:r>
              <a:rPr lang="es-ES" i="1" dirty="0"/>
              <a:t>International NET</a:t>
            </a:r>
            <a:r>
              <a:rPr lang="es-ES" dirty="0"/>
              <a:t> (red internacional).</a:t>
            </a:r>
          </a:p>
          <a:p>
            <a:r>
              <a:rPr lang="es-ES" dirty="0"/>
              <a:t/>
            </a:r>
            <a:br>
              <a:rPr lang="es-ES" dirty="0"/>
            </a:br>
            <a:r>
              <a:rPr lang="es-ES" dirty="0"/>
              <a:t/>
            </a:r>
            <a:br>
              <a:rPr lang="es-ES" dirty="0"/>
            </a:br>
            <a:r>
              <a:rPr lang="es-ES" dirty="0"/>
              <a:t/>
            </a:r>
            <a:br>
              <a:rPr lang="es-ES" dirty="0"/>
            </a:br>
            <a:endParaRPr lang="es-MX" dirty="0"/>
          </a:p>
        </p:txBody>
      </p:sp>
    </p:spTree>
    <p:extLst>
      <p:ext uri="{BB962C8B-B14F-4D97-AF65-F5344CB8AC3E}">
        <p14:creationId xmlns:p14="http://schemas.microsoft.com/office/powerpoint/2010/main" val="45484184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48</Words>
  <Application>Microsoft Office PowerPoint</Application>
  <PresentationFormat>Panorámica</PresentationFormat>
  <Paragraphs>13</Paragraphs>
  <Slides>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vt:i4>
      </vt:variant>
    </vt:vector>
  </HeadingPairs>
  <TitlesOfParts>
    <vt:vector size="6" baseType="lpstr">
      <vt:lpstr>Arial</vt:lpstr>
      <vt:lpstr>Calibri</vt:lpstr>
      <vt:lpstr>Calibri Light</vt:lpstr>
      <vt:lpstr>Tema de Office</vt:lpstr>
      <vt:lpstr>Historia del internet </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Historia del internet</dc:title>
  <dc:creator>Chanel Elizondo</dc:creator>
  <cp:lastModifiedBy>Chanel Elizondo</cp:lastModifiedBy>
  <cp:revision>2</cp:revision>
  <dcterms:created xsi:type="dcterms:W3CDTF">2023-08-23T01:01:53Z</dcterms:created>
  <dcterms:modified xsi:type="dcterms:W3CDTF">2023-08-23T01:13:41Z</dcterms:modified>
</cp:coreProperties>
</file>