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61" r:id="rId2"/>
    <p:sldId id="256" r:id="rId3"/>
    <p:sldId id="257" r:id="rId4"/>
    <p:sldId id="258" r:id="rId5"/>
    <p:sldId id="259" r:id="rId6"/>
  </p:sldIdLst>
  <p:sldSz cx="1440021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Ivan Montiel Lopez" initials="JIML" lastIdx="1" clrIdx="0">
    <p:extLst>
      <p:ext uri="{19B8F6BF-5375-455C-9EA6-DF929625EA0E}">
        <p15:presenceInfo xmlns:p15="http://schemas.microsoft.com/office/powerpoint/2012/main" userId="Jorge Ivan Montiel Lop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3T23:45:23.108" idx="1">
    <p:pos x="7571" y="2327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140" y="1899903"/>
            <a:ext cx="10424160" cy="4369305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140" y="6269206"/>
            <a:ext cx="10424160" cy="113041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0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42" y="6299660"/>
            <a:ext cx="10424159" cy="743712"/>
          </a:xfrm>
        </p:spPr>
        <p:txBody>
          <a:bodyPr anchor="b">
            <a:normAutofit/>
          </a:bodyPr>
          <a:lstStyle>
            <a:lvl1pPr algn="l">
              <a:defRPr sz="2835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4140" y="899954"/>
            <a:ext cx="10424160" cy="477753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142" y="7043372"/>
            <a:ext cx="10424157" cy="647883"/>
          </a:xfrm>
        </p:spPr>
        <p:txBody>
          <a:bodyPr>
            <a:normAutofit/>
          </a:bodyPr>
          <a:lstStyle>
            <a:lvl1pPr marL="0" indent="0">
              <a:buNone/>
              <a:defRPr sz="1417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40" y="1899902"/>
            <a:ext cx="10424161" cy="2599867"/>
          </a:xfrm>
        </p:spPr>
        <p:txBody>
          <a:bodyPr/>
          <a:lstStyle>
            <a:lvl1pPr>
              <a:defRPr sz="56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140" y="4799754"/>
            <a:ext cx="10424161" cy="3099841"/>
          </a:xfrm>
        </p:spPr>
        <p:txBody>
          <a:bodyPr anchor="ctr">
            <a:normAutofit/>
          </a:bodyPr>
          <a:lstStyle>
            <a:lvl1pPr marL="0" indent="0">
              <a:buNone/>
              <a:defRPr sz="2126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7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029" y="1899902"/>
            <a:ext cx="9448150" cy="3048891"/>
          </a:xfrm>
        </p:spPr>
        <p:txBody>
          <a:bodyPr/>
          <a:lstStyle>
            <a:lvl1pPr>
              <a:defRPr sz="56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80034" y="4948793"/>
            <a:ext cx="8723548" cy="44902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54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140" y="5709231"/>
            <a:ext cx="10424161" cy="2199887"/>
          </a:xfrm>
        </p:spPr>
        <p:txBody>
          <a:bodyPr anchor="ctr">
            <a:normAutofit/>
          </a:bodyPr>
          <a:lstStyle>
            <a:lvl1pPr marL="0" indent="0">
              <a:buNone/>
              <a:defRPr sz="2126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060994" y="1274545"/>
            <a:ext cx="947154" cy="230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409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20427" y="3429991"/>
            <a:ext cx="947154" cy="230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409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90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40" y="4099791"/>
            <a:ext cx="10424161" cy="2169416"/>
          </a:xfrm>
        </p:spPr>
        <p:txBody>
          <a:bodyPr anchor="b"/>
          <a:lstStyle>
            <a:lvl1pPr algn="l">
              <a:defRPr sz="4724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140" y="6269207"/>
            <a:ext cx="10424160" cy="1129076"/>
          </a:xfrm>
        </p:spPr>
        <p:txBody>
          <a:bodyPr anchor="t"/>
          <a:lstStyle>
            <a:lvl1pPr marL="0" indent="0" algn="l">
              <a:buNone/>
              <a:defRPr sz="2362" cap="none">
                <a:solidFill>
                  <a:schemeClr val="accent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73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96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586" y="2599866"/>
            <a:ext cx="3480602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0637" y="3499820"/>
            <a:ext cx="3457551" cy="4710176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067" y="2599866"/>
            <a:ext cx="3468052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4602" y="3499820"/>
            <a:ext cx="3480517" cy="4710176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5125" y="2599866"/>
            <a:ext cx="3463177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15125" y="3499820"/>
            <a:ext cx="3463177" cy="4710176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1020" y="2799856"/>
            <a:ext cx="0" cy="519973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3224" y="2799856"/>
            <a:ext cx="0" cy="520561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78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96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637" y="5578387"/>
            <a:ext cx="3472551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70637" y="2899851"/>
            <a:ext cx="3472551" cy="19998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70637" y="6334598"/>
            <a:ext cx="3472551" cy="865033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3819" y="5578387"/>
            <a:ext cx="3461301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93817" y="2899851"/>
            <a:ext cx="3461301" cy="19998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92220" y="6334597"/>
            <a:ext cx="3465885" cy="865033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5125" y="5578387"/>
            <a:ext cx="3463177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415124" y="2899851"/>
            <a:ext cx="3463177" cy="19998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14978" y="6334594"/>
            <a:ext cx="3467764" cy="865033"/>
          </a:xfrm>
        </p:spPr>
        <p:txBody>
          <a:bodyPr anchor="t"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1020" y="2799856"/>
            <a:ext cx="0" cy="519973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3224" y="2799856"/>
            <a:ext cx="0" cy="520561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8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2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8270" y="564556"/>
            <a:ext cx="2070032" cy="7645441"/>
          </a:xfrm>
        </p:spPr>
        <p:txBody>
          <a:bodyPr vert="eaVert" anchor="b" anchorCtr="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637" y="1164526"/>
            <a:ext cx="8767629" cy="704547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0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29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42" y="3755363"/>
            <a:ext cx="10424159" cy="2513843"/>
          </a:xfrm>
        </p:spPr>
        <p:txBody>
          <a:bodyPr anchor="b"/>
          <a:lstStyle>
            <a:lvl1pPr algn="l">
              <a:defRPr sz="4724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140" y="6269207"/>
            <a:ext cx="10424160" cy="1129076"/>
          </a:xfrm>
        </p:spPr>
        <p:txBody>
          <a:bodyPr anchor="t"/>
          <a:lstStyle>
            <a:lvl1pPr marL="0" indent="0" algn="l">
              <a:buNone/>
              <a:defRPr sz="2362" cap="all">
                <a:solidFill>
                  <a:schemeClr val="accent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7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3144" y="2704029"/>
            <a:ext cx="5192603" cy="5505968"/>
          </a:xfrm>
        </p:spPr>
        <p:txBody>
          <a:bodyPr>
            <a:normAutofit/>
          </a:bodyPr>
          <a:lstStyle>
            <a:lvl1pPr>
              <a:defRPr sz="2126"/>
            </a:lvl1pPr>
            <a:lvl2pPr>
              <a:defRPr sz="1890"/>
            </a:lvl2pPr>
            <a:lvl3pPr>
              <a:defRPr sz="165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634" y="2698145"/>
            <a:ext cx="5192606" cy="5511850"/>
          </a:xfrm>
        </p:spPr>
        <p:txBody>
          <a:bodyPr>
            <a:normAutofit/>
          </a:bodyPr>
          <a:lstStyle>
            <a:lvl1pPr>
              <a:defRPr sz="2126"/>
            </a:lvl1pPr>
            <a:lvl2pPr>
              <a:defRPr sz="1890"/>
            </a:lvl2pPr>
            <a:lvl3pPr>
              <a:defRPr sz="165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705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45" y="2499871"/>
            <a:ext cx="5192602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3144" y="3299831"/>
            <a:ext cx="5192603" cy="4910165"/>
          </a:xfrm>
        </p:spPr>
        <p:txBody>
          <a:bodyPr>
            <a:normAutofit/>
          </a:bodyPr>
          <a:lstStyle>
            <a:lvl1pPr>
              <a:defRPr sz="2126"/>
            </a:lvl1pPr>
            <a:lvl2pPr>
              <a:defRPr sz="1890"/>
            </a:lvl2pPr>
            <a:lvl3pPr>
              <a:defRPr sz="165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8637" y="2499871"/>
            <a:ext cx="5192603" cy="756211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8637" y="3299831"/>
            <a:ext cx="5192603" cy="4910165"/>
          </a:xfrm>
        </p:spPr>
        <p:txBody>
          <a:bodyPr>
            <a:normAutofit/>
          </a:bodyPr>
          <a:lstStyle>
            <a:lvl1pPr>
              <a:defRPr sz="2126"/>
            </a:lvl1pPr>
            <a:lvl2pPr>
              <a:defRPr sz="1890"/>
            </a:lvl2pPr>
            <a:lvl3pPr>
              <a:defRPr sz="165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93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97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15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39" y="1899903"/>
            <a:ext cx="4017064" cy="1899902"/>
          </a:xfrm>
        </p:spPr>
        <p:txBody>
          <a:bodyPr anchor="b"/>
          <a:lstStyle>
            <a:lvl1pPr algn="l">
              <a:defRPr sz="2835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205" y="1899902"/>
            <a:ext cx="6137095" cy="5999692"/>
          </a:xfrm>
        </p:spPr>
        <p:txBody>
          <a:bodyPr anchor="ctr">
            <a:normAutofit/>
          </a:bodyPr>
          <a:lstStyle>
            <a:lvl1pPr>
              <a:defRPr sz="2362"/>
            </a:lvl1pPr>
            <a:lvl2pPr>
              <a:defRPr sz="2126"/>
            </a:lvl2pPr>
            <a:lvl3pPr>
              <a:defRPr sz="1890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140" y="4106456"/>
            <a:ext cx="4017063" cy="3799804"/>
          </a:xfrm>
        </p:spPr>
        <p:txBody>
          <a:bodyPr/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281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903" y="2433198"/>
            <a:ext cx="6015332" cy="2066571"/>
          </a:xfrm>
        </p:spPr>
        <p:txBody>
          <a:bodyPr anchor="b">
            <a:normAutofit/>
          </a:bodyPr>
          <a:lstStyle>
            <a:lvl1pPr algn="l">
              <a:defRPr sz="4252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08247" y="1499923"/>
            <a:ext cx="3780056" cy="59996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139" y="4799753"/>
            <a:ext cx="6005970" cy="1799908"/>
          </a:xfrm>
        </p:spPr>
        <p:txBody>
          <a:bodyPr>
            <a:normAutofit/>
          </a:bodyPr>
          <a:lstStyle>
            <a:lvl1pPr marL="0" indent="0">
              <a:buNone/>
              <a:defRPr sz="1654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34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503345"/>
            <a:ext cx="4768195" cy="5496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795537"/>
            <a:ext cx="1798151" cy="310411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168275" y="2199887"/>
            <a:ext cx="3330049" cy="369981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9449192" y="0"/>
            <a:ext cx="1893792" cy="1499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10168275" y="7995477"/>
            <a:ext cx="1173719" cy="10040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28307" y="0"/>
            <a:ext cx="810012" cy="1499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135" y="594087"/>
            <a:ext cx="11108105" cy="183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44" y="2693980"/>
            <a:ext cx="10566937" cy="5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930069" y="2369868"/>
            <a:ext cx="1299932" cy="360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9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495A84-E7E0-421C-ADF0-175E314F0C88}" type="datetimeFigureOut">
              <a:rPr lang="es-MX" smtClean="0"/>
              <a:t>14/12/2022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319777" y="4252443"/>
            <a:ext cx="5065088" cy="360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27591" y="388076"/>
            <a:ext cx="990013" cy="1007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07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BF70-9D85-462F-B09B-FCFE4B128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093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l" defTabSz="539999" rtl="0" eaLnBrk="1" latinLnBrk="0" hangingPunct="1">
        <a:spcBef>
          <a:spcPct val="0"/>
        </a:spcBef>
        <a:buNone/>
        <a:defRPr sz="496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4999" indent="-404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62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77498" indent="-3374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26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49997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9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889996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29995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969994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09993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049992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589991" indent="-269999" algn="l" defTabSz="539999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texto expositivo: definición y clasificación - Palabras a medida">
            <a:extLst>
              <a:ext uri="{FF2B5EF4-FFF2-40B4-BE49-F238E27FC236}">
                <a16:creationId xmlns:a16="http://schemas.microsoft.com/office/drawing/2014/main" id="{E945D84C-45F3-4066-90E9-638D621B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8"/>
          <a:stretch/>
        </p:blipFill>
        <p:spPr bwMode="auto">
          <a:xfrm>
            <a:off x="-1" y="10451"/>
            <a:ext cx="14374753" cy="83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0F2CA4-19B6-44DE-A181-9C20D13B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01050"/>
            <a:ext cx="10424160" cy="598488"/>
          </a:xfrm>
        </p:spPr>
        <p:txBody>
          <a:bodyPr/>
          <a:lstStyle/>
          <a:p>
            <a:r>
              <a:rPr lang="es-MX" dirty="0"/>
              <a:t>Jorge IVAN MONTIEL LOPEZ</a:t>
            </a:r>
          </a:p>
        </p:txBody>
      </p:sp>
    </p:spTree>
    <p:extLst>
      <p:ext uri="{BB962C8B-B14F-4D97-AF65-F5344CB8AC3E}">
        <p14:creationId xmlns:p14="http://schemas.microsoft.com/office/powerpoint/2010/main" val="400852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36BDCCE-2D41-401A-937C-908C22B359B3}"/>
              </a:ext>
            </a:extLst>
          </p:cNvPr>
          <p:cNvSpPr/>
          <p:nvPr/>
        </p:nvSpPr>
        <p:spPr>
          <a:xfrm>
            <a:off x="4883412" y="3069845"/>
            <a:ext cx="2492226" cy="1057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Textos expositivos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373191-6C13-44FA-A7D0-A19D04B0ECF8}"/>
              </a:ext>
            </a:extLst>
          </p:cNvPr>
          <p:cNvCxnSpPr>
            <a:cxnSpLocks/>
            <a:stCxn id="4" idx="5"/>
            <a:endCxn id="14" idx="1"/>
          </p:cNvCxnSpPr>
          <p:nvPr/>
        </p:nvCxnSpPr>
        <p:spPr>
          <a:xfrm>
            <a:off x="7010660" y="3972129"/>
            <a:ext cx="466258" cy="127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7971FB-E017-4CCF-B39B-34C895E5A893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6129525" y="2661790"/>
            <a:ext cx="9990" cy="408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225739C-AA00-4034-8778-7689786E5F80}"/>
              </a:ext>
            </a:extLst>
          </p:cNvPr>
          <p:cNvCxnSpPr>
            <a:cxnSpLocks/>
            <a:stCxn id="4" idx="3"/>
            <a:endCxn id="12" idx="7"/>
          </p:cNvCxnSpPr>
          <p:nvPr/>
        </p:nvCxnSpPr>
        <p:spPr>
          <a:xfrm flipH="1">
            <a:off x="4950157" y="3972129"/>
            <a:ext cx="298233" cy="186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DC717419-852D-4A27-A0E8-27A9D1944FB1}"/>
              </a:ext>
            </a:extLst>
          </p:cNvPr>
          <p:cNvSpPr/>
          <p:nvPr/>
        </p:nvSpPr>
        <p:spPr>
          <a:xfrm>
            <a:off x="3692461" y="4088079"/>
            <a:ext cx="1473482" cy="48211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8" dirty="0"/>
              <a:t>escolares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DBC35A0-DE09-49D6-9424-FF93A8713410}"/>
              </a:ext>
            </a:extLst>
          </p:cNvPr>
          <p:cNvSpPr/>
          <p:nvPr/>
        </p:nvSpPr>
        <p:spPr>
          <a:xfrm>
            <a:off x="7144994" y="4029456"/>
            <a:ext cx="2266521" cy="482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/>
              <a:t>periodisticos</a:t>
            </a:r>
            <a:endParaRPr lang="es-MX" sz="160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E9A087A-DF93-46D5-8DE0-54A6EC1F8BED}"/>
              </a:ext>
            </a:extLst>
          </p:cNvPr>
          <p:cNvCxnSpPr>
            <a:cxnSpLocks/>
            <a:stCxn id="12" idx="1"/>
            <a:endCxn id="1030" idx="2"/>
          </p:cNvCxnSpPr>
          <p:nvPr/>
        </p:nvCxnSpPr>
        <p:spPr>
          <a:xfrm flipH="1" flipV="1">
            <a:off x="2169709" y="3101593"/>
            <a:ext cx="1738538" cy="105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30B01E50-47CD-48D1-B9ED-30D2007E27FF}"/>
              </a:ext>
            </a:extLst>
          </p:cNvPr>
          <p:cNvSpPr/>
          <p:nvPr/>
        </p:nvSpPr>
        <p:spPr>
          <a:xfrm>
            <a:off x="5317292" y="2254886"/>
            <a:ext cx="1644446" cy="406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8" dirty="0" err="1"/>
              <a:t>historicos</a:t>
            </a:r>
            <a:endParaRPr lang="es-MX" sz="1328" dirty="0"/>
          </a:p>
        </p:txBody>
      </p:sp>
      <p:pic>
        <p:nvPicPr>
          <p:cNvPr id="1026" name="Picture 2" descr="Bibliografia - Técnicas de estudio - Biblioguías at Universidad de  Extremadura. Biblioteca">
            <a:extLst>
              <a:ext uri="{FF2B5EF4-FFF2-40B4-BE49-F238E27FC236}">
                <a16:creationId xmlns:a16="http://schemas.microsoft.com/office/drawing/2014/main" id="{04342AF6-3E6B-42DB-B005-0DC7F9F3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29" y="449704"/>
            <a:ext cx="1445889" cy="963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hacer una monografía: concepto, estructura, tipos y pasos (video  corto) - YouTube">
            <a:extLst>
              <a:ext uri="{FF2B5EF4-FFF2-40B4-BE49-F238E27FC236}">
                <a16:creationId xmlns:a16="http://schemas.microsoft.com/office/drawing/2014/main" id="{803729CC-EFAE-4831-BB7E-91472A0D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92" y="449704"/>
            <a:ext cx="1439291" cy="959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AA43F61-DA0C-402E-9F6F-821295F47EC5}"/>
              </a:ext>
            </a:extLst>
          </p:cNvPr>
          <p:cNvCxnSpPr>
            <a:cxnSpLocks/>
            <a:stCxn id="9" idx="7"/>
            <a:endCxn id="1028" idx="2"/>
          </p:cNvCxnSpPr>
          <p:nvPr/>
        </p:nvCxnSpPr>
        <p:spPr>
          <a:xfrm flipV="1">
            <a:off x="6720914" y="1409230"/>
            <a:ext cx="240824" cy="90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0AD1895-C2B3-4D80-B992-6C406C4DCC3C}"/>
              </a:ext>
            </a:extLst>
          </p:cNvPr>
          <p:cNvCxnSpPr>
            <a:stCxn id="1026" idx="2"/>
            <a:endCxn id="9" idx="1"/>
          </p:cNvCxnSpPr>
          <p:nvPr/>
        </p:nvCxnSpPr>
        <p:spPr>
          <a:xfrm>
            <a:off x="5127674" y="1413629"/>
            <a:ext cx="430442" cy="900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Esquemas conceptuales y Mapas mentales: herramientas para el estudio |  Todos hacemos TIC">
            <a:extLst>
              <a:ext uri="{FF2B5EF4-FFF2-40B4-BE49-F238E27FC236}">
                <a16:creationId xmlns:a16="http://schemas.microsoft.com/office/drawing/2014/main" id="{E00AC368-7868-482D-83C3-B4064F83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49" y="2137669"/>
            <a:ext cx="1448520" cy="963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pocisiones universitarias - Posts | Facebook">
            <a:extLst>
              <a:ext uri="{FF2B5EF4-FFF2-40B4-BE49-F238E27FC236}">
                <a16:creationId xmlns:a16="http://schemas.microsoft.com/office/drawing/2014/main" id="{E6CA675C-7C4E-462A-B1F0-76F219F0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58" y="3776558"/>
            <a:ext cx="1596984" cy="1049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3EEEDD1-F444-4D50-B3B1-ED401C8626C7}"/>
              </a:ext>
            </a:extLst>
          </p:cNvPr>
          <p:cNvCxnSpPr>
            <a:stCxn id="12" idx="2"/>
            <a:endCxn id="1032" idx="3"/>
          </p:cNvCxnSpPr>
          <p:nvPr/>
        </p:nvCxnSpPr>
        <p:spPr>
          <a:xfrm flipH="1" flipV="1">
            <a:off x="2644342" y="4301199"/>
            <a:ext cx="1048119" cy="2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AutoShape 10" descr="Instrumentos de Investigación – Metodología de la Investigación">
            <a:extLst>
              <a:ext uri="{FF2B5EF4-FFF2-40B4-BE49-F238E27FC236}">
                <a16:creationId xmlns:a16="http://schemas.microsoft.com/office/drawing/2014/main" id="{93A7CC75-1DB2-4D4E-A285-316DBD863B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0181" y="5091949"/>
            <a:ext cx="111337" cy="1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198" tIns="38099" rIns="76198" bIns="38099" numCol="1" anchor="t" anchorCtr="0" compatLnSpc="1">
            <a:prstTxWarp prst="textNoShape">
              <a:avLst/>
            </a:prstTxWarp>
          </a:bodyPr>
          <a:lstStyle/>
          <a:p>
            <a:endParaRPr lang="es-MX" sz="1500"/>
          </a:p>
        </p:txBody>
      </p:sp>
      <p:pic>
        <p:nvPicPr>
          <p:cNvPr id="1036" name="Picture 12" descr="Instrumentos de Investigación – Metodología de la Investigación">
            <a:extLst>
              <a:ext uri="{FF2B5EF4-FFF2-40B4-BE49-F238E27FC236}">
                <a16:creationId xmlns:a16="http://schemas.microsoft.com/office/drawing/2014/main" id="{43D4A179-2A72-4CD8-A5BA-E309EB61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07" y="5184627"/>
            <a:ext cx="1596984" cy="924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Conector recto 1032">
            <a:extLst>
              <a:ext uri="{FF2B5EF4-FFF2-40B4-BE49-F238E27FC236}">
                <a16:creationId xmlns:a16="http://schemas.microsoft.com/office/drawing/2014/main" id="{1B95BA25-E8CA-4A6B-A8BF-7E4FF76EA1C5}"/>
              </a:ext>
            </a:extLst>
          </p:cNvPr>
          <p:cNvCxnSpPr>
            <a:stCxn id="1036" idx="0"/>
            <a:endCxn id="12" idx="3"/>
          </p:cNvCxnSpPr>
          <p:nvPr/>
        </p:nvCxnSpPr>
        <p:spPr>
          <a:xfrm flipV="1">
            <a:off x="2399499" y="4499592"/>
            <a:ext cx="1508748" cy="68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Como hacer una planeacion estrategica exitosa🎯 [ISO-9001]">
            <a:extLst>
              <a:ext uri="{FF2B5EF4-FFF2-40B4-BE49-F238E27FC236}">
                <a16:creationId xmlns:a16="http://schemas.microsoft.com/office/drawing/2014/main" id="{85AAB221-5C78-4B87-94E6-63B3F92F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11" y="5991404"/>
            <a:ext cx="1596984" cy="982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Conector recto 1034">
            <a:extLst>
              <a:ext uri="{FF2B5EF4-FFF2-40B4-BE49-F238E27FC236}">
                <a16:creationId xmlns:a16="http://schemas.microsoft.com/office/drawing/2014/main" id="{13531C61-4FE2-4A3F-BD57-7F9B15314631}"/>
              </a:ext>
            </a:extLst>
          </p:cNvPr>
          <p:cNvCxnSpPr>
            <a:cxnSpLocks/>
            <a:stCxn id="12" idx="4"/>
            <a:endCxn id="1038" idx="0"/>
          </p:cNvCxnSpPr>
          <p:nvPr/>
        </p:nvCxnSpPr>
        <p:spPr>
          <a:xfrm flipH="1">
            <a:off x="4358003" y="4570197"/>
            <a:ext cx="71199" cy="1421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D37420EB-C4FF-480D-804F-2257CEC1A5E6}"/>
              </a:ext>
            </a:extLst>
          </p:cNvPr>
          <p:cNvSpPr/>
          <p:nvPr/>
        </p:nvSpPr>
        <p:spPr>
          <a:xfrm>
            <a:off x="6675952" y="5521872"/>
            <a:ext cx="1427079" cy="544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MIXTOS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FEA0336-57D0-44C6-BEE5-6D5C218E0FDC}"/>
              </a:ext>
            </a:extLst>
          </p:cNvPr>
          <p:cNvSpPr/>
          <p:nvPr/>
        </p:nvSpPr>
        <p:spPr>
          <a:xfrm>
            <a:off x="9140859" y="4922307"/>
            <a:ext cx="2380483" cy="52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INFORMATIVOS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EFBA0C8-2FAE-4B9F-A28C-4A6F09E4F98A}"/>
              </a:ext>
            </a:extLst>
          </p:cNvPr>
          <p:cNvSpPr/>
          <p:nvPr/>
        </p:nvSpPr>
        <p:spPr>
          <a:xfrm>
            <a:off x="9185975" y="2689082"/>
            <a:ext cx="1500679" cy="52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OPINION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209F3892-C72F-4AAB-B724-678C24CA5806}"/>
              </a:ext>
            </a:extLst>
          </p:cNvPr>
          <p:cNvCxnSpPr>
            <a:cxnSpLocks/>
            <a:stCxn id="14" idx="4"/>
            <a:endCxn id="41" idx="0"/>
          </p:cNvCxnSpPr>
          <p:nvPr/>
        </p:nvCxnSpPr>
        <p:spPr>
          <a:xfrm flipH="1">
            <a:off x="7389492" y="4511574"/>
            <a:ext cx="888763" cy="101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ector recto 1057">
            <a:extLst>
              <a:ext uri="{FF2B5EF4-FFF2-40B4-BE49-F238E27FC236}">
                <a16:creationId xmlns:a16="http://schemas.microsoft.com/office/drawing/2014/main" id="{28BC4A23-1BF1-4218-B70C-190768D900EC}"/>
              </a:ext>
            </a:extLst>
          </p:cNvPr>
          <p:cNvCxnSpPr>
            <a:cxnSpLocks/>
            <a:stCxn id="14" idx="5"/>
            <a:endCxn id="42" idx="1"/>
          </p:cNvCxnSpPr>
          <p:nvPr/>
        </p:nvCxnSpPr>
        <p:spPr>
          <a:xfrm>
            <a:off x="9079591" y="4440969"/>
            <a:ext cx="409882" cy="558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ector recto 1060">
            <a:extLst>
              <a:ext uri="{FF2B5EF4-FFF2-40B4-BE49-F238E27FC236}">
                <a16:creationId xmlns:a16="http://schemas.microsoft.com/office/drawing/2014/main" id="{0071FA59-4264-4267-B744-5426F7E1B07A}"/>
              </a:ext>
            </a:extLst>
          </p:cNvPr>
          <p:cNvCxnSpPr>
            <a:cxnSpLocks/>
            <a:stCxn id="43" idx="2"/>
            <a:endCxn id="14" idx="7"/>
          </p:cNvCxnSpPr>
          <p:nvPr/>
        </p:nvCxnSpPr>
        <p:spPr>
          <a:xfrm flipH="1">
            <a:off x="9079591" y="2951402"/>
            <a:ext cx="106384" cy="114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4" name="Picture 16" descr="Editorial del periódico foto editorial. Imagen de noticias - 91403181">
            <a:extLst>
              <a:ext uri="{FF2B5EF4-FFF2-40B4-BE49-F238E27FC236}">
                <a16:creationId xmlns:a16="http://schemas.microsoft.com/office/drawing/2014/main" id="{C16E4E83-9D2C-43B0-BA73-B2431E89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48" y="703893"/>
            <a:ext cx="1806531" cy="1329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18" descr="Qué es Artículo? » Su Definición y Significado [2022]">
            <a:extLst>
              <a:ext uri="{FF2B5EF4-FFF2-40B4-BE49-F238E27FC236}">
                <a16:creationId xmlns:a16="http://schemas.microsoft.com/office/drawing/2014/main" id="{75B2019D-BF66-4DCF-B2B8-FB4DD4D9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358" y="1655497"/>
            <a:ext cx="1806531" cy="1161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20" descr="LAS CRÍTICAS. SI NO SUMAN, QUE NO RESTEN. | Ciara Molina">
            <a:extLst>
              <a:ext uri="{FF2B5EF4-FFF2-40B4-BE49-F238E27FC236}">
                <a16:creationId xmlns:a16="http://schemas.microsoft.com/office/drawing/2014/main" id="{14DF7BAD-6993-44F8-9F8C-2841C2AD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830" y="2922311"/>
            <a:ext cx="1899577" cy="1210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2" name="Conector recto 1081">
            <a:extLst>
              <a:ext uri="{FF2B5EF4-FFF2-40B4-BE49-F238E27FC236}">
                <a16:creationId xmlns:a16="http://schemas.microsoft.com/office/drawing/2014/main" id="{133CF46A-2DBF-4AB3-8917-1C0075508DB3}"/>
              </a:ext>
            </a:extLst>
          </p:cNvPr>
          <p:cNvCxnSpPr>
            <a:stCxn id="1074" idx="2"/>
            <a:endCxn id="43" idx="0"/>
          </p:cNvCxnSpPr>
          <p:nvPr/>
        </p:nvCxnSpPr>
        <p:spPr>
          <a:xfrm>
            <a:off x="9936314" y="2033750"/>
            <a:ext cx="1" cy="655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Conector recto 1084">
            <a:extLst>
              <a:ext uri="{FF2B5EF4-FFF2-40B4-BE49-F238E27FC236}">
                <a16:creationId xmlns:a16="http://schemas.microsoft.com/office/drawing/2014/main" id="{5E213973-2638-42E2-A5FF-8A738170A131}"/>
              </a:ext>
            </a:extLst>
          </p:cNvPr>
          <p:cNvCxnSpPr>
            <a:stCxn id="43" idx="7"/>
            <a:endCxn id="1075" idx="1"/>
          </p:cNvCxnSpPr>
          <p:nvPr/>
        </p:nvCxnSpPr>
        <p:spPr>
          <a:xfrm flipV="1">
            <a:off x="10466885" y="2236168"/>
            <a:ext cx="637473" cy="529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Conector recto 1086">
            <a:extLst>
              <a:ext uri="{FF2B5EF4-FFF2-40B4-BE49-F238E27FC236}">
                <a16:creationId xmlns:a16="http://schemas.microsoft.com/office/drawing/2014/main" id="{3BAE665D-A95F-49C1-A168-30440A821FC0}"/>
              </a:ext>
            </a:extLst>
          </p:cNvPr>
          <p:cNvCxnSpPr>
            <a:stCxn id="43" idx="5"/>
            <a:endCxn id="1080" idx="1"/>
          </p:cNvCxnSpPr>
          <p:nvPr/>
        </p:nvCxnSpPr>
        <p:spPr>
          <a:xfrm>
            <a:off x="10466885" y="3136890"/>
            <a:ext cx="814945" cy="390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9" name="Picture 22" descr="Ejercicio de escritura: noticias frescas | Literautas">
            <a:extLst>
              <a:ext uri="{FF2B5EF4-FFF2-40B4-BE49-F238E27FC236}">
                <a16:creationId xmlns:a16="http://schemas.microsoft.com/office/drawing/2014/main" id="{911A109B-854E-40F8-88C1-F9E761EC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623" y="4589168"/>
            <a:ext cx="2061247" cy="1210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1" name="Conector recto 1100">
            <a:extLst>
              <a:ext uri="{FF2B5EF4-FFF2-40B4-BE49-F238E27FC236}">
                <a16:creationId xmlns:a16="http://schemas.microsoft.com/office/drawing/2014/main" id="{1FB7ACA1-7E75-46C3-885F-9BFD6A4C796A}"/>
              </a:ext>
            </a:extLst>
          </p:cNvPr>
          <p:cNvCxnSpPr>
            <a:cxnSpLocks/>
            <a:stCxn id="42" idx="6"/>
            <a:endCxn id="1099" idx="1"/>
          </p:cNvCxnSpPr>
          <p:nvPr/>
        </p:nvCxnSpPr>
        <p:spPr>
          <a:xfrm>
            <a:off x="11521342" y="5184627"/>
            <a:ext cx="486281" cy="9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2" name="Picture 24" descr="Reportaje - Wikipedia, la enciclopedia libre">
            <a:extLst>
              <a:ext uri="{FF2B5EF4-FFF2-40B4-BE49-F238E27FC236}">
                <a16:creationId xmlns:a16="http://schemas.microsoft.com/office/drawing/2014/main" id="{C512B116-5F24-41C4-8C23-F7BF6F1D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69" y="5946762"/>
            <a:ext cx="1973033" cy="1307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26" descr="Imágenes de Entrevista | Vectores, fotos de stock y PSD gratuitos">
            <a:extLst>
              <a:ext uri="{FF2B5EF4-FFF2-40B4-BE49-F238E27FC236}">
                <a16:creationId xmlns:a16="http://schemas.microsoft.com/office/drawing/2014/main" id="{70D9F714-DD81-4CC8-9E59-43DA77DC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82" y="5949527"/>
            <a:ext cx="1825188" cy="121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7" name="Conector recto 1106">
            <a:extLst>
              <a:ext uri="{FF2B5EF4-FFF2-40B4-BE49-F238E27FC236}">
                <a16:creationId xmlns:a16="http://schemas.microsoft.com/office/drawing/2014/main" id="{45BF6A41-B27F-436D-B117-C1D454DB9B99}"/>
              </a:ext>
            </a:extLst>
          </p:cNvPr>
          <p:cNvCxnSpPr>
            <a:cxnSpLocks/>
            <a:stCxn id="42" idx="4"/>
            <a:endCxn id="1105" idx="0"/>
          </p:cNvCxnSpPr>
          <p:nvPr/>
        </p:nvCxnSpPr>
        <p:spPr>
          <a:xfrm flipH="1">
            <a:off x="10322276" y="5446947"/>
            <a:ext cx="8825" cy="50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ector recto 1108">
            <a:extLst>
              <a:ext uri="{FF2B5EF4-FFF2-40B4-BE49-F238E27FC236}">
                <a16:creationId xmlns:a16="http://schemas.microsoft.com/office/drawing/2014/main" id="{47FE046F-0660-4E95-A634-9833C0261A6A}"/>
              </a:ext>
            </a:extLst>
          </p:cNvPr>
          <p:cNvCxnSpPr>
            <a:cxnSpLocks/>
            <a:stCxn id="42" idx="5"/>
            <a:endCxn id="1102" idx="0"/>
          </p:cNvCxnSpPr>
          <p:nvPr/>
        </p:nvCxnSpPr>
        <p:spPr>
          <a:xfrm>
            <a:off x="11172728" y="5370115"/>
            <a:ext cx="1109658" cy="57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ector recto 1152">
            <a:extLst>
              <a:ext uri="{FF2B5EF4-FFF2-40B4-BE49-F238E27FC236}">
                <a16:creationId xmlns:a16="http://schemas.microsoft.com/office/drawing/2014/main" id="{27ED08D3-1384-4F5B-8C84-275DC92D11CD}"/>
              </a:ext>
            </a:extLst>
          </p:cNvPr>
          <p:cNvCxnSpPr>
            <a:endCxn id="41" idx="5"/>
          </p:cNvCxnSpPr>
          <p:nvPr/>
        </p:nvCxnSpPr>
        <p:spPr>
          <a:xfrm flipH="1" flipV="1">
            <a:off x="7894040" y="5986595"/>
            <a:ext cx="456115" cy="70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Conector recto 1157">
            <a:extLst>
              <a:ext uri="{FF2B5EF4-FFF2-40B4-BE49-F238E27FC236}">
                <a16:creationId xmlns:a16="http://schemas.microsoft.com/office/drawing/2014/main" id="{CBF98ED4-B0E4-4640-896D-C482A064C988}"/>
              </a:ext>
            </a:extLst>
          </p:cNvPr>
          <p:cNvCxnSpPr>
            <a:cxnSpLocks/>
            <a:stCxn id="41" idx="3"/>
            <a:endCxn id="1159" idx="0"/>
          </p:cNvCxnSpPr>
          <p:nvPr/>
        </p:nvCxnSpPr>
        <p:spPr>
          <a:xfrm flipH="1">
            <a:off x="6502402" y="5986595"/>
            <a:ext cx="382541" cy="73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9" name="Picture 30" descr="LA COLUMNA DE OPINIÓN: EL PRESTIGIO DE LA FIRMA | Correcto Periodismo">
            <a:extLst>
              <a:ext uri="{FF2B5EF4-FFF2-40B4-BE49-F238E27FC236}">
                <a16:creationId xmlns:a16="http://schemas.microsoft.com/office/drawing/2014/main" id="{2022BBFA-1C85-449C-8C22-FB262D36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78" y="6720287"/>
            <a:ext cx="1696448" cy="933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8A31AEC-83BD-46BB-B86D-1D5BA64AAEA4}"/>
              </a:ext>
            </a:extLst>
          </p:cNvPr>
          <p:cNvSpPr txBox="1"/>
          <p:nvPr/>
        </p:nvSpPr>
        <p:spPr>
          <a:xfrm>
            <a:off x="0" y="8353207"/>
            <a:ext cx="241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Jorge Ivan Montiel Lopez </a:t>
            </a:r>
          </a:p>
        </p:txBody>
      </p:sp>
      <p:pic>
        <p:nvPicPr>
          <p:cNvPr id="46" name="Picture 28" descr="Características y recomendaciones para escribir una crónica">
            <a:extLst>
              <a:ext uri="{FF2B5EF4-FFF2-40B4-BE49-F238E27FC236}">
                <a16:creationId xmlns:a16="http://schemas.microsoft.com/office/drawing/2014/main" id="{F996FF41-4248-4A72-8721-6FE0E9C6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43" y="6716133"/>
            <a:ext cx="1825188" cy="1026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A6F8FB4-CDC3-41F9-A121-A378A46DA438}"/>
              </a:ext>
            </a:extLst>
          </p:cNvPr>
          <p:cNvSpPr/>
          <p:nvPr/>
        </p:nvSpPr>
        <p:spPr>
          <a:xfrm>
            <a:off x="5940675" y="4033044"/>
            <a:ext cx="2518858" cy="933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/>
              <a:t>periodisticos</a:t>
            </a:r>
            <a:endParaRPr lang="es-MX" sz="20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252DEF-E8A0-4B45-8099-A4805FB7B8F9}"/>
              </a:ext>
            </a:extLst>
          </p:cNvPr>
          <p:cNvSpPr/>
          <p:nvPr/>
        </p:nvSpPr>
        <p:spPr>
          <a:xfrm>
            <a:off x="3614422" y="3080772"/>
            <a:ext cx="2380483" cy="52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INFORMATIVOS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E93D127-13A5-485C-9015-7745F6CCA2A0}"/>
              </a:ext>
            </a:extLst>
          </p:cNvPr>
          <p:cNvSpPr/>
          <p:nvPr/>
        </p:nvSpPr>
        <p:spPr>
          <a:xfrm>
            <a:off x="8627870" y="3080772"/>
            <a:ext cx="1519742" cy="52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OPINION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CCD555C-2A30-4246-8A5B-920B34D5B95D}"/>
              </a:ext>
            </a:extLst>
          </p:cNvPr>
          <p:cNvSpPr/>
          <p:nvPr/>
        </p:nvSpPr>
        <p:spPr>
          <a:xfrm>
            <a:off x="6486565" y="5936463"/>
            <a:ext cx="1427079" cy="544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MIXTOS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59E1A2F-BC5E-4787-972C-2722EFA34793}"/>
              </a:ext>
            </a:extLst>
          </p:cNvPr>
          <p:cNvCxnSpPr>
            <a:cxnSpLocks/>
            <a:stCxn id="4" idx="1"/>
            <a:endCxn id="5" idx="5"/>
          </p:cNvCxnSpPr>
          <p:nvPr/>
        </p:nvCxnSpPr>
        <p:spPr>
          <a:xfrm flipH="1" flipV="1">
            <a:off x="5646291" y="3528580"/>
            <a:ext cx="663262" cy="641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022B072-6F87-4B5F-BB11-7EE3DCF05D43}"/>
              </a:ext>
            </a:extLst>
          </p:cNvPr>
          <p:cNvCxnSpPr>
            <a:stCxn id="4" idx="7"/>
            <a:endCxn id="6" idx="3"/>
          </p:cNvCxnSpPr>
          <p:nvPr/>
        </p:nvCxnSpPr>
        <p:spPr>
          <a:xfrm flipV="1">
            <a:off x="8090655" y="3528580"/>
            <a:ext cx="759776" cy="641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AECC7CC-1912-4993-8453-88F2174B4017}"/>
              </a:ext>
            </a:extLst>
          </p:cNvPr>
          <p:cNvCxnSpPr>
            <a:stCxn id="7" idx="0"/>
            <a:endCxn id="4" idx="4"/>
          </p:cNvCxnSpPr>
          <p:nvPr/>
        </p:nvCxnSpPr>
        <p:spPr>
          <a:xfrm flipH="1" flipV="1">
            <a:off x="7200104" y="4966494"/>
            <a:ext cx="1" cy="96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229DD6-6556-49CA-B434-68062D9D3E00}"/>
              </a:ext>
            </a:extLst>
          </p:cNvPr>
          <p:cNvSpPr txBox="1"/>
          <p:nvPr/>
        </p:nvSpPr>
        <p:spPr>
          <a:xfrm>
            <a:off x="11111376" y="2788308"/>
            <a:ext cx="27091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 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editorial</a:t>
            </a:r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un artículo que expresa la opinión de un medio de comunicación</a:t>
            </a:r>
            <a:endParaRPr lang="es-MX" sz="1400" dirty="0"/>
          </a:p>
        </p:txBody>
      </p:sp>
      <p:pic>
        <p:nvPicPr>
          <p:cNvPr id="20" name="Picture 16" descr="Editorial del periódico foto editorial. Imagen de noticias - 91403181">
            <a:extLst>
              <a:ext uri="{FF2B5EF4-FFF2-40B4-BE49-F238E27FC236}">
                <a16:creationId xmlns:a16="http://schemas.microsoft.com/office/drawing/2014/main" id="{64A629F2-3CA0-437D-A728-698C98BC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481" y="1153481"/>
            <a:ext cx="2257816" cy="1662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007248D-687B-4616-9CEB-288E02EE67C4}"/>
              </a:ext>
            </a:extLst>
          </p:cNvPr>
          <p:cNvCxnSpPr>
            <a:cxnSpLocks/>
            <a:stCxn id="20" idx="2"/>
            <a:endCxn id="6" idx="7"/>
          </p:cNvCxnSpPr>
          <p:nvPr/>
        </p:nvCxnSpPr>
        <p:spPr>
          <a:xfrm flipH="1">
            <a:off x="9925051" y="1984514"/>
            <a:ext cx="1287430" cy="1173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D38D6AC-EA57-4848-A83C-55E2CD5F1739}"/>
              </a:ext>
            </a:extLst>
          </p:cNvPr>
          <p:cNvSpPr txBox="1"/>
          <p:nvPr/>
        </p:nvSpPr>
        <p:spPr>
          <a:xfrm>
            <a:off x="8249709" y="263085"/>
            <a:ext cx="23813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 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artículo</a:t>
            </a:r>
            <a:r>
              <a:rPr lang="es-MX" sz="140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un texto que presenta la postura personal de un periodista respecto a un determinado acontecimiento.</a:t>
            </a:r>
            <a:endParaRPr lang="es-MX" sz="1400" dirty="0"/>
          </a:p>
        </p:txBody>
      </p:sp>
      <p:pic>
        <p:nvPicPr>
          <p:cNvPr id="28" name="Picture 18" descr="Qué es Artículo? » Su Definición y Significado [2022]">
            <a:extLst>
              <a:ext uri="{FF2B5EF4-FFF2-40B4-BE49-F238E27FC236}">
                <a16:creationId xmlns:a16="http://schemas.microsoft.com/office/drawing/2014/main" id="{F71A068C-1122-445F-9C8A-E3A8F52C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56" y="1503914"/>
            <a:ext cx="1806531" cy="1161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90C9FA9-A9A5-4989-A6FE-C3F371F49513}"/>
              </a:ext>
            </a:extLst>
          </p:cNvPr>
          <p:cNvCxnSpPr>
            <a:stCxn id="6" idx="0"/>
            <a:endCxn id="28" idx="4"/>
          </p:cNvCxnSpPr>
          <p:nvPr/>
        </p:nvCxnSpPr>
        <p:spPr>
          <a:xfrm flipV="1">
            <a:off x="9387741" y="2665255"/>
            <a:ext cx="13281" cy="4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0" descr="LAS CRÍTICAS. SI NO SUMAN, QUE NO RESTEN. | Ciara Molina">
            <a:extLst>
              <a:ext uri="{FF2B5EF4-FFF2-40B4-BE49-F238E27FC236}">
                <a16:creationId xmlns:a16="http://schemas.microsoft.com/office/drawing/2014/main" id="{02E7C35E-3FFC-4B49-B15C-51F7C264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019" y="3894592"/>
            <a:ext cx="1899577" cy="1210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C20AE1-CFEF-4697-93EF-CE7E425599A6}"/>
              </a:ext>
            </a:extLst>
          </p:cNvPr>
          <p:cNvCxnSpPr>
            <a:stCxn id="6" idx="5"/>
            <a:endCxn id="32" idx="2"/>
          </p:cNvCxnSpPr>
          <p:nvPr/>
        </p:nvCxnSpPr>
        <p:spPr>
          <a:xfrm>
            <a:off x="9925051" y="3528580"/>
            <a:ext cx="1411968" cy="971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CD1B89A-5C0A-4525-AA70-E7EFFA162AB0}"/>
              </a:ext>
            </a:extLst>
          </p:cNvPr>
          <p:cNvSpPr txBox="1"/>
          <p:nvPr/>
        </p:nvSpPr>
        <p:spPr>
          <a:xfrm>
            <a:off x="10892247" y="5212803"/>
            <a:ext cx="27891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critica</a:t>
            </a:r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es el Conjunto de opiniones o juicios que responden a un análisis y que pueden resultar positivos o negativos.</a:t>
            </a:r>
            <a:endParaRPr lang="es-MX" sz="14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1BC018D-5746-41E3-938C-6CE6841364E1}"/>
              </a:ext>
            </a:extLst>
          </p:cNvPr>
          <p:cNvSpPr txBox="1"/>
          <p:nvPr/>
        </p:nvSpPr>
        <p:spPr>
          <a:xfrm>
            <a:off x="7913644" y="7782346"/>
            <a:ext cx="2936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crónica</a:t>
            </a:r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un tipo de narración 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presenta una serie de eventos en el orden en 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efectivamente ocurrieron.</a:t>
            </a:r>
            <a:endParaRPr lang="es-MX" sz="1400" dirty="0"/>
          </a:p>
        </p:txBody>
      </p:sp>
      <p:pic>
        <p:nvPicPr>
          <p:cNvPr id="40" name="Picture 28" descr="Características y recomendaciones para escribir una crónica">
            <a:extLst>
              <a:ext uri="{FF2B5EF4-FFF2-40B4-BE49-F238E27FC236}">
                <a16:creationId xmlns:a16="http://schemas.microsoft.com/office/drawing/2014/main" id="{4CD2F460-0203-4785-9C90-0C8DFC02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85" y="6693373"/>
            <a:ext cx="1825188" cy="1026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B3EFC34-EBB0-4812-8E88-A85366E41EF0}"/>
              </a:ext>
            </a:extLst>
          </p:cNvPr>
          <p:cNvCxnSpPr>
            <a:stCxn id="7" idx="5"/>
            <a:endCxn id="40" idx="1"/>
          </p:cNvCxnSpPr>
          <p:nvPr/>
        </p:nvCxnSpPr>
        <p:spPr>
          <a:xfrm>
            <a:off x="7704653" y="6401186"/>
            <a:ext cx="673125" cy="442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0" descr="LA COLUMNA DE OPINIÓN: EL PRESTIGIO DE LA FIRMA | Correcto Periodismo">
            <a:extLst>
              <a:ext uri="{FF2B5EF4-FFF2-40B4-BE49-F238E27FC236}">
                <a16:creationId xmlns:a16="http://schemas.microsoft.com/office/drawing/2014/main" id="{3DF724AB-1A80-4E5A-AC18-E6FA0D11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81" y="6622455"/>
            <a:ext cx="1870572" cy="1028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83AAE60-C27E-476F-9B48-9291DE49E135}"/>
              </a:ext>
            </a:extLst>
          </p:cNvPr>
          <p:cNvCxnSpPr>
            <a:stCxn id="43" idx="7"/>
            <a:endCxn id="7" idx="3"/>
          </p:cNvCxnSpPr>
          <p:nvPr/>
        </p:nvCxnSpPr>
        <p:spPr>
          <a:xfrm flipV="1">
            <a:off x="6035614" y="6401186"/>
            <a:ext cx="659942" cy="371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CD3879B-804A-483E-8C49-532FBF593673}"/>
              </a:ext>
            </a:extLst>
          </p:cNvPr>
          <p:cNvSpPr txBox="1"/>
          <p:nvPr/>
        </p:nvSpPr>
        <p:spPr>
          <a:xfrm>
            <a:off x="3978807" y="7567572"/>
            <a:ext cx="27909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columna</a:t>
            </a:r>
            <a:r>
              <a:rPr lang="es-MX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es un artículo, que se renueva cada cierto tiempo en un diario o revista, ofreciendo una opinión o punto de vista sobre un tema de actualidad.</a:t>
            </a:r>
            <a:endParaRPr lang="es-MX" sz="14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FD3C6B8-D594-44DB-9886-7C561586AF08}"/>
              </a:ext>
            </a:extLst>
          </p:cNvPr>
          <p:cNvSpPr txBox="1"/>
          <p:nvPr/>
        </p:nvSpPr>
        <p:spPr>
          <a:xfrm>
            <a:off x="3600450" y="4987151"/>
            <a:ext cx="24351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Una 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noticia</a:t>
            </a:r>
            <a:r>
              <a:rPr lang="es-MX" sz="140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un tipo de texto periodístico corto que narra un hecho relevante o novedoso de la realidad de una manera objetiva</a:t>
            </a:r>
            <a:r>
              <a:rPr lang="es-MX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D494315-2CCF-4F4E-A7D7-29C1E8ABEE46}"/>
              </a:ext>
            </a:extLst>
          </p:cNvPr>
          <p:cNvSpPr txBox="1"/>
          <p:nvPr/>
        </p:nvSpPr>
        <p:spPr>
          <a:xfrm>
            <a:off x="3632905" y="286013"/>
            <a:ext cx="30246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 </a:t>
            </a:r>
            <a:r>
              <a:rPr lang="es-MX" sz="1400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reportaje</a:t>
            </a:r>
            <a:r>
              <a:rPr lang="es-MX" sz="140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es un texto periodístico primordialmente informativo, más amplio que la noticia, donde se trata de manera extensa un tema en particular.</a:t>
            </a:r>
            <a:endParaRPr lang="es-MX" sz="14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D7F7844-8D95-43CE-AA6F-6F5ABDE44996}"/>
              </a:ext>
            </a:extLst>
          </p:cNvPr>
          <p:cNvSpPr txBox="1"/>
          <p:nvPr/>
        </p:nvSpPr>
        <p:spPr>
          <a:xfrm>
            <a:off x="480777" y="4182074"/>
            <a:ext cx="3169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entrevista se define como "una conversación que se propone con un fin determinado distinto al simple hecho de conversar"</a:t>
            </a:r>
          </a:p>
        </p:txBody>
      </p:sp>
      <p:pic>
        <p:nvPicPr>
          <p:cNvPr id="57" name="Picture 26" descr="Imágenes de Entrevista | Vectores, fotos de stock y PSD gratuitos">
            <a:extLst>
              <a:ext uri="{FF2B5EF4-FFF2-40B4-BE49-F238E27FC236}">
                <a16:creationId xmlns:a16="http://schemas.microsoft.com/office/drawing/2014/main" id="{ACDC83B5-D427-4720-B23D-429BD02E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6" y="2735802"/>
            <a:ext cx="2134635" cy="1214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BFDD8AD-4F0A-407F-AF96-1BD2E3512491}"/>
              </a:ext>
            </a:extLst>
          </p:cNvPr>
          <p:cNvCxnSpPr>
            <a:stCxn id="5" idx="2"/>
            <a:endCxn id="57" idx="6"/>
          </p:cNvCxnSpPr>
          <p:nvPr/>
        </p:nvCxnSpPr>
        <p:spPr>
          <a:xfrm flipH="1">
            <a:off x="3019301" y="3343092"/>
            <a:ext cx="595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2" descr="Ejercicio de escritura: noticias frescas | Literautas">
            <a:extLst>
              <a:ext uri="{FF2B5EF4-FFF2-40B4-BE49-F238E27FC236}">
                <a16:creationId xmlns:a16="http://schemas.microsoft.com/office/drawing/2014/main" id="{5E75B250-7D77-428B-92AA-B3143572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39" y="3750223"/>
            <a:ext cx="2061247" cy="1210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BD2CC253-4557-4A73-94D9-24B797BADA36}"/>
              </a:ext>
            </a:extLst>
          </p:cNvPr>
          <p:cNvCxnSpPr>
            <a:stCxn id="60" idx="0"/>
            <a:endCxn id="5" idx="4"/>
          </p:cNvCxnSpPr>
          <p:nvPr/>
        </p:nvCxnSpPr>
        <p:spPr>
          <a:xfrm flipV="1">
            <a:off x="4804663" y="3605412"/>
            <a:ext cx="1" cy="144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4" descr="Reportaje - Wikipedia, la enciclopedia libre">
            <a:extLst>
              <a:ext uri="{FF2B5EF4-FFF2-40B4-BE49-F238E27FC236}">
                <a16:creationId xmlns:a16="http://schemas.microsoft.com/office/drawing/2014/main" id="{DA6DCA29-4FEC-45FA-917D-43FB3D39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45" y="1488183"/>
            <a:ext cx="1973033" cy="1307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FD32DB36-DA80-4DD9-8737-7DC56C47517C}"/>
              </a:ext>
            </a:extLst>
          </p:cNvPr>
          <p:cNvCxnSpPr>
            <a:stCxn id="5" idx="0"/>
            <a:endCxn id="64" idx="4"/>
          </p:cNvCxnSpPr>
          <p:nvPr/>
        </p:nvCxnSpPr>
        <p:spPr>
          <a:xfrm flipH="1" flipV="1">
            <a:off x="4804662" y="2795317"/>
            <a:ext cx="2" cy="28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9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3753E2B-7902-4561-A4E5-0B85A5A70C2C}"/>
              </a:ext>
            </a:extLst>
          </p:cNvPr>
          <p:cNvSpPr/>
          <p:nvPr/>
        </p:nvSpPr>
        <p:spPr>
          <a:xfrm>
            <a:off x="6222532" y="4034355"/>
            <a:ext cx="1955147" cy="9308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escolares</a:t>
            </a:r>
          </a:p>
        </p:txBody>
      </p:sp>
      <p:pic>
        <p:nvPicPr>
          <p:cNvPr id="5" name="Picture 6" descr="Esquemas conceptuales y Mapas mentales: herramientas para el estudio |  Todos hacemos TIC">
            <a:extLst>
              <a:ext uri="{FF2B5EF4-FFF2-40B4-BE49-F238E27FC236}">
                <a16:creationId xmlns:a16="http://schemas.microsoft.com/office/drawing/2014/main" id="{B1D7AFD3-7623-4AEE-81D2-8FE64B45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48" y="1388999"/>
            <a:ext cx="2360984" cy="1571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xpocisiones universitarias - Posts | Facebook">
            <a:extLst>
              <a:ext uri="{FF2B5EF4-FFF2-40B4-BE49-F238E27FC236}">
                <a16:creationId xmlns:a16="http://schemas.microsoft.com/office/drawing/2014/main" id="{82E1003F-2F15-44FC-BB26-4337B5AF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95" y="5470654"/>
            <a:ext cx="2342337" cy="1539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nstrumentos de Investigación – Metodología de la Investigación">
            <a:extLst>
              <a:ext uri="{FF2B5EF4-FFF2-40B4-BE49-F238E27FC236}">
                <a16:creationId xmlns:a16="http://schemas.microsoft.com/office/drawing/2014/main" id="{69E90D24-5C0A-483E-8F20-2E8EB0DF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223" y="1421118"/>
            <a:ext cx="2657722" cy="1539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omo hacer una planeacion estrategica exitosa🎯 [ISO-9001]">
            <a:extLst>
              <a:ext uri="{FF2B5EF4-FFF2-40B4-BE49-F238E27FC236}">
                <a16:creationId xmlns:a16="http://schemas.microsoft.com/office/drawing/2014/main" id="{24102AE5-BD24-457E-95C6-713FF956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82" y="5534512"/>
            <a:ext cx="2657722" cy="1441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6920D06-8299-47E2-B6E5-D8BC21A6B429}"/>
              </a:ext>
            </a:extLst>
          </p:cNvPr>
          <p:cNvSpPr txBox="1"/>
          <p:nvPr/>
        </p:nvSpPr>
        <p:spPr>
          <a:xfrm>
            <a:off x="2607095" y="7056011"/>
            <a:ext cx="2360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Una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exposición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una elaboración oral de un cierto tema para un público.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0E5ABAD-3AA3-49AD-BE76-009AFBC656DC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4949432" y="4828866"/>
            <a:ext cx="1559425" cy="1411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62C4420-3499-42BB-9D7F-C541541A9FAF}"/>
              </a:ext>
            </a:extLst>
          </p:cNvPr>
          <p:cNvCxnSpPr>
            <a:cxnSpLocks/>
            <a:stCxn id="4" idx="1"/>
            <a:endCxn id="5" idx="3"/>
          </p:cNvCxnSpPr>
          <p:nvPr/>
        </p:nvCxnSpPr>
        <p:spPr>
          <a:xfrm flipH="1" flipV="1">
            <a:off x="4949432" y="2174563"/>
            <a:ext cx="1559425" cy="1996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6240A40-BDED-4F8E-8657-E7338E55E4D1}"/>
              </a:ext>
            </a:extLst>
          </p:cNvPr>
          <p:cNvCxnSpPr>
            <a:stCxn id="4" idx="7"/>
            <a:endCxn id="7" idx="1"/>
          </p:cNvCxnSpPr>
          <p:nvPr/>
        </p:nvCxnSpPr>
        <p:spPr>
          <a:xfrm flipV="1">
            <a:off x="7891354" y="2190622"/>
            <a:ext cx="1594869" cy="198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4A5D073-56B2-4B0D-8F87-CDAAA1A20605}"/>
              </a:ext>
            </a:extLst>
          </p:cNvPr>
          <p:cNvCxnSpPr>
            <a:stCxn id="4" idx="5"/>
            <a:endCxn id="8" idx="1"/>
          </p:cNvCxnSpPr>
          <p:nvPr/>
        </p:nvCxnSpPr>
        <p:spPr>
          <a:xfrm>
            <a:off x="7891354" y="4828866"/>
            <a:ext cx="1559428" cy="1426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9986575-66FC-4882-BC19-236C32041062}"/>
              </a:ext>
            </a:extLst>
          </p:cNvPr>
          <p:cNvSpPr txBox="1"/>
          <p:nvPr/>
        </p:nvSpPr>
        <p:spPr>
          <a:xfrm>
            <a:off x="2521793" y="2914905"/>
            <a:ext cx="26217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BDC1C6"/>
                </a:solidFill>
                <a:latin typeface="arial" panose="020B0604020202020204" pitchFamily="34" charset="0"/>
              </a:rPr>
              <a:t>Un esquema es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la representación de ideas, conceptos y palabras relacionadas de forma jerárquica.</a:t>
            </a:r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8DD4F3A-32F9-492C-949C-C8EC963724AA}"/>
              </a:ext>
            </a:extLst>
          </p:cNvPr>
          <p:cNvSpPr txBox="1"/>
          <p:nvPr/>
        </p:nvSpPr>
        <p:spPr>
          <a:xfrm>
            <a:off x="9451826" y="7021740"/>
            <a:ext cx="2726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Planiacion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es el proceso de preparar un conjunto de decisiones para la acción futura.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87D4EB1-EB4D-4449-8AF0-B6A2FF8B145F}"/>
              </a:ext>
            </a:extLst>
          </p:cNvPr>
          <p:cNvSpPr txBox="1"/>
          <p:nvPr/>
        </p:nvSpPr>
        <p:spPr>
          <a:xfrm>
            <a:off x="9389982" y="2937924"/>
            <a:ext cx="2850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instrumento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se define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como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una serie de elementos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el investigador construye para obtener información</a:t>
            </a:r>
            <a:r>
              <a:rPr lang="es-MX" dirty="0">
                <a:solidFill>
                  <a:srgbClr val="BDC1C6"/>
                </a:solidFill>
                <a:latin typeface="arial" panose="020B0604020202020204" pitchFamily="34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504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CF940FCB-D9CC-43AB-A02C-3FFA7D523461}"/>
              </a:ext>
            </a:extLst>
          </p:cNvPr>
          <p:cNvSpPr/>
          <p:nvPr/>
        </p:nvSpPr>
        <p:spPr>
          <a:xfrm>
            <a:off x="5619751" y="3819263"/>
            <a:ext cx="2563364" cy="1361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 err="1"/>
              <a:t>historicos</a:t>
            </a:r>
            <a:endParaRPr lang="es-MX" sz="26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9D50CD0-0310-4DDC-A272-EA17ABF69035}"/>
              </a:ext>
            </a:extLst>
          </p:cNvPr>
          <p:cNvCxnSpPr>
            <a:cxnSpLocks/>
            <a:stCxn id="2" idx="6"/>
            <a:endCxn id="4" idx="2"/>
          </p:cNvCxnSpPr>
          <p:nvPr/>
        </p:nvCxnSpPr>
        <p:spPr>
          <a:xfrm>
            <a:off x="4707764" y="4482131"/>
            <a:ext cx="911987" cy="1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671752A-ED76-4948-A2B4-4684B3F0B507}"/>
              </a:ext>
            </a:extLst>
          </p:cNvPr>
          <p:cNvCxnSpPr>
            <a:cxnSpLocks/>
            <a:stCxn id="4" idx="6"/>
            <a:endCxn id="1026" idx="2"/>
          </p:cNvCxnSpPr>
          <p:nvPr/>
        </p:nvCxnSpPr>
        <p:spPr>
          <a:xfrm>
            <a:off x="8183115" y="4499768"/>
            <a:ext cx="1213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onografía - Qué es, tipos, partes, ejemplos y características">
            <a:extLst>
              <a:ext uri="{FF2B5EF4-FFF2-40B4-BE49-F238E27FC236}">
                <a16:creationId xmlns:a16="http://schemas.microsoft.com/office/drawing/2014/main" id="{23DBF2B9-F8DE-4C72-AE84-004339C0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55" y="3301999"/>
            <a:ext cx="3593318" cy="2395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46D8AC0-13C8-4949-A0B6-CDA77CB52797}"/>
              </a:ext>
            </a:extLst>
          </p:cNvPr>
          <p:cNvSpPr txBox="1"/>
          <p:nvPr/>
        </p:nvSpPr>
        <p:spPr>
          <a:xfrm>
            <a:off x="9507778" y="5864901"/>
            <a:ext cx="3371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s-MX" dirty="0"/>
            </a:b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Una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monografía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un documento escrito por uno o varios autores,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versa sobre un tema específico.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E2B4506-4879-40C5-A384-531D3AB68A20}"/>
              </a:ext>
            </a:extLst>
          </p:cNvPr>
          <p:cNvSpPr txBox="1"/>
          <p:nvPr/>
        </p:nvSpPr>
        <p:spPr>
          <a:xfrm>
            <a:off x="1480421" y="5864901"/>
            <a:ext cx="2861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biografía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es la </a:t>
            </a:r>
            <a:r>
              <a:rPr lang="es-MX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historia</a:t>
            </a:r>
            <a:r>
              <a:rPr lang="es-MX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de vida de una persona.</a:t>
            </a:r>
            <a:endParaRPr lang="es-MX" dirty="0"/>
          </a:p>
        </p:txBody>
      </p:sp>
      <p:pic>
        <p:nvPicPr>
          <p:cNvPr id="2" name="Picture 2" descr="Resumen breve para estudiar!">
            <a:extLst>
              <a:ext uri="{FF2B5EF4-FFF2-40B4-BE49-F238E27FC236}">
                <a16:creationId xmlns:a16="http://schemas.microsoft.com/office/drawing/2014/main" id="{8EDAE804-2612-48E1-8DC7-7686929B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47" y="3134637"/>
            <a:ext cx="3593317" cy="2694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6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3519</TotalTime>
  <Words>295</Words>
  <Application>Microsoft Office PowerPoint</Application>
  <PresentationFormat>Personalizado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Ivan Montiel Lopez</dc:creator>
  <cp:lastModifiedBy>Jorge Ivan Montiel Lopez</cp:lastModifiedBy>
  <cp:revision>26</cp:revision>
  <cp:lastPrinted>2022-12-12T07:27:36Z</cp:lastPrinted>
  <dcterms:created xsi:type="dcterms:W3CDTF">2022-12-08T07:39:36Z</dcterms:created>
  <dcterms:modified xsi:type="dcterms:W3CDTF">2022-12-14T18:10:53Z</dcterms:modified>
</cp:coreProperties>
</file>