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s-MX"/>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324992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71B8A48-F841-4A87-B413-D89617E1A4D9}" type="datetimeFigureOut">
              <a:rPr lang="es-MX" smtClean="0"/>
              <a:t>14/11/2022</a:t>
            </a:fld>
            <a:endParaRPr lang="es-MX"/>
          </a:p>
        </p:txBody>
      </p:sp>
      <p:sp>
        <p:nvSpPr>
          <p:cNvPr id="6" name="Footer Placeholder 5"/>
          <p:cNvSpPr>
            <a:spLocks noGrp="1"/>
          </p:cNvSpPr>
          <p:nvPr>
            <p:ph type="ftr" sz="quarter" idx="11"/>
          </p:nvPr>
        </p:nvSpPr>
        <p:spPr/>
        <p:txBody>
          <a:bodyPr/>
          <a:lstStyle/>
          <a:p>
            <a:endParaRPr lang="es-MX"/>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2885672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1018509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1347179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3249818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71B8A48-F841-4A87-B413-D89617E1A4D9}" type="datetimeFigureOut">
              <a:rPr lang="es-MX" smtClean="0"/>
              <a:t>14/11/2022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3687395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71B8A48-F841-4A87-B413-D89617E1A4D9}" type="datetimeFigureOut">
              <a:rPr lang="es-MX" smtClean="0"/>
              <a:t>14/11/2022</a:t>
            </a:fld>
            <a:endParaRPr lang="es-MX"/>
          </a:p>
        </p:txBody>
      </p:sp>
      <p:sp>
        <p:nvSpPr>
          <p:cNvPr id="8" name="Footer Placeholder 7"/>
          <p:cNvSpPr>
            <a:spLocks noGrp="1"/>
          </p:cNvSpPr>
          <p:nvPr>
            <p:ph type="ftr" sz="quarter" idx="11"/>
          </p:nvPr>
        </p:nvSpPr>
        <p:spPr>
          <a:xfrm>
            <a:off x="561111" y="6391838"/>
            <a:ext cx="3644282" cy="304801"/>
          </a:xfrm>
        </p:spPr>
        <p:txBody>
          <a:bodyPr/>
          <a:lstStyle/>
          <a:p>
            <a:endParaRPr lang="es-MX"/>
          </a:p>
        </p:txBody>
      </p:sp>
      <p:sp>
        <p:nvSpPr>
          <p:cNvPr id="9" name="Slide Number Placeholder 8"/>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297099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1017258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3633071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283984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1B8A48-F841-4A87-B413-D89617E1A4D9}" type="datetimeFigureOut">
              <a:rPr lang="es-MX" smtClean="0"/>
              <a:t>14/11/2022</a:t>
            </a:fld>
            <a:endParaRPr lang="es-MX"/>
          </a:p>
        </p:txBody>
      </p:sp>
      <p:sp>
        <p:nvSpPr>
          <p:cNvPr id="5" name="Footer Placeholder 4"/>
          <p:cNvSpPr>
            <a:spLocks noGrp="1"/>
          </p:cNvSpPr>
          <p:nvPr>
            <p:ph type="ftr" sz="quarter" idx="11"/>
          </p:nvPr>
        </p:nvSpPr>
        <p:spPr/>
        <p:txBody>
          <a:bodyPr/>
          <a:lstStyle/>
          <a:p>
            <a:endParaRPr lang="es-MX"/>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45062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71B8A48-F841-4A87-B413-D89617E1A4D9}" type="datetimeFigureOut">
              <a:rPr lang="es-MX" smtClean="0"/>
              <a:t>14/11/2022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405959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71B8A48-F841-4A87-B413-D89617E1A4D9}" type="datetimeFigureOut">
              <a:rPr lang="es-MX" smtClean="0"/>
              <a:t>14/11/2022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3493973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71B8A48-F841-4A87-B413-D89617E1A4D9}" type="datetimeFigureOut">
              <a:rPr lang="es-MX" smtClean="0"/>
              <a:t>14/11/2022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995465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B8A48-F841-4A87-B413-D89617E1A4D9}" type="datetimeFigureOut">
              <a:rPr lang="es-MX" smtClean="0"/>
              <a:t>14/11/2022</a:t>
            </a:fld>
            <a:endParaRPr lang="es-MX"/>
          </a:p>
        </p:txBody>
      </p:sp>
      <p:sp>
        <p:nvSpPr>
          <p:cNvPr id="3" name="Footer Placeholder 2"/>
          <p:cNvSpPr>
            <a:spLocks noGrp="1"/>
          </p:cNvSpPr>
          <p:nvPr>
            <p:ph type="ftr" sz="quarter" idx="11"/>
          </p:nvPr>
        </p:nvSpPr>
        <p:spPr/>
        <p:txBody>
          <a:bodyPr/>
          <a:lstStyle/>
          <a:p>
            <a:endParaRPr lang="es-MX"/>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264852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71B8A48-F841-4A87-B413-D89617E1A4D9}" type="datetimeFigureOut">
              <a:rPr lang="es-MX" smtClean="0"/>
              <a:t>14/11/2022</a:t>
            </a:fld>
            <a:endParaRPr lang="es-MX"/>
          </a:p>
        </p:txBody>
      </p:sp>
      <p:sp>
        <p:nvSpPr>
          <p:cNvPr id="6" name="Footer Placeholder 5"/>
          <p:cNvSpPr>
            <a:spLocks noGrp="1"/>
          </p:cNvSpPr>
          <p:nvPr>
            <p:ph type="ftr" sz="quarter" idx="11"/>
          </p:nvPr>
        </p:nvSpPr>
        <p:spPr/>
        <p:txBody>
          <a:bodyPr/>
          <a:lstStyle/>
          <a:p>
            <a:endParaRPr lang="es-MX"/>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274607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71B8A48-F841-4A87-B413-D89617E1A4D9}" type="datetimeFigureOut">
              <a:rPr lang="es-MX" smtClean="0"/>
              <a:t>14/11/2022</a:t>
            </a:fld>
            <a:endParaRPr lang="es-MX"/>
          </a:p>
        </p:txBody>
      </p:sp>
      <p:sp>
        <p:nvSpPr>
          <p:cNvPr id="6" name="Footer Placeholder 5"/>
          <p:cNvSpPr>
            <a:spLocks noGrp="1"/>
          </p:cNvSpPr>
          <p:nvPr>
            <p:ph type="ftr" sz="quarter" idx="11"/>
          </p:nvPr>
        </p:nvSpPr>
        <p:spPr/>
        <p:txBody>
          <a:bodyPr/>
          <a:lstStyle/>
          <a:p>
            <a:endParaRPr lang="es-MX"/>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7DADE2-ED97-4CFC-8803-0A4C37F4DB0C}" type="slidenum">
              <a:rPr lang="es-MX" smtClean="0"/>
              <a:t>‹Nº›</a:t>
            </a:fld>
            <a:endParaRPr lang="es-MX"/>
          </a:p>
        </p:txBody>
      </p:sp>
    </p:spTree>
    <p:extLst>
      <p:ext uri="{BB962C8B-B14F-4D97-AF65-F5344CB8AC3E}">
        <p14:creationId xmlns:p14="http://schemas.microsoft.com/office/powerpoint/2010/main" val="4184997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71B8A48-F841-4A87-B413-D89617E1A4D9}" type="datetimeFigureOut">
              <a:rPr lang="es-MX" smtClean="0"/>
              <a:t>14/11/2022</a:t>
            </a:fld>
            <a:endParaRPr lang="es-MX"/>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s-MX"/>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67DADE2-ED97-4CFC-8803-0A4C37F4DB0C}" type="slidenum">
              <a:rPr lang="es-MX" smtClean="0"/>
              <a:t>‹Nº›</a:t>
            </a:fld>
            <a:endParaRPr lang="es-MX"/>
          </a:p>
        </p:txBody>
      </p:sp>
    </p:spTree>
    <p:extLst>
      <p:ext uri="{BB962C8B-B14F-4D97-AF65-F5344CB8AC3E}">
        <p14:creationId xmlns:p14="http://schemas.microsoft.com/office/powerpoint/2010/main" val="293005570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F87A21-7BE0-7B95-4F75-9729AFA14F45}"/>
              </a:ext>
            </a:extLst>
          </p:cNvPr>
          <p:cNvSpPr>
            <a:spLocks noGrp="1"/>
          </p:cNvSpPr>
          <p:nvPr>
            <p:ph type="ctrTitle"/>
          </p:nvPr>
        </p:nvSpPr>
        <p:spPr>
          <a:xfrm>
            <a:off x="3851501" y="569513"/>
            <a:ext cx="8825658" cy="2677648"/>
          </a:xfrm>
        </p:spPr>
        <p:txBody>
          <a:bodyPr/>
          <a:lstStyle/>
          <a:p>
            <a:r>
              <a:rPr lang="es-MX" dirty="0"/>
              <a:t>Inti Raymi </a:t>
            </a:r>
          </a:p>
        </p:txBody>
      </p:sp>
      <p:sp>
        <p:nvSpPr>
          <p:cNvPr id="3" name="Subtítulo 2">
            <a:extLst>
              <a:ext uri="{FF2B5EF4-FFF2-40B4-BE49-F238E27FC236}">
                <a16:creationId xmlns:a16="http://schemas.microsoft.com/office/drawing/2014/main" id="{380E2190-E567-1D72-5976-84F4988B30E7}"/>
              </a:ext>
            </a:extLst>
          </p:cNvPr>
          <p:cNvSpPr>
            <a:spLocks noGrp="1"/>
          </p:cNvSpPr>
          <p:nvPr>
            <p:ph type="subTitle" idx="1"/>
          </p:nvPr>
        </p:nvSpPr>
        <p:spPr>
          <a:xfrm>
            <a:off x="4355355" y="3769675"/>
            <a:ext cx="8825658" cy="861420"/>
          </a:xfrm>
        </p:spPr>
        <p:txBody>
          <a:bodyPr>
            <a:noAutofit/>
          </a:bodyPr>
          <a:lstStyle/>
          <a:p>
            <a:r>
              <a:rPr lang="es-MX" sz="1600" dirty="0" err="1"/>
              <a:t>Team</a:t>
            </a:r>
            <a:r>
              <a:rPr lang="es-MX" sz="1600" dirty="0"/>
              <a:t> Ultra indígena </a:t>
            </a:r>
          </a:p>
          <a:p>
            <a:r>
              <a:rPr lang="es-MX" sz="1600" dirty="0"/>
              <a:t>Guillermo</a:t>
            </a:r>
          </a:p>
          <a:p>
            <a:r>
              <a:rPr lang="es-MX" sz="1600" dirty="0"/>
              <a:t>Danna Paola</a:t>
            </a:r>
          </a:p>
          <a:p>
            <a:r>
              <a:rPr lang="es-MX" sz="1600" dirty="0"/>
              <a:t>Fernando</a:t>
            </a:r>
          </a:p>
          <a:p>
            <a:r>
              <a:rPr lang="es-MX" sz="1600" dirty="0"/>
              <a:t>Bryan Esparza</a:t>
            </a:r>
          </a:p>
        </p:txBody>
      </p:sp>
    </p:spTree>
    <p:extLst>
      <p:ext uri="{BB962C8B-B14F-4D97-AF65-F5344CB8AC3E}">
        <p14:creationId xmlns:p14="http://schemas.microsoft.com/office/powerpoint/2010/main" val="1771003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50A91A-B9BF-3357-1BD0-F9543D600976}"/>
              </a:ext>
            </a:extLst>
          </p:cNvPr>
          <p:cNvSpPr>
            <a:spLocks noGrp="1"/>
          </p:cNvSpPr>
          <p:nvPr>
            <p:ph type="title"/>
          </p:nvPr>
        </p:nvSpPr>
        <p:spPr/>
        <p:txBody>
          <a:bodyPr/>
          <a:lstStyle/>
          <a:p>
            <a:r>
              <a:rPr lang="es-MX" dirty="0" err="1"/>
              <a:t>What</a:t>
            </a:r>
            <a:r>
              <a:rPr lang="es-MX" dirty="0"/>
              <a:t> </a:t>
            </a:r>
            <a:r>
              <a:rPr lang="es-MX" dirty="0" err="1"/>
              <a:t>is</a:t>
            </a:r>
            <a:r>
              <a:rPr lang="es-MX" dirty="0"/>
              <a:t>?</a:t>
            </a:r>
          </a:p>
        </p:txBody>
      </p:sp>
      <p:sp>
        <p:nvSpPr>
          <p:cNvPr id="3" name="Marcador de contenido 2">
            <a:extLst>
              <a:ext uri="{FF2B5EF4-FFF2-40B4-BE49-F238E27FC236}">
                <a16:creationId xmlns:a16="http://schemas.microsoft.com/office/drawing/2014/main" id="{7362BBAF-A6B2-2A47-1140-BDC54ADDFBD7}"/>
              </a:ext>
            </a:extLst>
          </p:cNvPr>
          <p:cNvSpPr>
            <a:spLocks noGrp="1"/>
          </p:cNvSpPr>
          <p:nvPr>
            <p:ph idx="1"/>
          </p:nvPr>
        </p:nvSpPr>
        <p:spPr>
          <a:xfrm>
            <a:off x="1154954" y="2468032"/>
            <a:ext cx="8825659" cy="3416300"/>
          </a:xfrm>
        </p:spPr>
        <p:txBody>
          <a:bodyPr/>
          <a:lstStyle/>
          <a:p>
            <a:r>
              <a:rPr lang="en-US" b="0" i="0" dirty="0">
                <a:solidFill>
                  <a:srgbClr val="262626"/>
                </a:solidFill>
                <a:effectLst/>
                <a:latin typeface="-apple-system"/>
              </a:rPr>
              <a:t>It is a ceremony held in honor of Inti, which takes place every winter solstice on June 24. The current inhabitants of the Andean countries, with the presence of national and foreign visitors, continue to carry out this tradition, now considered a ceremony of tourist interest</a:t>
            </a:r>
            <a:endParaRPr lang="es-MX" dirty="0">
              <a:solidFill>
                <a:schemeClr val="accent1">
                  <a:lumMod val="50000"/>
                </a:schemeClr>
              </a:solidFill>
            </a:endParaRPr>
          </a:p>
        </p:txBody>
      </p:sp>
    </p:spTree>
    <p:extLst>
      <p:ext uri="{BB962C8B-B14F-4D97-AF65-F5344CB8AC3E}">
        <p14:creationId xmlns:p14="http://schemas.microsoft.com/office/powerpoint/2010/main" val="74348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FF17C7-AABA-4803-5E45-69A50233312B}"/>
              </a:ext>
            </a:extLst>
          </p:cNvPr>
          <p:cNvSpPr>
            <a:spLocks noGrp="1"/>
          </p:cNvSpPr>
          <p:nvPr>
            <p:ph type="title"/>
          </p:nvPr>
        </p:nvSpPr>
        <p:spPr/>
        <p:txBody>
          <a:bodyPr/>
          <a:lstStyle/>
          <a:p>
            <a:r>
              <a:rPr lang="es-MX" dirty="0" err="1"/>
              <a:t>Why</a:t>
            </a:r>
            <a:r>
              <a:rPr lang="es-MX" dirty="0"/>
              <a:t>?</a:t>
            </a:r>
          </a:p>
        </p:txBody>
      </p:sp>
      <p:sp>
        <p:nvSpPr>
          <p:cNvPr id="3" name="Marcador de contenido 2">
            <a:extLst>
              <a:ext uri="{FF2B5EF4-FFF2-40B4-BE49-F238E27FC236}">
                <a16:creationId xmlns:a16="http://schemas.microsoft.com/office/drawing/2014/main" id="{AC988557-EA2B-1E89-274C-556025D641B4}"/>
              </a:ext>
            </a:extLst>
          </p:cNvPr>
          <p:cNvSpPr>
            <a:spLocks noGrp="1"/>
          </p:cNvSpPr>
          <p:nvPr>
            <p:ph idx="1"/>
          </p:nvPr>
        </p:nvSpPr>
        <p:spPr/>
        <p:txBody>
          <a:bodyPr/>
          <a:lstStyle/>
          <a:p>
            <a:r>
              <a:rPr lang="en-US" b="0" i="0" dirty="0">
                <a:solidFill>
                  <a:srgbClr val="262626"/>
                </a:solidFill>
                <a:effectLst/>
                <a:latin typeface="-apple-system"/>
              </a:rPr>
              <a:t>gratitude to Mother Earth for the crops received. interrelation of Man with the </a:t>
            </a:r>
            <a:r>
              <a:rPr lang="en-US" b="0" i="0" dirty="0" err="1">
                <a:solidFill>
                  <a:srgbClr val="262626"/>
                </a:solidFill>
                <a:effectLst/>
                <a:latin typeface="-apple-system"/>
              </a:rPr>
              <a:t>Tayta</a:t>
            </a:r>
            <a:r>
              <a:rPr lang="en-US" b="0" i="0" dirty="0">
                <a:solidFill>
                  <a:srgbClr val="262626"/>
                </a:solidFill>
                <a:effectLst/>
                <a:latin typeface="-apple-system"/>
              </a:rPr>
              <a:t> Inti creator and giver of life.</a:t>
            </a:r>
            <a:endParaRPr lang="es-MX" dirty="0"/>
          </a:p>
        </p:txBody>
      </p:sp>
    </p:spTree>
    <p:extLst>
      <p:ext uri="{BB962C8B-B14F-4D97-AF65-F5344CB8AC3E}">
        <p14:creationId xmlns:p14="http://schemas.microsoft.com/office/powerpoint/2010/main" val="2414660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F48805-A38D-806E-B146-DF60C78F21A6}"/>
              </a:ext>
            </a:extLst>
          </p:cNvPr>
          <p:cNvSpPr>
            <a:spLocks noGrp="1"/>
          </p:cNvSpPr>
          <p:nvPr>
            <p:ph type="title"/>
          </p:nvPr>
        </p:nvSpPr>
        <p:spPr/>
        <p:txBody>
          <a:bodyPr/>
          <a:lstStyle/>
          <a:p>
            <a:r>
              <a:rPr lang="es-MX" dirty="0" err="1"/>
              <a:t>What</a:t>
            </a:r>
            <a:r>
              <a:rPr lang="es-MX" dirty="0"/>
              <a:t> </a:t>
            </a:r>
            <a:r>
              <a:rPr lang="es-MX" dirty="0" err="1"/>
              <a:t>they</a:t>
            </a:r>
            <a:r>
              <a:rPr lang="es-MX" dirty="0"/>
              <a:t> </a:t>
            </a:r>
            <a:r>
              <a:rPr lang="es-MX" dirty="0" err="1"/>
              <a:t>eat</a:t>
            </a:r>
            <a:r>
              <a:rPr lang="es-MX" dirty="0"/>
              <a:t> </a:t>
            </a:r>
            <a:r>
              <a:rPr lang="es-MX" dirty="0" err="1"/>
              <a:t>that</a:t>
            </a:r>
            <a:r>
              <a:rPr lang="es-MX" dirty="0"/>
              <a:t> </a:t>
            </a:r>
            <a:r>
              <a:rPr lang="es-MX" dirty="0" err="1"/>
              <a:t>day</a:t>
            </a:r>
            <a:r>
              <a:rPr lang="es-MX" dirty="0"/>
              <a:t>?</a:t>
            </a:r>
          </a:p>
        </p:txBody>
      </p:sp>
      <p:sp>
        <p:nvSpPr>
          <p:cNvPr id="3" name="Marcador de contenido 2">
            <a:extLst>
              <a:ext uri="{FF2B5EF4-FFF2-40B4-BE49-F238E27FC236}">
                <a16:creationId xmlns:a16="http://schemas.microsoft.com/office/drawing/2014/main" id="{D32CFEF6-6FBA-043A-6BF5-08273A1C04D6}"/>
              </a:ext>
            </a:extLst>
          </p:cNvPr>
          <p:cNvSpPr>
            <a:spLocks noGrp="1"/>
          </p:cNvSpPr>
          <p:nvPr>
            <p:ph idx="1"/>
          </p:nvPr>
        </p:nvSpPr>
        <p:spPr/>
        <p:txBody>
          <a:bodyPr/>
          <a:lstStyle/>
          <a:p>
            <a:r>
              <a:rPr lang="en-US" b="0" i="0" dirty="0">
                <a:solidFill>
                  <a:srgbClr val="262626"/>
                </a:solidFill>
                <a:effectLst/>
                <a:latin typeface="-apple-system"/>
              </a:rPr>
              <a:t>The typical food of this festival is the traditional "</a:t>
            </a:r>
            <a:r>
              <a:rPr lang="en-US" b="0" i="0" dirty="0" err="1">
                <a:solidFill>
                  <a:srgbClr val="262626"/>
                </a:solidFill>
                <a:effectLst/>
                <a:latin typeface="-apple-system"/>
              </a:rPr>
              <a:t>Chiri</a:t>
            </a:r>
            <a:r>
              <a:rPr lang="en-US" b="0" i="0" dirty="0">
                <a:solidFill>
                  <a:srgbClr val="262626"/>
                </a:solidFill>
                <a:effectLst/>
                <a:latin typeface="-apple-system"/>
              </a:rPr>
              <a:t> </a:t>
            </a:r>
            <a:r>
              <a:rPr lang="en-US" b="0" i="0" dirty="0" err="1">
                <a:solidFill>
                  <a:srgbClr val="262626"/>
                </a:solidFill>
                <a:effectLst/>
                <a:latin typeface="-apple-system"/>
              </a:rPr>
              <a:t>Uchu</a:t>
            </a:r>
            <a:r>
              <a:rPr lang="en-US" b="0" i="0" dirty="0">
                <a:solidFill>
                  <a:srgbClr val="262626"/>
                </a:solidFill>
                <a:effectLst/>
                <a:latin typeface="-apple-system"/>
              </a:rPr>
              <a:t>" which consists of small pieces of roasted guinea pig, chicken, </a:t>
            </a:r>
            <a:r>
              <a:rPr lang="en-US" b="0" i="0" dirty="0" err="1">
                <a:solidFill>
                  <a:srgbClr val="262626"/>
                </a:solidFill>
                <a:effectLst/>
                <a:latin typeface="-apple-system"/>
              </a:rPr>
              <a:t>ch'arki</a:t>
            </a:r>
            <a:r>
              <a:rPr lang="en-US" b="0" i="0" dirty="0">
                <a:solidFill>
                  <a:srgbClr val="262626"/>
                </a:solidFill>
                <a:effectLst/>
                <a:latin typeface="-apple-system"/>
              </a:rPr>
              <a:t>, sausages, </a:t>
            </a:r>
            <a:r>
              <a:rPr lang="en-US" b="0" i="0" dirty="0" err="1">
                <a:solidFill>
                  <a:srgbClr val="262626"/>
                </a:solidFill>
                <a:effectLst/>
                <a:latin typeface="-apple-system"/>
              </a:rPr>
              <a:t>cau-cau</a:t>
            </a:r>
            <a:r>
              <a:rPr lang="en-US" b="0" i="0" dirty="0">
                <a:solidFill>
                  <a:srgbClr val="262626"/>
                </a:solidFill>
                <a:effectLst/>
                <a:latin typeface="-apple-system"/>
              </a:rPr>
              <a:t>, cheese, corn flour </a:t>
            </a:r>
            <a:r>
              <a:rPr lang="en-US" b="0" i="0" dirty="0" err="1">
                <a:solidFill>
                  <a:srgbClr val="262626"/>
                </a:solidFill>
                <a:effectLst/>
                <a:latin typeface="-apple-system"/>
              </a:rPr>
              <a:t>torrejas</a:t>
            </a:r>
            <a:r>
              <a:rPr lang="en-US" b="0" i="0" dirty="0">
                <a:solidFill>
                  <a:srgbClr val="262626"/>
                </a:solidFill>
                <a:effectLst/>
                <a:latin typeface="-apple-system"/>
              </a:rPr>
              <a:t>, toasted corn, </a:t>
            </a:r>
            <a:r>
              <a:rPr lang="en-US" b="0" i="0" dirty="0" err="1">
                <a:solidFill>
                  <a:srgbClr val="262626"/>
                </a:solidFill>
                <a:effectLst/>
                <a:latin typeface="-apple-system"/>
              </a:rPr>
              <a:t>qocha-yuyo</a:t>
            </a:r>
            <a:r>
              <a:rPr lang="en-US" b="0" i="0" dirty="0">
                <a:solidFill>
                  <a:srgbClr val="262626"/>
                </a:solidFill>
                <a:effectLst/>
                <a:latin typeface="-apple-system"/>
              </a:rPr>
              <a:t> and </a:t>
            </a:r>
            <a:r>
              <a:rPr lang="en-US" b="0" i="0" dirty="0" err="1">
                <a:solidFill>
                  <a:srgbClr val="262626"/>
                </a:solidFill>
                <a:effectLst/>
                <a:latin typeface="-apple-system"/>
              </a:rPr>
              <a:t>rocoto</a:t>
            </a:r>
            <a:r>
              <a:rPr lang="en-US" b="0" i="0" dirty="0">
                <a:solidFill>
                  <a:srgbClr val="262626"/>
                </a:solidFill>
                <a:effectLst/>
                <a:latin typeface="-apple-system"/>
              </a:rPr>
              <a:t>. ; other stands also serve </a:t>
            </a:r>
            <a:r>
              <a:rPr lang="en-US" b="0" i="0" dirty="0" err="1">
                <a:solidFill>
                  <a:srgbClr val="262626"/>
                </a:solidFill>
                <a:effectLst/>
                <a:latin typeface="-apple-system"/>
              </a:rPr>
              <a:t>chicharrones</a:t>
            </a:r>
            <a:r>
              <a:rPr lang="en-US" b="0" i="0" dirty="0">
                <a:solidFill>
                  <a:srgbClr val="262626"/>
                </a:solidFill>
                <a:effectLst/>
                <a:latin typeface="-apple-system"/>
              </a:rPr>
              <a:t>, </a:t>
            </a:r>
            <a:r>
              <a:rPr lang="en-US" b="0" i="0" dirty="0" err="1">
                <a:solidFill>
                  <a:srgbClr val="262626"/>
                </a:solidFill>
                <a:effectLst/>
                <a:latin typeface="-apple-system"/>
              </a:rPr>
              <a:t>anticuchos</a:t>
            </a:r>
            <a:r>
              <a:rPr lang="en-US" b="0" i="0" dirty="0">
                <a:solidFill>
                  <a:srgbClr val="262626"/>
                </a:solidFill>
                <a:effectLst/>
                <a:latin typeface="-apple-system"/>
              </a:rPr>
              <a:t>, etc.; and of course beer and chicha</a:t>
            </a:r>
            <a:endParaRPr lang="es-MX" dirty="0"/>
          </a:p>
        </p:txBody>
      </p:sp>
    </p:spTree>
    <p:extLst>
      <p:ext uri="{BB962C8B-B14F-4D97-AF65-F5344CB8AC3E}">
        <p14:creationId xmlns:p14="http://schemas.microsoft.com/office/powerpoint/2010/main" val="386316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F8D3E3-121D-42AF-CDE7-9F63CDEC1311}"/>
              </a:ext>
            </a:extLst>
          </p:cNvPr>
          <p:cNvSpPr>
            <a:spLocks noGrp="1"/>
          </p:cNvSpPr>
          <p:nvPr>
            <p:ph type="title"/>
          </p:nvPr>
        </p:nvSpPr>
        <p:spPr/>
        <p:txBody>
          <a:bodyPr/>
          <a:lstStyle/>
          <a:p>
            <a:r>
              <a:rPr lang="es-MX" dirty="0" err="1"/>
              <a:t>How</a:t>
            </a:r>
            <a:r>
              <a:rPr lang="es-MX" dirty="0"/>
              <a:t> </a:t>
            </a:r>
            <a:r>
              <a:rPr lang="es-MX" dirty="0" err="1"/>
              <a:t>they</a:t>
            </a:r>
            <a:r>
              <a:rPr lang="es-MX" dirty="0"/>
              <a:t> </a:t>
            </a:r>
            <a:r>
              <a:rPr lang="es-MX" dirty="0" err="1"/>
              <a:t>celebrate</a:t>
            </a:r>
            <a:r>
              <a:rPr lang="es-MX" dirty="0"/>
              <a:t> </a:t>
            </a:r>
            <a:r>
              <a:rPr lang="es-MX" dirty="0" err="1"/>
              <a:t>that</a:t>
            </a:r>
            <a:r>
              <a:rPr lang="es-MX" dirty="0"/>
              <a:t>?</a:t>
            </a:r>
          </a:p>
        </p:txBody>
      </p:sp>
      <p:sp>
        <p:nvSpPr>
          <p:cNvPr id="3" name="Marcador de contenido 2">
            <a:extLst>
              <a:ext uri="{FF2B5EF4-FFF2-40B4-BE49-F238E27FC236}">
                <a16:creationId xmlns:a16="http://schemas.microsoft.com/office/drawing/2014/main" id="{090BEF11-5225-9884-0ADF-592A18CB4E2C}"/>
              </a:ext>
            </a:extLst>
          </p:cNvPr>
          <p:cNvSpPr>
            <a:spLocks noGrp="1"/>
          </p:cNvSpPr>
          <p:nvPr>
            <p:ph idx="1"/>
          </p:nvPr>
        </p:nvSpPr>
        <p:spPr/>
        <p:txBody>
          <a:bodyPr/>
          <a:lstStyle/>
          <a:p>
            <a:r>
              <a:rPr lang="en-US" b="0" i="0" dirty="0">
                <a:solidFill>
                  <a:srgbClr val="262626"/>
                </a:solidFill>
                <a:effectLst/>
                <a:latin typeface="-apple-system"/>
              </a:rPr>
              <a:t>The ritual consisted of an offering to the earth in which corn, coca leaves, chicha and potatoes were used to ask the solar deity for a good harvest. In the "Inti </a:t>
            </a:r>
            <a:r>
              <a:rPr lang="en-US" b="0" i="0" dirty="0" err="1">
                <a:solidFill>
                  <a:srgbClr val="262626"/>
                </a:solidFill>
                <a:effectLst/>
                <a:latin typeface="-apple-system"/>
              </a:rPr>
              <a:t>Raymi</a:t>
            </a:r>
            <a:r>
              <a:rPr lang="en-US" b="0" i="0" dirty="0">
                <a:solidFill>
                  <a:srgbClr val="262626"/>
                </a:solidFill>
                <a:effectLst/>
                <a:latin typeface="-apple-system"/>
              </a:rPr>
              <a:t>" ceremony, some actors played the Inca </a:t>
            </a:r>
            <a:r>
              <a:rPr lang="en-US" b="0" i="0" dirty="0" err="1">
                <a:solidFill>
                  <a:srgbClr val="262626"/>
                </a:solidFill>
                <a:effectLst/>
                <a:latin typeface="-apple-system"/>
              </a:rPr>
              <a:t>Pachacútec</a:t>
            </a:r>
            <a:r>
              <a:rPr lang="en-US" b="0" i="0" dirty="0">
                <a:solidFill>
                  <a:srgbClr val="262626"/>
                </a:solidFill>
                <a:effectLst/>
                <a:latin typeface="-apple-system"/>
              </a:rPr>
              <a:t>, the forger of the Inca empire, and his wife, Mama </a:t>
            </a:r>
            <a:r>
              <a:rPr lang="en-US" b="0" i="0">
                <a:solidFill>
                  <a:srgbClr val="262626"/>
                </a:solidFill>
                <a:effectLst/>
                <a:latin typeface="-apple-system"/>
              </a:rPr>
              <a:t>Anahuarque</a:t>
            </a:r>
            <a:endParaRPr lang="es-MX" dirty="0"/>
          </a:p>
        </p:txBody>
      </p:sp>
    </p:spTree>
    <p:extLst>
      <p:ext uri="{BB962C8B-B14F-4D97-AF65-F5344CB8AC3E}">
        <p14:creationId xmlns:p14="http://schemas.microsoft.com/office/powerpoint/2010/main" val="3624426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Sala de reuniones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a de reuniones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TotalTime>
  <Words>220</Words>
  <Application>Microsoft Office PowerPoint</Application>
  <PresentationFormat>Panorámica</PresentationFormat>
  <Paragraphs>14</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-apple-system</vt:lpstr>
      <vt:lpstr>Arial</vt:lpstr>
      <vt:lpstr>Century Gothic</vt:lpstr>
      <vt:lpstr>Wingdings 3</vt:lpstr>
      <vt:lpstr>Sala de reuniones Ion</vt:lpstr>
      <vt:lpstr>Inti Raymi </vt:lpstr>
      <vt:lpstr>What is?</vt:lpstr>
      <vt:lpstr>Why?</vt:lpstr>
      <vt:lpstr>What they eat that day?</vt:lpstr>
      <vt:lpstr>How they celebrate that?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 Raymi </dc:title>
  <dc:creator>TSM GEOMETRY Obeso</dc:creator>
  <cp:lastModifiedBy>TSM GEOMETRY Obeso</cp:lastModifiedBy>
  <cp:revision>1</cp:revision>
  <dcterms:created xsi:type="dcterms:W3CDTF">2022-11-15T03:11:50Z</dcterms:created>
  <dcterms:modified xsi:type="dcterms:W3CDTF">2022-11-15T03:21:16Z</dcterms:modified>
</cp:coreProperties>
</file>