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1160EA64-D806-43AC-9DF2-F8C432F32B4C}" type="datetimeFigureOut">
              <a:rPr lang="en-US" dirty="0"/>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10/27/2022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F7D4976-E339-4826-83B7-FBD03F55ECF8}" type="datetimeFigureOut">
              <a:rPr lang="en-US" dirty="0"/>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D1BE4249-C0D0-4B06-8692-E8BB871AF643}" type="datetimeFigureOut">
              <a:rPr lang="en-US" dirty="0"/>
              <a:t>10/27/2022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10/27/2022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10/27/2022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sh dir="u"/>
  </p:transition>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F54209-DEED-5665-9ECC-A30177013C0D}"/>
              </a:ext>
            </a:extLst>
          </p:cNvPr>
          <p:cNvSpPr>
            <a:spLocks noGrp="1"/>
          </p:cNvSpPr>
          <p:nvPr>
            <p:ph type="ctrTitle"/>
          </p:nvPr>
        </p:nvSpPr>
        <p:spPr>
          <a:xfrm>
            <a:off x="1676367" y="2353757"/>
            <a:ext cx="8991600" cy="1645920"/>
          </a:xfrm>
        </p:spPr>
        <p:txBody>
          <a:bodyPr anchor="t"/>
          <a:lstStyle/>
          <a:p>
            <a:br>
              <a:rPr lang="es-US" dirty="0"/>
            </a:br>
            <a:r>
              <a:rPr lang="es-US" dirty="0" err="1"/>
              <a:t>Coffert</a:t>
            </a:r>
            <a:r>
              <a:rPr lang="es-US" dirty="0"/>
              <a:t> </a:t>
            </a:r>
          </a:p>
        </p:txBody>
      </p:sp>
      <p:sp>
        <p:nvSpPr>
          <p:cNvPr id="3" name="Subtítulo 2">
            <a:extLst>
              <a:ext uri="{FF2B5EF4-FFF2-40B4-BE49-F238E27FC236}">
                <a16:creationId xmlns:a16="http://schemas.microsoft.com/office/drawing/2014/main" id="{D20D4A3A-2E96-502B-C55A-CADCB3819B1D}"/>
              </a:ext>
            </a:extLst>
          </p:cNvPr>
          <p:cNvSpPr>
            <a:spLocks noGrp="1"/>
          </p:cNvSpPr>
          <p:nvPr>
            <p:ph type="subTitle" idx="1"/>
          </p:nvPr>
        </p:nvSpPr>
        <p:spPr>
          <a:xfrm>
            <a:off x="985926" y="4219590"/>
            <a:ext cx="10220147" cy="472814"/>
          </a:xfrm>
        </p:spPr>
        <p:txBody>
          <a:bodyPr>
            <a:noAutofit/>
          </a:bodyPr>
          <a:lstStyle/>
          <a:p>
            <a:r>
              <a:rPr lang="es-US" sz="2400" dirty="0"/>
              <a:t>Fertilizante orgánico a base de cáscaras de huevo y bagazo de café </a:t>
            </a:r>
          </a:p>
        </p:txBody>
      </p:sp>
      <p:sp>
        <p:nvSpPr>
          <p:cNvPr id="4" name="CuadroTexto 3">
            <a:extLst>
              <a:ext uri="{FF2B5EF4-FFF2-40B4-BE49-F238E27FC236}">
                <a16:creationId xmlns:a16="http://schemas.microsoft.com/office/drawing/2014/main" id="{A1A2283E-6267-B8CD-51B4-7EB23DB24870}"/>
              </a:ext>
            </a:extLst>
          </p:cNvPr>
          <p:cNvSpPr txBox="1"/>
          <p:nvPr/>
        </p:nvSpPr>
        <p:spPr>
          <a:xfrm>
            <a:off x="0" y="6488668"/>
            <a:ext cx="8177042" cy="369332"/>
          </a:xfrm>
          <a:prstGeom prst="rect">
            <a:avLst/>
          </a:prstGeom>
          <a:noFill/>
        </p:spPr>
        <p:txBody>
          <a:bodyPr wrap="square" rtlCol="0">
            <a:spAutoFit/>
          </a:bodyPr>
          <a:lstStyle/>
          <a:p>
            <a:pPr algn="l"/>
            <a:r>
              <a:rPr lang="es-US" dirty="0"/>
              <a:t>María Auxiliadora García Nava y Juan Pablo Soto </a:t>
            </a:r>
            <a:r>
              <a:rPr lang="es-US" dirty="0" err="1"/>
              <a:t>Valdéz</a:t>
            </a:r>
            <a:endParaRPr lang="es-US" dirty="0"/>
          </a:p>
        </p:txBody>
      </p:sp>
      <p:sp>
        <p:nvSpPr>
          <p:cNvPr id="5" name="CuadroTexto 4">
            <a:extLst>
              <a:ext uri="{FF2B5EF4-FFF2-40B4-BE49-F238E27FC236}">
                <a16:creationId xmlns:a16="http://schemas.microsoft.com/office/drawing/2014/main" id="{68B8F2EA-C209-5338-DB1E-31FDCF4647EC}"/>
              </a:ext>
            </a:extLst>
          </p:cNvPr>
          <p:cNvSpPr txBox="1"/>
          <p:nvPr/>
        </p:nvSpPr>
        <p:spPr>
          <a:xfrm>
            <a:off x="5155210" y="2560232"/>
            <a:ext cx="1828800" cy="369332"/>
          </a:xfrm>
          <a:prstGeom prst="rect">
            <a:avLst/>
          </a:prstGeom>
          <a:noFill/>
        </p:spPr>
        <p:txBody>
          <a:bodyPr wrap="square" rtlCol="0">
            <a:spAutoFit/>
          </a:bodyPr>
          <a:lstStyle/>
          <a:p>
            <a:pPr algn="l"/>
            <a:r>
              <a:rPr lang="es-US" dirty="0"/>
              <a:t>Hecho por:</a:t>
            </a:r>
          </a:p>
        </p:txBody>
      </p:sp>
      <p:sp>
        <p:nvSpPr>
          <p:cNvPr id="6" name="CuadroTexto 5">
            <a:extLst>
              <a:ext uri="{FF2B5EF4-FFF2-40B4-BE49-F238E27FC236}">
                <a16:creationId xmlns:a16="http://schemas.microsoft.com/office/drawing/2014/main" id="{4E6347D2-7800-0A0C-F3AF-2E5CB8563724}"/>
              </a:ext>
            </a:extLst>
          </p:cNvPr>
          <p:cNvSpPr txBox="1"/>
          <p:nvPr/>
        </p:nvSpPr>
        <p:spPr>
          <a:xfrm>
            <a:off x="0" y="6267729"/>
            <a:ext cx="5512757" cy="369332"/>
          </a:xfrm>
          <a:prstGeom prst="rect">
            <a:avLst/>
          </a:prstGeom>
          <a:noFill/>
        </p:spPr>
        <p:txBody>
          <a:bodyPr wrap="square" rtlCol="0">
            <a:spAutoFit/>
          </a:bodyPr>
          <a:lstStyle/>
          <a:p>
            <a:pPr algn="l"/>
            <a:r>
              <a:rPr lang="es-US" dirty="0"/>
              <a:t>Hecho por:</a:t>
            </a:r>
          </a:p>
        </p:txBody>
      </p:sp>
    </p:spTree>
    <p:extLst>
      <p:ext uri="{BB962C8B-B14F-4D97-AF65-F5344CB8AC3E}">
        <p14:creationId xmlns:p14="http://schemas.microsoft.com/office/powerpoint/2010/main" val="74019495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B88365-2977-6B91-D197-58DA583CCDD6}"/>
              </a:ext>
            </a:extLst>
          </p:cNvPr>
          <p:cNvSpPr>
            <a:spLocks noGrp="1"/>
          </p:cNvSpPr>
          <p:nvPr>
            <p:ph type="title"/>
          </p:nvPr>
        </p:nvSpPr>
        <p:spPr/>
        <p:txBody>
          <a:bodyPr/>
          <a:lstStyle/>
          <a:p>
            <a:r>
              <a:rPr lang="es-US" dirty="0"/>
              <a:t>Antecedentes </a:t>
            </a:r>
          </a:p>
        </p:txBody>
      </p:sp>
      <p:sp>
        <p:nvSpPr>
          <p:cNvPr id="3" name="Marcador de contenido 2">
            <a:extLst>
              <a:ext uri="{FF2B5EF4-FFF2-40B4-BE49-F238E27FC236}">
                <a16:creationId xmlns:a16="http://schemas.microsoft.com/office/drawing/2014/main" id="{031C256D-B11F-CE4B-48FE-784181087B98}"/>
              </a:ext>
            </a:extLst>
          </p:cNvPr>
          <p:cNvSpPr>
            <a:spLocks noGrp="1"/>
          </p:cNvSpPr>
          <p:nvPr>
            <p:ph idx="1"/>
          </p:nvPr>
        </p:nvSpPr>
        <p:spPr>
          <a:xfrm>
            <a:off x="637749" y="2638044"/>
            <a:ext cx="11358527" cy="3101983"/>
          </a:xfrm>
        </p:spPr>
        <p:txBody>
          <a:bodyPr>
            <a:normAutofit/>
          </a:bodyPr>
          <a:lstStyle/>
          <a:p>
            <a:pPr marL="0" indent="0">
              <a:buNone/>
            </a:pPr>
            <a:r>
              <a:rPr lang="es-US" sz="2800" dirty="0"/>
              <a:t> </a:t>
            </a:r>
          </a:p>
        </p:txBody>
      </p:sp>
      <p:sp>
        <p:nvSpPr>
          <p:cNvPr id="4" name="CuadroTexto 3">
            <a:extLst>
              <a:ext uri="{FF2B5EF4-FFF2-40B4-BE49-F238E27FC236}">
                <a16:creationId xmlns:a16="http://schemas.microsoft.com/office/drawing/2014/main" id="{35A6B5AF-29C3-496F-13A1-DEBF9DA641C4}"/>
              </a:ext>
            </a:extLst>
          </p:cNvPr>
          <p:cNvSpPr txBox="1"/>
          <p:nvPr/>
        </p:nvSpPr>
        <p:spPr>
          <a:xfrm>
            <a:off x="351862" y="2516249"/>
            <a:ext cx="11435498" cy="2246769"/>
          </a:xfrm>
          <a:prstGeom prst="rect">
            <a:avLst/>
          </a:prstGeom>
          <a:noFill/>
        </p:spPr>
        <p:txBody>
          <a:bodyPr wrap="square" rtlCol="0">
            <a:spAutoFit/>
          </a:bodyPr>
          <a:lstStyle/>
          <a:p>
            <a:r>
              <a:rPr lang="es-US" sz="2800">
                <a:effectLst/>
                <a:ea typeface="Times New Roman" panose="02020603050405020304" pitchFamily="18" charset="0"/>
                <a:cs typeface="Times New Roman" panose="02020603050405020304" pitchFamily="18" charset="0"/>
              </a:rPr>
              <a:t>Cada año aumenta el interés social por crear nuevos productos que sean amigables tanto con el medio ambiente como con los seres humanos, a estos productos se les a denominado "Productos orgánicos" ya qué están hechos en su mayoría con ingredientes de origen natural y por tanto no son considerados como contaminantes</a:t>
            </a:r>
          </a:p>
        </p:txBody>
      </p:sp>
    </p:spTree>
    <p:extLst>
      <p:ext uri="{BB962C8B-B14F-4D97-AF65-F5344CB8AC3E}">
        <p14:creationId xmlns:p14="http://schemas.microsoft.com/office/powerpoint/2010/main" val="139441053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B0CAC-DFA6-71D6-4C47-25AB90BF68A5}"/>
              </a:ext>
            </a:extLst>
          </p:cNvPr>
          <p:cNvSpPr>
            <a:spLocks noGrp="1"/>
          </p:cNvSpPr>
          <p:nvPr>
            <p:ph type="title"/>
          </p:nvPr>
        </p:nvSpPr>
        <p:spPr/>
        <p:txBody>
          <a:bodyPr/>
          <a:lstStyle/>
          <a:p>
            <a:r>
              <a:rPr lang="es-US" dirty="0"/>
              <a:t>Planteamiento del problema </a:t>
            </a:r>
          </a:p>
        </p:txBody>
      </p:sp>
      <p:sp>
        <p:nvSpPr>
          <p:cNvPr id="3" name="Marcador de contenido 2">
            <a:extLst>
              <a:ext uri="{FF2B5EF4-FFF2-40B4-BE49-F238E27FC236}">
                <a16:creationId xmlns:a16="http://schemas.microsoft.com/office/drawing/2014/main" id="{6B7065FB-5B4F-FE20-846F-EE7E687D8D3A}"/>
              </a:ext>
            </a:extLst>
          </p:cNvPr>
          <p:cNvSpPr>
            <a:spLocks noGrp="1"/>
          </p:cNvSpPr>
          <p:nvPr>
            <p:ph idx="1"/>
          </p:nvPr>
        </p:nvSpPr>
        <p:spPr>
          <a:xfrm>
            <a:off x="230909" y="2638045"/>
            <a:ext cx="11699394" cy="3123688"/>
          </a:xfrm>
        </p:spPr>
        <p:txBody>
          <a:bodyPr>
            <a:normAutofit/>
          </a:bodyPr>
          <a:lstStyle/>
          <a:p>
            <a:r>
              <a:rPr lang="es-US" sz="2800" dirty="0">
                <a:effectLst/>
                <a:ea typeface="Times New Roman" panose="02000000000000000000" pitchFamily="2" charset="0"/>
              </a:rPr>
              <a:t>En la actualidad existen muchos tipos de fertilizantes para plantas, pero éstos a s vez contienen muchos químicos que dañan el medio ambiente como los nitratos y los nitritos que pueden generar daños tanto en el ambiente como en los seres humanos ya que pueden llegar a causar quemaduras graves e intoxicaciones por sus altos niveles de químicos.</a:t>
            </a:r>
            <a:endParaRPr lang="es-US" sz="2800" dirty="0">
              <a:solidFill>
                <a:schemeClr val="tx1"/>
              </a:solidFill>
            </a:endParaRPr>
          </a:p>
        </p:txBody>
      </p:sp>
    </p:spTree>
    <p:extLst>
      <p:ext uri="{BB962C8B-B14F-4D97-AF65-F5344CB8AC3E}">
        <p14:creationId xmlns:p14="http://schemas.microsoft.com/office/powerpoint/2010/main" val="265790683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EF5BCF-FFEF-C8E8-D6D1-AD51675836B6}"/>
              </a:ext>
            </a:extLst>
          </p:cNvPr>
          <p:cNvSpPr>
            <a:spLocks noGrp="1"/>
          </p:cNvSpPr>
          <p:nvPr>
            <p:ph type="title"/>
          </p:nvPr>
        </p:nvSpPr>
        <p:spPr/>
        <p:txBody>
          <a:bodyPr/>
          <a:lstStyle/>
          <a:p>
            <a:r>
              <a:rPr lang="es-US" dirty="0"/>
              <a:t>Justificación </a:t>
            </a:r>
          </a:p>
        </p:txBody>
      </p:sp>
      <p:sp>
        <p:nvSpPr>
          <p:cNvPr id="3" name="Marcador de contenido 2">
            <a:extLst>
              <a:ext uri="{FF2B5EF4-FFF2-40B4-BE49-F238E27FC236}">
                <a16:creationId xmlns:a16="http://schemas.microsoft.com/office/drawing/2014/main" id="{4E62C084-DD3E-A6D0-80C9-E0A424EE9E7A}"/>
              </a:ext>
            </a:extLst>
          </p:cNvPr>
          <p:cNvSpPr>
            <a:spLocks noGrp="1"/>
          </p:cNvSpPr>
          <p:nvPr>
            <p:ph idx="1"/>
          </p:nvPr>
        </p:nvSpPr>
        <p:spPr/>
        <p:txBody>
          <a:bodyPr>
            <a:normAutofit/>
          </a:bodyPr>
          <a:lstStyle/>
          <a:p>
            <a:pPr marL="0" indent="0">
              <a:buNone/>
            </a:pPr>
            <a:r>
              <a:rPr lang="es-US" sz="2800" dirty="0"/>
              <a:t>Esta idea surgió a partir de la preocupación que nos genera el cambio climático que hoy en día afecta al planeta, por lo que hemos decidido hacer este proyecto para poder contribuir de alguna manera a cuidar el planeta </a:t>
            </a:r>
            <a:endParaRPr lang="es-US" sz="2800" dirty="0">
              <a:solidFill>
                <a:schemeClr val="tx1"/>
              </a:solidFill>
            </a:endParaRPr>
          </a:p>
        </p:txBody>
      </p:sp>
    </p:spTree>
    <p:extLst>
      <p:ext uri="{BB962C8B-B14F-4D97-AF65-F5344CB8AC3E}">
        <p14:creationId xmlns:p14="http://schemas.microsoft.com/office/powerpoint/2010/main" val="362628331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392388-A8FD-818A-BF9A-4580F9DDD4D8}"/>
              </a:ext>
            </a:extLst>
          </p:cNvPr>
          <p:cNvSpPr>
            <a:spLocks noGrp="1"/>
          </p:cNvSpPr>
          <p:nvPr>
            <p:ph type="title"/>
          </p:nvPr>
        </p:nvSpPr>
        <p:spPr/>
        <p:txBody>
          <a:bodyPr/>
          <a:lstStyle/>
          <a:p>
            <a:r>
              <a:rPr lang="es-US" dirty="0"/>
              <a:t>Objetivos </a:t>
            </a:r>
          </a:p>
        </p:txBody>
      </p:sp>
      <p:sp>
        <p:nvSpPr>
          <p:cNvPr id="3" name="Marcador de contenido 2">
            <a:extLst>
              <a:ext uri="{FF2B5EF4-FFF2-40B4-BE49-F238E27FC236}">
                <a16:creationId xmlns:a16="http://schemas.microsoft.com/office/drawing/2014/main" id="{453EECFD-C023-B4D3-A1A3-AB143C330C01}"/>
              </a:ext>
            </a:extLst>
          </p:cNvPr>
          <p:cNvSpPr>
            <a:spLocks noGrp="1"/>
          </p:cNvSpPr>
          <p:nvPr>
            <p:ph idx="1"/>
          </p:nvPr>
        </p:nvSpPr>
        <p:spPr>
          <a:xfrm>
            <a:off x="-66203" y="2275187"/>
            <a:ext cx="12524069" cy="3101983"/>
          </a:xfrm>
        </p:spPr>
        <p:txBody>
          <a:bodyPr>
            <a:noAutofit/>
          </a:bodyPr>
          <a:lstStyle/>
          <a:p>
            <a:r>
              <a:rPr lang="es-US" sz="2800" dirty="0">
                <a:solidFill>
                  <a:srgbClr val="000000"/>
                </a:solidFill>
                <a:effectLst/>
                <a:ea typeface="Times New Roman" panose="02020603050405020304" pitchFamily="18" charset="0"/>
                <a:cs typeface="Times New Roman" panose="02020603050405020304" pitchFamily="18" charset="0"/>
              </a:rPr>
              <a:t>Objetivo general : </a:t>
            </a:r>
            <a:br>
              <a:rPr lang="es-US" sz="2800" dirty="0">
                <a:effectLst/>
                <a:ea typeface="Times New Roman" panose="02020603050405020304" pitchFamily="18" charset="0"/>
                <a:cs typeface="Times New Roman" panose="02020603050405020304" pitchFamily="18" charset="0"/>
              </a:rPr>
            </a:br>
            <a:r>
              <a:rPr lang="es-US" sz="2800" dirty="0">
                <a:effectLst/>
                <a:ea typeface="Times New Roman" panose="02020603050405020304" pitchFamily="18" charset="0"/>
                <a:cs typeface="Times New Roman" panose="02020603050405020304" pitchFamily="18" charset="0"/>
              </a:rPr>
              <a:t>Crear un fertilizante que ayude a las plantas a desarrollarse en un ambiente dentro de lo posible "libre de químicos", y así poder ayudar a la disminución de contaminantes químicos en el medio ambiente </a:t>
            </a:r>
          </a:p>
          <a:p>
            <a:r>
              <a:rPr lang="es-US" sz="2800" dirty="0">
                <a:solidFill>
                  <a:srgbClr val="000000"/>
                </a:solidFill>
                <a:effectLst/>
                <a:ea typeface="Times New Roman" panose="02020603050405020304" pitchFamily="18" charset="0"/>
                <a:cs typeface="Times New Roman" panose="02020603050405020304" pitchFamily="18" charset="0"/>
              </a:rPr>
              <a:t>Objetivo especifico: </a:t>
            </a:r>
            <a:br>
              <a:rPr lang="es-US" sz="2800" dirty="0">
                <a:effectLst/>
                <a:ea typeface="Times New Roman" panose="02020603050405020304" pitchFamily="18" charset="0"/>
                <a:cs typeface="Times New Roman" panose="02020603050405020304" pitchFamily="18" charset="0"/>
              </a:rPr>
            </a:br>
            <a:r>
              <a:rPr lang="es-US" sz="2800" dirty="0">
                <a:effectLst/>
                <a:ea typeface="Times New Roman" panose="02020603050405020304" pitchFamily="18" charset="0"/>
                <a:cs typeface="Times New Roman" panose="02020603050405020304" pitchFamily="18" charset="0"/>
              </a:rPr>
              <a:t>1-Investigar los ingredientes y sus nutrientes </a:t>
            </a:r>
            <a:br>
              <a:rPr lang="es-US" sz="2800" dirty="0">
                <a:effectLst/>
                <a:ea typeface="Times New Roman" panose="02020603050405020304" pitchFamily="18" charset="0"/>
                <a:cs typeface="Times New Roman" panose="02020603050405020304" pitchFamily="18" charset="0"/>
              </a:rPr>
            </a:br>
            <a:r>
              <a:rPr lang="es-US" sz="2800" dirty="0">
                <a:effectLst/>
                <a:ea typeface="Times New Roman" panose="02020603050405020304" pitchFamily="18" charset="0"/>
                <a:cs typeface="Times New Roman" panose="02020603050405020304" pitchFamily="18" charset="0"/>
              </a:rPr>
              <a:t>2-Hacer la fórmula del fertilizante </a:t>
            </a:r>
            <a:br>
              <a:rPr lang="es-US" sz="2800" dirty="0">
                <a:effectLst/>
                <a:ea typeface="Times New Roman" panose="02020603050405020304" pitchFamily="18" charset="0"/>
                <a:cs typeface="Times New Roman" panose="02020603050405020304" pitchFamily="18" charset="0"/>
              </a:rPr>
            </a:br>
            <a:r>
              <a:rPr lang="es-US" sz="2800" dirty="0">
                <a:effectLst/>
                <a:ea typeface="Times New Roman" panose="02020603050405020304" pitchFamily="18" charset="0"/>
                <a:cs typeface="Times New Roman" panose="02020603050405020304" pitchFamily="18" charset="0"/>
              </a:rPr>
              <a:t>3-Realizar el fertilizante </a:t>
            </a:r>
            <a:br>
              <a:rPr lang="es-US" sz="2800" dirty="0">
                <a:effectLst/>
                <a:ea typeface="Times New Roman" panose="02020603050405020304" pitchFamily="18" charset="0"/>
                <a:cs typeface="Times New Roman" panose="02020603050405020304" pitchFamily="18" charset="0"/>
              </a:rPr>
            </a:br>
            <a:r>
              <a:rPr lang="es-US" sz="2800" dirty="0">
                <a:effectLst/>
                <a:ea typeface="Times New Roman" panose="02020603050405020304" pitchFamily="18" charset="0"/>
                <a:cs typeface="Times New Roman" panose="02020603050405020304" pitchFamily="18" charset="0"/>
              </a:rPr>
              <a:t>3-Poner a prueba la fórmula en diferentes plantas </a:t>
            </a:r>
            <a:br>
              <a:rPr lang="es-US" sz="2800" dirty="0">
                <a:effectLst/>
                <a:ea typeface="Times New Roman" panose="02020603050405020304" pitchFamily="18" charset="0"/>
                <a:cs typeface="Times New Roman" panose="02020603050405020304" pitchFamily="18" charset="0"/>
              </a:rPr>
            </a:br>
            <a:endParaRPr lang="es-US" sz="2800" dirty="0">
              <a:effectLst/>
              <a:ea typeface="Times New Roman" panose="02020603050405020304" pitchFamily="18" charset="0"/>
              <a:cs typeface="Times New Roman" panose="02020603050405020304" pitchFamily="18" charset="0"/>
            </a:endParaRPr>
          </a:p>
          <a:p>
            <a:endParaRPr lang="es-US" sz="2800" dirty="0"/>
          </a:p>
        </p:txBody>
      </p:sp>
    </p:spTree>
    <p:extLst>
      <p:ext uri="{BB962C8B-B14F-4D97-AF65-F5344CB8AC3E}">
        <p14:creationId xmlns:p14="http://schemas.microsoft.com/office/powerpoint/2010/main" val="137914846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598220-CA4B-612D-C179-2610FB00E0C2}"/>
              </a:ext>
            </a:extLst>
          </p:cNvPr>
          <p:cNvSpPr>
            <a:spLocks noGrp="1"/>
          </p:cNvSpPr>
          <p:nvPr>
            <p:ph type="title"/>
          </p:nvPr>
        </p:nvSpPr>
        <p:spPr/>
        <p:txBody>
          <a:bodyPr/>
          <a:lstStyle/>
          <a:p>
            <a:r>
              <a:rPr lang="es-US" dirty="0"/>
              <a:t>Hipótesis </a:t>
            </a:r>
          </a:p>
        </p:txBody>
      </p:sp>
      <p:sp>
        <p:nvSpPr>
          <p:cNvPr id="3" name="Marcador de contenido 2">
            <a:extLst>
              <a:ext uri="{FF2B5EF4-FFF2-40B4-BE49-F238E27FC236}">
                <a16:creationId xmlns:a16="http://schemas.microsoft.com/office/drawing/2014/main" id="{502F2ECF-A823-0675-A678-DA7E2E6CCB0D}"/>
              </a:ext>
            </a:extLst>
          </p:cNvPr>
          <p:cNvSpPr>
            <a:spLocks noGrp="1"/>
          </p:cNvSpPr>
          <p:nvPr>
            <p:ph idx="1"/>
          </p:nvPr>
        </p:nvSpPr>
        <p:spPr/>
        <p:txBody>
          <a:bodyPr>
            <a:normAutofit/>
          </a:bodyPr>
          <a:lstStyle/>
          <a:p>
            <a:pPr marL="0" indent="0">
              <a:buNone/>
            </a:pPr>
            <a:r>
              <a:rPr lang="es-US" sz="2800" dirty="0">
                <a:effectLst/>
                <a:ea typeface="Times New Roman" panose="02020603050405020304" pitchFamily="18" charset="0"/>
                <a:cs typeface="Times New Roman" panose="02020603050405020304" pitchFamily="18" charset="0"/>
              </a:rPr>
              <a:t>Se puede hacer un fertilizante a base de cáscaras de huevo y bagazo de café,  para mejorar el crecimiento y el desarrollo integral de las plantas </a:t>
            </a:r>
          </a:p>
          <a:p>
            <a:endParaRPr lang="es-US" sz="2800" dirty="0"/>
          </a:p>
        </p:txBody>
      </p:sp>
    </p:spTree>
    <p:extLst>
      <p:ext uri="{BB962C8B-B14F-4D97-AF65-F5344CB8AC3E}">
        <p14:creationId xmlns:p14="http://schemas.microsoft.com/office/powerpoint/2010/main" val="303414926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CDCCB1-ED42-37CB-C258-7DEA1A4AA6E5}"/>
              </a:ext>
            </a:extLst>
          </p:cNvPr>
          <p:cNvSpPr>
            <a:spLocks noGrp="1"/>
          </p:cNvSpPr>
          <p:nvPr>
            <p:ph type="title"/>
          </p:nvPr>
        </p:nvSpPr>
        <p:spPr>
          <a:xfrm>
            <a:off x="2154166" y="546856"/>
            <a:ext cx="7729728" cy="1188720"/>
          </a:xfrm>
        </p:spPr>
        <p:txBody>
          <a:bodyPr/>
          <a:lstStyle/>
          <a:p>
            <a:r>
              <a:rPr lang="es-US" dirty="0"/>
              <a:t>Marco teórico </a:t>
            </a:r>
          </a:p>
        </p:txBody>
      </p:sp>
      <p:sp>
        <p:nvSpPr>
          <p:cNvPr id="3" name="Marcador de contenido 2">
            <a:extLst>
              <a:ext uri="{FF2B5EF4-FFF2-40B4-BE49-F238E27FC236}">
                <a16:creationId xmlns:a16="http://schemas.microsoft.com/office/drawing/2014/main" id="{B45231FA-05BB-0567-A6DD-FCAAD88EF78C}"/>
              </a:ext>
            </a:extLst>
          </p:cNvPr>
          <p:cNvSpPr>
            <a:spLocks noGrp="1"/>
          </p:cNvSpPr>
          <p:nvPr>
            <p:ph idx="1"/>
          </p:nvPr>
        </p:nvSpPr>
        <p:spPr>
          <a:xfrm>
            <a:off x="357704" y="1819074"/>
            <a:ext cx="10841729" cy="2420786"/>
          </a:xfrm>
        </p:spPr>
        <p:txBody>
          <a:bodyPr>
            <a:noAutofit/>
          </a:bodyPr>
          <a:lstStyle/>
          <a:p>
            <a:pPr marL="0" indent="0">
              <a:buNone/>
            </a:pPr>
            <a:r>
              <a:rPr lang="es-US" sz="2400" dirty="0">
                <a:effectLst/>
                <a:ea typeface="Times New Roman" panose="02020603050405020304" pitchFamily="18" charset="0"/>
                <a:cs typeface="Times New Roman" panose="02020603050405020304" pitchFamily="18" charset="0"/>
              </a:rPr>
              <a:t>-Plantas: </a:t>
            </a:r>
            <a:r>
              <a:rPr lang="es-US" sz="2400" dirty="0">
                <a:solidFill>
                  <a:srgbClr val="000000"/>
                </a:solidFill>
                <a:effectLst/>
                <a:ea typeface="Times New Roman" panose="02020603050405020304" pitchFamily="18" charset="0"/>
                <a:cs typeface="Times New Roman" panose="02020603050405020304" pitchFamily="18" charset="0"/>
              </a:rPr>
              <a:t>Organismo vivo que crece sin poder moverse, en especial el que crece fijado al suelo y se nutre de las sales minerales y del anhídrido carbónico que absorbe por las raíces o por los poros de las hojas.</a:t>
            </a:r>
            <a:endParaRPr lang="es-US" sz="2400" dirty="0">
              <a:effectLst/>
              <a:ea typeface="Times New Roman" panose="02020603050405020304" pitchFamily="18" charset="0"/>
              <a:cs typeface="Times New Roman" panose="02020603050405020304" pitchFamily="18" charset="0"/>
            </a:endParaRPr>
          </a:p>
          <a:p>
            <a:r>
              <a:rPr lang="es-US" sz="2400" dirty="0">
                <a:effectLst/>
                <a:ea typeface="Times New Roman" panose="02020603050405020304" pitchFamily="18" charset="0"/>
                <a:cs typeface="Times New Roman" panose="02020603050405020304" pitchFamily="18" charset="0"/>
              </a:rPr>
              <a:t>-Nutrientes:</a:t>
            </a:r>
            <a:r>
              <a:rPr lang="es-US" sz="2400" dirty="0">
                <a:solidFill>
                  <a:srgbClr val="4D5156"/>
                </a:solidFill>
                <a:effectLst/>
                <a:ea typeface="Times New Roman" panose="02020603050405020304" pitchFamily="18" charset="0"/>
                <a:cs typeface="Times New Roman" panose="02020603050405020304" pitchFamily="18" charset="0"/>
              </a:rPr>
              <a:t> </a:t>
            </a:r>
            <a:r>
              <a:rPr lang="es-US" sz="2400" dirty="0">
                <a:solidFill>
                  <a:srgbClr val="000000"/>
                </a:solidFill>
                <a:effectLst/>
                <a:ea typeface="Times New Roman" panose="02020603050405020304" pitchFamily="18" charset="0"/>
                <a:cs typeface="Times New Roman" panose="02020603050405020304" pitchFamily="18" charset="0"/>
              </a:rPr>
              <a:t>Los nutrientes son compuestos químicos contenidos en los alimentos que aportan a las células todo lo que necesitan para vivir.</a:t>
            </a:r>
            <a:r>
              <a:rPr lang="es-US" sz="2400" dirty="0">
                <a:effectLst/>
                <a:ea typeface="Times New Roman" panose="02020603050405020304" pitchFamily="18" charset="0"/>
                <a:cs typeface="Times New Roman" panose="02020603050405020304" pitchFamily="18" charset="0"/>
              </a:rPr>
              <a:t> </a:t>
            </a:r>
          </a:p>
          <a:p>
            <a:r>
              <a:rPr lang="es-US" sz="2400" dirty="0">
                <a:effectLst/>
                <a:ea typeface="Times New Roman" panose="02020603050405020304" pitchFamily="18" charset="0"/>
                <a:cs typeface="Times New Roman" panose="02020603050405020304" pitchFamily="18" charset="0"/>
              </a:rPr>
              <a:t>-Medio ambiente: El medio ambiente es la unión de elementos que son la naturaleza, la vida, la sociedad, la cultura, y todos aquellos creados a partir de ellos, que se dan en un tiempo determinado en un espacio determinado.</a:t>
            </a:r>
          </a:p>
          <a:p>
            <a:br>
              <a:rPr lang="es-US" sz="2400" dirty="0">
                <a:solidFill>
                  <a:srgbClr val="FFFFFF"/>
                </a:solidFill>
                <a:effectLst/>
                <a:ea typeface="Times New Roman" panose="02020603050405020304" pitchFamily="18" charset="0"/>
                <a:cs typeface="Times New Roman" panose="02020603050405020304" pitchFamily="18" charset="0"/>
              </a:rPr>
            </a:br>
            <a:r>
              <a:rPr lang="es-US" sz="2400" dirty="0">
                <a:effectLst/>
                <a:ea typeface="Times New Roman" panose="02020603050405020304" pitchFamily="18" charset="0"/>
                <a:cs typeface="Times New Roman" panose="02020603050405020304" pitchFamily="18" charset="0"/>
              </a:rPr>
              <a:t>-Residuos de café: </a:t>
            </a:r>
            <a:r>
              <a:rPr lang="es-US" sz="2400" dirty="0">
                <a:solidFill>
                  <a:srgbClr val="000000"/>
                </a:solidFill>
                <a:effectLst/>
                <a:ea typeface="Times New Roman" panose="02020603050405020304" pitchFamily="18" charset="0"/>
                <a:cs typeface="Times New Roman" panose="02020603050405020304" pitchFamily="18" charset="0"/>
              </a:rPr>
              <a:t>Esto es el sedimento que deja el café en un filtro, una vez que ha sido preparado y colado.</a:t>
            </a:r>
            <a:endParaRPr lang="es-US" sz="24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62309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515110-0F55-9121-1A8F-6DB6AAFC312B}"/>
              </a:ext>
            </a:extLst>
          </p:cNvPr>
          <p:cNvSpPr>
            <a:spLocks noGrp="1"/>
          </p:cNvSpPr>
          <p:nvPr>
            <p:ph type="title"/>
          </p:nvPr>
        </p:nvSpPr>
        <p:spPr/>
        <p:txBody>
          <a:bodyPr/>
          <a:lstStyle/>
          <a:p>
            <a:r>
              <a:rPr lang="es-US" dirty="0"/>
              <a:t>Metodología  </a:t>
            </a:r>
          </a:p>
        </p:txBody>
      </p:sp>
      <p:sp>
        <p:nvSpPr>
          <p:cNvPr id="5" name="CuadroTexto 4">
            <a:extLst>
              <a:ext uri="{FF2B5EF4-FFF2-40B4-BE49-F238E27FC236}">
                <a16:creationId xmlns:a16="http://schemas.microsoft.com/office/drawing/2014/main" id="{3898BDBA-0AE3-E245-5A54-539166699892}"/>
              </a:ext>
            </a:extLst>
          </p:cNvPr>
          <p:cNvSpPr txBox="1"/>
          <p:nvPr/>
        </p:nvSpPr>
        <p:spPr>
          <a:xfrm>
            <a:off x="1693335" y="2346620"/>
            <a:ext cx="9456276" cy="4211987"/>
          </a:xfrm>
          <a:prstGeom prst="rect">
            <a:avLst/>
          </a:prstGeom>
          <a:noFill/>
        </p:spPr>
        <p:txBody>
          <a:bodyPr wrap="square">
            <a:spAutoFit/>
          </a:bodyPr>
          <a:lstStyle/>
          <a:p>
            <a:pPr marL="342900" marR="0" lvl="0" indent="-342900">
              <a:lnSpc>
                <a:spcPct val="107000"/>
              </a:lnSpc>
              <a:spcBef>
                <a:spcPts val="0"/>
              </a:spcBef>
              <a:spcAft>
                <a:spcPts val="0"/>
              </a:spcAft>
              <a:buFont typeface="+mj-lt"/>
              <a:buAutoNum type="arabicPeriod"/>
            </a:pPr>
            <a:r>
              <a:rPr lang="es-US" sz="2800" dirty="0">
                <a:effectLst/>
                <a:ea typeface="Times New Roman" panose="02020603050405020304" pitchFamily="18" charset="0"/>
                <a:cs typeface="Times New Roman" panose="02020603050405020304" pitchFamily="18" charset="0"/>
              </a:rPr>
              <a:t>Investigar a cerca de los nutrientes y aportaciones de cada componente.  </a:t>
            </a:r>
          </a:p>
          <a:p>
            <a:pPr marL="342900" marR="0" lvl="0" indent="-342900">
              <a:lnSpc>
                <a:spcPct val="107000"/>
              </a:lnSpc>
              <a:spcBef>
                <a:spcPts val="0"/>
              </a:spcBef>
              <a:spcAft>
                <a:spcPts val="0"/>
              </a:spcAft>
              <a:buFont typeface="+mj-lt"/>
              <a:buAutoNum type="arabicPeriod"/>
            </a:pPr>
            <a:r>
              <a:rPr lang="es-US" sz="2800" dirty="0">
                <a:effectLst/>
                <a:ea typeface="Times New Roman" panose="02020603050405020304" pitchFamily="18" charset="0"/>
                <a:cs typeface="Times New Roman" panose="02020603050405020304" pitchFamily="18" charset="0"/>
              </a:rPr>
              <a:t>Para proceder con el proyecto primero reuniremos los materiales necesarios.</a:t>
            </a:r>
          </a:p>
          <a:p>
            <a:pPr marL="342900" marR="0" lvl="0" indent="-342900">
              <a:lnSpc>
                <a:spcPct val="107000"/>
              </a:lnSpc>
              <a:spcBef>
                <a:spcPts val="0"/>
              </a:spcBef>
              <a:spcAft>
                <a:spcPts val="0"/>
              </a:spcAft>
              <a:buFont typeface="+mj-lt"/>
              <a:buAutoNum type="arabicPeriod"/>
            </a:pPr>
            <a:r>
              <a:rPr lang="es-US" sz="2800" dirty="0">
                <a:effectLst/>
                <a:ea typeface="Times New Roman" panose="02020603050405020304" pitchFamily="18" charset="0"/>
                <a:cs typeface="Times New Roman" panose="02020603050405020304" pitchFamily="18" charset="0"/>
              </a:rPr>
              <a:t>Usar los materiales para así crear el fertilizante y que funcione correctamente. </a:t>
            </a:r>
          </a:p>
          <a:p>
            <a:pPr marL="342900" marR="0" lvl="0" indent="-342900">
              <a:lnSpc>
                <a:spcPct val="107000"/>
              </a:lnSpc>
              <a:spcBef>
                <a:spcPts val="0"/>
              </a:spcBef>
              <a:spcAft>
                <a:spcPts val="0"/>
              </a:spcAft>
              <a:buFont typeface="+mj-lt"/>
              <a:buAutoNum type="arabicPeriod"/>
            </a:pPr>
            <a:r>
              <a:rPr lang="es-US" sz="2800" dirty="0">
                <a:effectLst/>
                <a:ea typeface="Times New Roman" panose="02020603050405020304" pitchFamily="18" charset="0"/>
                <a:cs typeface="Times New Roman" panose="02020603050405020304" pitchFamily="18" charset="0"/>
              </a:rPr>
              <a:t>Probar el fertilizante en plantas y comprobar que ayude al desarrollo de las plantas y el suelo.</a:t>
            </a:r>
          </a:p>
          <a:p>
            <a:pPr marL="342900" marR="0" lvl="0" indent="-342900">
              <a:lnSpc>
                <a:spcPct val="107000"/>
              </a:lnSpc>
              <a:spcBef>
                <a:spcPts val="0"/>
              </a:spcBef>
              <a:spcAft>
                <a:spcPts val="800"/>
              </a:spcAft>
              <a:buFont typeface="+mj-lt"/>
              <a:buAutoNum type="arabicPeriod"/>
            </a:pPr>
            <a:r>
              <a:rPr lang="es-US" sz="2800" dirty="0">
                <a:effectLst/>
                <a:ea typeface="Times New Roman" panose="02020603050405020304" pitchFamily="18" charset="0"/>
                <a:cs typeface="Times New Roman" panose="02020603050405020304" pitchFamily="18" charset="0"/>
              </a:rPr>
              <a:t>Evaluar los resultados.</a:t>
            </a:r>
          </a:p>
        </p:txBody>
      </p:sp>
    </p:spTree>
    <p:extLst>
      <p:ext uri="{BB962C8B-B14F-4D97-AF65-F5344CB8AC3E}">
        <p14:creationId xmlns:p14="http://schemas.microsoft.com/office/powerpoint/2010/main" val="2958571407"/>
      </p:ext>
    </p:extLst>
  </p:cSld>
  <p:clrMapOvr>
    <a:masterClrMapping/>
  </p:clrMapOvr>
  <p:transition spd="slow">
    <p:push dir="u"/>
  </p:transition>
</p:sld>
</file>

<file path=ppt/theme/theme1.xml><?xml version="1.0" encoding="utf-8"?>
<a:theme xmlns:a="http://schemas.openxmlformats.org/drawingml/2006/main" name="Paque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8</Slides>
  <Notes>0</Notes>
  <HiddenSlides>0</HiddenSlide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Paquete</vt:lpstr>
      <vt:lpstr> Coffert </vt:lpstr>
      <vt:lpstr>Antecedentes </vt:lpstr>
      <vt:lpstr>Planteamiento del problema </vt:lpstr>
      <vt:lpstr>Justificación </vt:lpstr>
      <vt:lpstr>Objetivos </vt:lpstr>
      <vt:lpstr>Hipótesis </vt:lpstr>
      <vt:lpstr>Marco teórico </vt:lpstr>
      <vt:lpstr>Metodología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Coffert </dc:title>
  <dc:creator>Maria Auxiliadora Garcia Nava</dc:creator>
  <cp:lastModifiedBy>Maria Auxiliadora Garcia Nava</cp:lastModifiedBy>
  <cp:revision>12</cp:revision>
  <dcterms:created xsi:type="dcterms:W3CDTF">2022-10-20T17:23:44Z</dcterms:created>
  <dcterms:modified xsi:type="dcterms:W3CDTF">2022-10-27T16:57:21Z</dcterms:modified>
</cp:coreProperties>
</file>