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6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A560106B-58F9-4964-A2FD-03CDB8B2AB3D}" type="datetimeFigureOut">
              <a:rPr lang="es-MX" smtClean="0"/>
              <a:t>12/09/2022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5A6A7AF-5441-4612-80A0-40E84D18A6AD}" type="slidenum">
              <a:rPr lang="es-MX" smtClean="0"/>
              <a:t>‹Nº›</a:t>
            </a:fld>
            <a:endParaRPr lang="es-MX"/>
          </a:p>
        </p:txBody>
      </p:sp>
    </p:spTree>
    <p:extLst>
      <p:ext uri="{BB962C8B-B14F-4D97-AF65-F5344CB8AC3E}">
        <p14:creationId xmlns:p14="http://schemas.microsoft.com/office/powerpoint/2010/main" val="2086368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560106B-58F9-4964-A2FD-03CDB8B2AB3D}" type="datetimeFigureOut">
              <a:rPr lang="es-MX" smtClean="0"/>
              <a:t>12/09/2022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5A6A7AF-5441-4612-80A0-40E84D18A6AD}" type="slidenum">
              <a:rPr lang="es-MX" smtClean="0"/>
              <a:t>‹Nº›</a:t>
            </a:fld>
            <a:endParaRPr lang="es-MX"/>
          </a:p>
        </p:txBody>
      </p:sp>
    </p:spTree>
    <p:extLst>
      <p:ext uri="{BB962C8B-B14F-4D97-AF65-F5344CB8AC3E}">
        <p14:creationId xmlns:p14="http://schemas.microsoft.com/office/powerpoint/2010/main" val="392722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560106B-58F9-4964-A2FD-03CDB8B2AB3D}" type="datetimeFigureOut">
              <a:rPr lang="es-MX" smtClean="0"/>
              <a:t>12/09/2022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5A6A7AF-5441-4612-80A0-40E84D18A6AD}" type="slidenum">
              <a:rPr lang="es-MX" smtClean="0"/>
              <a:t>‹Nº›</a:t>
            </a:fld>
            <a:endParaRPr lang="es-MX"/>
          </a:p>
        </p:txBody>
      </p:sp>
    </p:spTree>
    <p:extLst>
      <p:ext uri="{BB962C8B-B14F-4D97-AF65-F5344CB8AC3E}">
        <p14:creationId xmlns:p14="http://schemas.microsoft.com/office/powerpoint/2010/main" val="82493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560106B-58F9-4964-A2FD-03CDB8B2AB3D}" type="datetimeFigureOut">
              <a:rPr lang="es-MX" smtClean="0"/>
              <a:t>12/09/2022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5A6A7AF-5441-4612-80A0-40E84D18A6AD}" type="slidenum">
              <a:rPr lang="es-MX" smtClean="0"/>
              <a:t>‹Nº›</a:t>
            </a:fld>
            <a:endParaRPr lang="es-MX"/>
          </a:p>
        </p:txBody>
      </p:sp>
    </p:spTree>
    <p:extLst>
      <p:ext uri="{BB962C8B-B14F-4D97-AF65-F5344CB8AC3E}">
        <p14:creationId xmlns:p14="http://schemas.microsoft.com/office/powerpoint/2010/main" val="481694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560106B-58F9-4964-A2FD-03CDB8B2AB3D}" type="datetimeFigureOut">
              <a:rPr lang="es-MX" smtClean="0"/>
              <a:t>12/09/2022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5A6A7AF-5441-4612-80A0-40E84D18A6AD}" type="slidenum">
              <a:rPr lang="es-MX" smtClean="0"/>
              <a:t>‹Nº›</a:t>
            </a:fld>
            <a:endParaRPr lang="es-MX"/>
          </a:p>
        </p:txBody>
      </p:sp>
    </p:spTree>
    <p:extLst>
      <p:ext uri="{BB962C8B-B14F-4D97-AF65-F5344CB8AC3E}">
        <p14:creationId xmlns:p14="http://schemas.microsoft.com/office/powerpoint/2010/main" val="128038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A560106B-58F9-4964-A2FD-03CDB8B2AB3D}" type="datetimeFigureOut">
              <a:rPr lang="es-MX" smtClean="0"/>
              <a:t>12/09/2022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5A6A7AF-5441-4612-80A0-40E84D18A6AD}" type="slidenum">
              <a:rPr lang="es-MX" smtClean="0"/>
              <a:t>‹Nº›</a:t>
            </a:fld>
            <a:endParaRPr lang="es-MX"/>
          </a:p>
        </p:txBody>
      </p:sp>
    </p:spTree>
    <p:extLst>
      <p:ext uri="{BB962C8B-B14F-4D97-AF65-F5344CB8AC3E}">
        <p14:creationId xmlns:p14="http://schemas.microsoft.com/office/powerpoint/2010/main" val="351853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A560106B-58F9-4964-A2FD-03CDB8B2AB3D}" type="datetimeFigureOut">
              <a:rPr lang="es-MX" smtClean="0"/>
              <a:t>12/09/2022</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D5A6A7AF-5441-4612-80A0-40E84D18A6AD}" type="slidenum">
              <a:rPr lang="es-MX" smtClean="0"/>
              <a:t>‹Nº›</a:t>
            </a:fld>
            <a:endParaRPr lang="es-MX"/>
          </a:p>
        </p:txBody>
      </p:sp>
    </p:spTree>
    <p:extLst>
      <p:ext uri="{BB962C8B-B14F-4D97-AF65-F5344CB8AC3E}">
        <p14:creationId xmlns:p14="http://schemas.microsoft.com/office/powerpoint/2010/main" val="132746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A560106B-58F9-4964-A2FD-03CDB8B2AB3D}" type="datetimeFigureOut">
              <a:rPr lang="es-MX" smtClean="0"/>
              <a:t>12/09/2022</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D5A6A7AF-5441-4612-80A0-40E84D18A6AD}" type="slidenum">
              <a:rPr lang="es-MX" smtClean="0"/>
              <a:t>‹Nº›</a:t>
            </a:fld>
            <a:endParaRPr lang="es-MX"/>
          </a:p>
        </p:txBody>
      </p:sp>
    </p:spTree>
    <p:extLst>
      <p:ext uri="{BB962C8B-B14F-4D97-AF65-F5344CB8AC3E}">
        <p14:creationId xmlns:p14="http://schemas.microsoft.com/office/powerpoint/2010/main" val="408670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560106B-58F9-4964-A2FD-03CDB8B2AB3D}" type="datetimeFigureOut">
              <a:rPr lang="es-MX" smtClean="0"/>
              <a:t>12/09/2022</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D5A6A7AF-5441-4612-80A0-40E84D18A6AD}" type="slidenum">
              <a:rPr lang="es-MX" smtClean="0"/>
              <a:t>‹Nº›</a:t>
            </a:fld>
            <a:endParaRPr lang="es-MX"/>
          </a:p>
        </p:txBody>
      </p:sp>
    </p:spTree>
    <p:extLst>
      <p:ext uri="{BB962C8B-B14F-4D97-AF65-F5344CB8AC3E}">
        <p14:creationId xmlns:p14="http://schemas.microsoft.com/office/powerpoint/2010/main" val="165233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560106B-58F9-4964-A2FD-03CDB8B2AB3D}" type="datetimeFigureOut">
              <a:rPr lang="es-MX" smtClean="0"/>
              <a:t>12/09/2022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5A6A7AF-5441-4612-80A0-40E84D18A6AD}" type="slidenum">
              <a:rPr lang="es-MX" smtClean="0"/>
              <a:t>‹Nº›</a:t>
            </a:fld>
            <a:endParaRPr lang="es-MX"/>
          </a:p>
        </p:txBody>
      </p:sp>
    </p:spTree>
    <p:extLst>
      <p:ext uri="{BB962C8B-B14F-4D97-AF65-F5344CB8AC3E}">
        <p14:creationId xmlns:p14="http://schemas.microsoft.com/office/powerpoint/2010/main" val="370695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560106B-58F9-4964-A2FD-03CDB8B2AB3D}" type="datetimeFigureOut">
              <a:rPr lang="es-MX" smtClean="0"/>
              <a:t>12/09/2022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5A6A7AF-5441-4612-80A0-40E84D18A6AD}" type="slidenum">
              <a:rPr lang="es-MX" smtClean="0"/>
              <a:t>‹Nº›</a:t>
            </a:fld>
            <a:endParaRPr lang="es-MX"/>
          </a:p>
        </p:txBody>
      </p:sp>
    </p:spTree>
    <p:extLst>
      <p:ext uri="{BB962C8B-B14F-4D97-AF65-F5344CB8AC3E}">
        <p14:creationId xmlns:p14="http://schemas.microsoft.com/office/powerpoint/2010/main" val="3964030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0106B-58F9-4964-A2FD-03CDB8B2AB3D}" type="datetimeFigureOut">
              <a:rPr lang="es-MX" smtClean="0"/>
              <a:t>12/09/2022</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6A7AF-5441-4612-80A0-40E84D18A6AD}" type="slidenum">
              <a:rPr lang="es-MX" smtClean="0"/>
              <a:t>‹Nº›</a:t>
            </a:fld>
            <a:endParaRPr lang="es-MX"/>
          </a:p>
        </p:txBody>
      </p:sp>
    </p:spTree>
    <p:extLst>
      <p:ext uri="{BB962C8B-B14F-4D97-AF65-F5344CB8AC3E}">
        <p14:creationId xmlns:p14="http://schemas.microsoft.com/office/powerpoint/2010/main" val="3460712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CuadroTexto 3"/>
          <p:cNvSpPr txBox="1"/>
          <p:nvPr/>
        </p:nvSpPr>
        <p:spPr>
          <a:xfrm>
            <a:off x="414068" y="664235"/>
            <a:ext cx="10325818" cy="4401205"/>
          </a:xfrm>
          <a:prstGeom prst="rect">
            <a:avLst/>
          </a:prstGeom>
          <a:noFill/>
        </p:spPr>
        <p:txBody>
          <a:bodyPr wrap="square" rtlCol="0">
            <a:spAutoFit/>
          </a:bodyPr>
          <a:lstStyle/>
          <a:p>
            <a:r>
              <a:rPr lang="es-ES" sz="2800" dirty="0" smtClean="0">
                <a:latin typeface="Arial Black" panose="020B0A04020102020204" pitchFamily="34" charset="0"/>
              </a:rPr>
              <a:t>Alumna Alison</a:t>
            </a:r>
          </a:p>
          <a:p>
            <a:endParaRPr lang="es-ES" sz="2800" dirty="0">
              <a:latin typeface="Arial Black" panose="020B0A04020102020204" pitchFamily="34" charset="0"/>
            </a:endParaRPr>
          </a:p>
          <a:p>
            <a:endParaRPr lang="es-ES" sz="2800" dirty="0" smtClean="0">
              <a:latin typeface="Arial Black" panose="020B0A04020102020204" pitchFamily="34" charset="0"/>
            </a:endParaRPr>
          </a:p>
          <a:p>
            <a:r>
              <a:rPr lang="es-ES" sz="2800" dirty="0" smtClean="0">
                <a:latin typeface="Arial Black" panose="020B0A04020102020204" pitchFamily="34" charset="0"/>
              </a:rPr>
              <a:t>Tarea </a:t>
            </a:r>
          </a:p>
          <a:p>
            <a:endParaRPr lang="es-ES" sz="2800" dirty="0">
              <a:latin typeface="Arial Black" panose="020B0A04020102020204" pitchFamily="34" charset="0"/>
            </a:endParaRPr>
          </a:p>
          <a:p>
            <a:endParaRPr lang="es-ES" sz="2800" dirty="0" smtClean="0">
              <a:latin typeface="Arial Black" panose="020B0A04020102020204" pitchFamily="34" charset="0"/>
            </a:endParaRPr>
          </a:p>
          <a:p>
            <a:r>
              <a:rPr lang="es-ES" sz="2800" dirty="0" smtClean="0">
                <a:latin typeface="Arial Black" panose="020B0A04020102020204" pitchFamily="34" charset="0"/>
              </a:rPr>
              <a:t>Lindas tardes o noches :D </a:t>
            </a:r>
          </a:p>
          <a:p>
            <a:r>
              <a:rPr lang="es-ES" sz="2800" dirty="0" smtClean="0">
                <a:latin typeface="Arial Black" panose="020B0A04020102020204" pitchFamily="34" charset="0"/>
              </a:rPr>
              <a:t>Hoy presentamos  cuantas contaminaciones hay tal vez me falten pero </a:t>
            </a:r>
            <a:r>
              <a:rPr lang="es-ES" sz="2800" dirty="0" err="1" smtClean="0">
                <a:latin typeface="Arial Black" panose="020B0A04020102020204" pitchFamily="34" charset="0"/>
              </a:rPr>
              <a:t>oki</a:t>
            </a:r>
            <a:r>
              <a:rPr lang="es-ES" sz="2800" dirty="0" smtClean="0">
                <a:latin typeface="Arial Black" panose="020B0A04020102020204" pitchFamily="34" charset="0"/>
              </a:rPr>
              <a:t> bueno sin nada mas nada menos a </a:t>
            </a:r>
            <a:r>
              <a:rPr lang="es-ES" sz="2800" dirty="0" err="1" smtClean="0">
                <a:latin typeface="Arial Black" panose="020B0A04020102020204" pitchFamily="34" charset="0"/>
              </a:rPr>
              <a:t>qui</a:t>
            </a:r>
            <a:r>
              <a:rPr lang="es-ES" sz="2800" dirty="0" smtClean="0">
                <a:latin typeface="Arial Black" panose="020B0A04020102020204" pitchFamily="34" charset="0"/>
              </a:rPr>
              <a:t> esta 10 contaminaciones</a:t>
            </a:r>
            <a:endParaRPr lang="es-MX" sz="2800" dirty="0">
              <a:latin typeface="Arial Black" panose="020B0A04020102020204" pitchFamily="34" charset="0"/>
            </a:endParaRPr>
          </a:p>
        </p:txBody>
      </p:sp>
      <p:pic>
        <p:nvPicPr>
          <p:cNvPr id="5" name="Imagen 4"/>
          <p:cNvPicPr>
            <a:picLocks noChangeAspect="1"/>
          </p:cNvPicPr>
          <p:nvPr/>
        </p:nvPicPr>
        <p:blipFill rotWithShape="1">
          <a:blip r:embed="rId2"/>
          <a:srcRect r="98879"/>
          <a:stretch/>
        </p:blipFill>
        <p:spPr>
          <a:xfrm>
            <a:off x="175941" y="156353"/>
            <a:ext cx="117357" cy="6343233"/>
          </a:xfrm>
          <a:prstGeom prst="rect">
            <a:avLst/>
          </a:prstGeom>
        </p:spPr>
      </p:pic>
      <p:pic>
        <p:nvPicPr>
          <p:cNvPr id="6" name="Imagen 5"/>
          <p:cNvPicPr>
            <a:picLocks noChangeAspect="1"/>
          </p:cNvPicPr>
          <p:nvPr/>
        </p:nvPicPr>
        <p:blipFill>
          <a:blip r:embed="rId3"/>
          <a:stretch>
            <a:fillRect/>
          </a:stretch>
        </p:blipFill>
        <p:spPr>
          <a:xfrm>
            <a:off x="11869539" y="159196"/>
            <a:ext cx="115834" cy="6340390"/>
          </a:xfrm>
          <a:prstGeom prst="rect">
            <a:avLst/>
          </a:prstGeom>
        </p:spPr>
      </p:pic>
      <p:pic>
        <p:nvPicPr>
          <p:cNvPr id="7" name="Imagen 6"/>
          <p:cNvPicPr>
            <a:picLocks noChangeAspect="1"/>
          </p:cNvPicPr>
          <p:nvPr/>
        </p:nvPicPr>
        <p:blipFill rotWithShape="1">
          <a:blip r:embed="rId2"/>
          <a:srcRect b="96076"/>
          <a:stretch/>
        </p:blipFill>
        <p:spPr>
          <a:xfrm>
            <a:off x="175941" y="156353"/>
            <a:ext cx="11809432" cy="102440"/>
          </a:xfrm>
          <a:prstGeom prst="rect">
            <a:avLst/>
          </a:prstGeom>
        </p:spPr>
      </p:pic>
      <p:pic>
        <p:nvPicPr>
          <p:cNvPr id="8" name="Imagen 7"/>
          <p:cNvPicPr>
            <a:picLocks noChangeAspect="1"/>
          </p:cNvPicPr>
          <p:nvPr/>
        </p:nvPicPr>
        <p:blipFill>
          <a:blip r:embed="rId4"/>
          <a:stretch>
            <a:fillRect/>
          </a:stretch>
        </p:blipFill>
        <p:spPr>
          <a:xfrm>
            <a:off x="175941" y="6402042"/>
            <a:ext cx="11808975" cy="97544"/>
          </a:xfrm>
          <a:prstGeom prst="rect">
            <a:avLst/>
          </a:prstGeom>
        </p:spPr>
      </p:pic>
    </p:spTree>
    <p:extLst>
      <p:ext uri="{BB962C8B-B14F-4D97-AF65-F5344CB8AC3E}">
        <p14:creationId xmlns:p14="http://schemas.microsoft.com/office/powerpoint/2010/main" val="44766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75153" y="380642"/>
            <a:ext cx="3143250"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uadroTexto 3"/>
          <p:cNvSpPr txBox="1"/>
          <p:nvPr/>
        </p:nvSpPr>
        <p:spPr>
          <a:xfrm>
            <a:off x="402650" y="2562521"/>
            <a:ext cx="3088256" cy="3970318"/>
          </a:xfrm>
          <a:prstGeom prst="rect">
            <a:avLst/>
          </a:prstGeom>
          <a:noFill/>
        </p:spPr>
        <p:txBody>
          <a:bodyPr wrap="square" rtlCol="0">
            <a:spAutoFit/>
          </a:bodyPr>
          <a:lstStyle/>
          <a:p>
            <a:pPr marL="285750" indent="-285750">
              <a:buFont typeface="Wingdings" panose="05000000000000000000" pitchFamily="2" charset="2"/>
              <a:buChar char="v"/>
            </a:pPr>
            <a:r>
              <a:rPr lang="es-ES" b="1" dirty="0"/>
              <a:t>Contaminación </a:t>
            </a:r>
            <a:r>
              <a:rPr lang="es-ES" b="1" dirty="0" smtClean="0"/>
              <a:t>atmosférica</a:t>
            </a:r>
          </a:p>
          <a:p>
            <a:endParaRPr lang="es-ES" b="1" dirty="0"/>
          </a:p>
          <a:p>
            <a:endParaRPr lang="es-ES" b="1" dirty="0"/>
          </a:p>
          <a:p>
            <a:r>
              <a:rPr lang="es-ES" dirty="0" smtClean="0"/>
              <a:t>surge </a:t>
            </a:r>
            <a:r>
              <a:rPr lang="es-ES" dirty="0"/>
              <a:t>de la liberación de partículas de sustancias químicas a la atmósfera. También conocida como polución, es el tipo de contaminación que </a:t>
            </a:r>
            <a:r>
              <a:rPr lang="es-ES" b="1" dirty="0"/>
              <a:t>afecta a través del aire</a:t>
            </a:r>
            <a:r>
              <a:rPr lang="es-ES" dirty="0"/>
              <a:t>. Uno de los contaminantes más conocidos en este sentido son el CO2, el metano y el humo proveniente de la combustión.</a:t>
            </a:r>
          </a:p>
        </p:txBody>
      </p:sp>
      <p:pic>
        <p:nvPicPr>
          <p:cNvPr id="5" name="Imagen 4"/>
          <p:cNvPicPr>
            <a:picLocks noChangeAspect="1"/>
          </p:cNvPicPr>
          <p:nvPr/>
        </p:nvPicPr>
        <p:blipFill>
          <a:blip r:embed="rId3"/>
          <a:stretch>
            <a:fillRect/>
          </a:stretch>
        </p:blipFill>
        <p:spPr>
          <a:xfrm>
            <a:off x="3844685" y="526751"/>
            <a:ext cx="2533650"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uadroTexto 5"/>
          <p:cNvSpPr txBox="1"/>
          <p:nvPr/>
        </p:nvSpPr>
        <p:spPr>
          <a:xfrm>
            <a:off x="3490906" y="2542613"/>
            <a:ext cx="3519578" cy="3970318"/>
          </a:xfrm>
          <a:prstGeom prst="rect">
            <a:avLst/>
          </a:prstGeom>
          <a:noFill/>
        </p:spPr>
        <p:txBody>
          <a:bodyPr wrap="square" rtlCol="0">
            <a:spAutoFit/>
          </a:bodyPr>
          <a:lstStyle/>
          <a:p>
            <a:pPr marL="285750" indent="-285750">
              <a:buFont typeface="Wingdings" panose="05000000000000000000" pitchFamily="2" charset="2"/>
              <a:buChar char="v"/>
            </a:pPr>
            <a:r>
              <a:rPr lang="es-ES" dirty="0"/>
              <a:t> </a:t>
            </a:r>
            <a:r>
              <a:rPr lang="es-MX" b="1" dirty="0"/>
              <a:t>Contaminación hídrica</a:t>
            </a:r>
          </a:p>
          <a:p>
            <a:endParaRPr lang="es-ES" dirty="0" smtClean="0"/>
          </a:p>
          <a:p>
            <a:endParaRPr lang="es-ES" dirty="0"/>
          </a:p>
          <a:p>
            <a:r>
              <a:rPr lang="es-ES" dirty="0" smtClean="0"/>
              <a:t>efecto </a:t>
            </a:r>
            <a:r>
              <a:rPr lang="es-ES" dirty="0"/>
              <a:t>de la emisión y liberación en las aguas de sustancias contaminantes. Se dificulta o altera la vida y el uso normativo, haciéndola no potable. </a:t>
            </a:r>
            <a:r>
              <a:rPr lang="es-ES" b="1" dirty="0"/>
              <a:t>Habitualmente esta contaminación es de origen industrial</a:t>
            </a:r>
            <a:r>
              <a:rPr lang="es-ES" dirty="0"/>
              <a:t>. Incluye la contaminación marítima, la cual haría referencia a la contaminación de los mares y océanos por la misma causa.</a:t>
            </a:r>
            <a:endParaRPr lang="es-MX" dirty="0"/>
          </a:p>
        </p:txBody>
      </p:sp>
      <p:pic>
        <p:nvPicPr>
          <p:cNvPr id="7" name="Imagen 6"/>
          <p:cNvPicPr>
            <a:picLocks noChangeAspect="1"/>
          </p:cNvPicPr>
          <p:nvPr/>
        </p:nvPicPr>
        <p:blipFill>
          <a:blip r:embed="rId4"/>
          <a:stretch>
            <a:fillRect/>
          </a:stretch>
        </p:blipFill>
        <p:spPr>
          <a:xfrm>
            <a:off x="6884778" y="796857"/>
            <a:ext cx="2607512" cy="14222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p:cNvPicPr>
            <a:picLocks noChangeAspect="1"/>
          </p:cNvPicPr>
          <p:nvPr/>
        </p:nvPicPr>
        <p:blipFill>
          <a:blip r:embed="rId5"/>
          <a:stretch>
            <a:fillRect/>
          </a:stretch>
        </p:blipFill>
        <p:spPr>
          <a:xfrm>
            <a:off x="9676098" y="813033"/>
            <a:ext cx="1990725"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CuadroTexto 8"/>
          <p:cNvSpPr txBox="1"/>
          <p:nvPr/>
        </p:nvSpPr>
        <p:spPr>
          <a:xfrm>
            <a:off x="7159924" y="2976589"/>
            <a:ext cx="4372334" cy="2862322"/>
          </a:xfrm>
          <a:prstGeom prst="rect">
            <a:avLst/>
          </a:prstGeom>
          <a:noFill/>
        </p:spPr>
        <p:txBody>
          <a:bodyPr wrap="square" rtlCol="0">
            <a:spAutoFit/>
          </a:bodyPr>
          <a:lstStyle/>
          <a:p>
            <a:pPr marL="285750" indent="-285750">
              <a:buFont typeface="Wingdings" panose="05000000000000000000" pitchFamily="2" charset="2"/>
              <a:buChar char="v"/>
            </a:pPr>
            <a:r>
              <a:rPr lang="es-ES" b="1" dirty="0"/>
              <a:t>Contaminación del suelo y del </a:t>
            </a:r>
            <a:r>
              <a:rPr lang="es-ES" b="1" dirty="0" smtClean="0"/>
              <a:t>subsuelo</a:t>
            </a:r>
          </a:p>
          <a:p>
            <a:endParaRPr lang="es-ES" b="1" dirty="0"/>
          </a:p>
          <a:p>
            <a:endParaRPr lang="es-ES" b="1" dirty="0" smtClean="0"/>
          </a:p>
          <a:p>
            <a:endParaRPr lang="es-ES" b="1" dirty="0"/>
          </a:p>
          <a:p>
            <a:r>
              <a:rPr lang="es-ES" dirty="0"/>
              <a:t>Provocada por la filtración de sustancias en el suelo, genera </a:t>
            </a:r>
            <a:r>
              <a:rPr lang="es-ES" b="1" dirty="0"/>
              <a:t>alteraciones físicas y químicas en éste que hacen que por ejemplo resulte inhabitable</a:t>
            </a:r>
            <a:r>
              <a:rPr lang="es-ES" dirty="0"/>
              <a:t>, se contaminen las aguas subterráneas o se imposibilite el crecimiento de vida en el área.</a:t>
            </a:r>
          </a:p>
        </p:txBody>
      </p:sp>
      <p:pic>
        <p:nvPicPr>
          <p:cNvPr id="10" name="Imagen 9"/>
          <p:cNvPicPr>
            <a:picLocks noChangeAspect="1"/>
          </p:cNvPicPr>
          <p:nvPr/>
        </p:nvPicPr>
        <p:blipFill>
          <a:blip r:embed="rId6"/>
          <a:stretch>
            <a:fillRect/>
          </a:stretch>
        </p:blipFill>
        <p:spPr>
          <a:xfrm>
            <a:off x="108453" y="172541"/>
            <a:ext cx="115834" cy="6340390"/>
          </a:xfrm>
          <a:prstGeom prst="rect">
            <a:avLst/>
          </a:prstGeom>
        </p:spPr>
      </p:pic>
      <p:pic>
        <p:nvPicPr>
          <p:cNvPr id="11" name="Imagen 10"/>
          <p:cNvPicPr>
            <a:picLocks noChangeAspect="1"/>
          </p:cNvPicPr>
          <p:nvPr/>
        </p:nvPicPr>
        <p:blipFill>
          <a:blip r:embed="rId6"/>
          <a:stretch>
            <a:fillRect/>
          </a:stretch>
        </p:blipFill>
        <p:spPr>
          <a:xfrm flipH="1">
            <a:off x="11801388" y="181190"/>
            <a:ext cx="116040" cy="6351650"/>
          </a:xfrm>
          <a:prstGeom prst="rect">
            <a:avLst/>
          </a:prstGeom>
        </p:spPr>
      </p:pic>
      <p:pic>
        <p:nvPicPr>
          <p:cNvPr id="12" name="Imagen 11"/>
          <p:cNvPicPr>
            <a:picLocks noChangeAspect="1"/>
          </p:cNvPicPr>
          <p:nvPr/>
        </p:nvPicPr>
        <p:blipFill>
          <a:blip r:embed="rId7"/>
          <a:stretch>
            <a:fillRect/>
          </a:stretch>
        </p:blipFill>
        <p:spPr>
          <a:xfrm>
            <a:off x="108453" y="181189"/>
            <a:ext cx="11808975" cy="97544"/>
          </a:xfrm>
          <a:prstGeom prst="rect">
            <a:avLst/>
          </a:prstGeom>
        </p:spPr>
      </p:pic>
      <p:pic>
        <p:nvPicPr>
          <p:cNvPr id="13" name="Imagen 12"/>
          <p:cNvPicPr>
            <a:picLocks noChangeAspect="1"/>
          </p:cNvPicPr>
          <p:nvPr/>
        </p:nvPicPr>
        <p:blipFill>
          <a:blip r:embed="rId7"/>
          <a:stretch>
            <a:fillRect/>
          </a:stretch>
        </p:blipFill>
        <p:spPr>
          <a:xfrm>
            <a:off x="108452" y="6467689"/>
            <a:ext cx="11808975" cy="97544"/>
          </a:xfrm>
          <a:prstGeom prst="rect">
            <a:avLst/>
          </a:prstGeom>
        </p:spPr>
      </p:pic>
    </p:spTree>
    <p:extLst>
      <p:ext uri="{BB962C8B-B14F-4D97-AF65-F5344CB8AC3E}">
        <p14:creationId xmlns:p14="http://schemas.microsoft.com/office/powerpoint/2010/main" val="59077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29972" y="621461"/>
            <a:ext cx="3105150" cy="1666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uadroTexto 2"/>
          <p:cNvSpPr txBox="1"/>
          <p:nvPr/>
        </p:nvSpPr>
        <p:spPr>
          <a:xfrm>
            <a:off x="383875" y="2389517"/>
            <a:ext cx="3197345" cy="3970318"/>
          </a:xfrm>
          <a:prstGeom prst="rect">
            <a:avLst/>
          </a:prstGeom>
          <a:noFill/>
        </p:spPr>
        <p:txBody>
          <a:bodyPr wrap="square" rtlCol="0">
            <a:spAutoFit/>
          </a:bodyPr>
          <a:lstStyle/>
          <a:p>
            <a:pPr marL="285750" indent="-285750">
              <a:buFont typeface="Wingdings" panose="05000000000000000000" pitchFamily="2" charset="2"/>
              <a:buChar char="v"/>
            </a:pPr>
            <a:r>
              <a:rPr lang="es-ES" b="1" dirty="0"/>
              <a:t>Contaminación </a:t>
            </a:r>
            <a:r>
              <a:rPr lang="es-ES" b="1" dirty="0" smtClean="0"/>
              <a:t>radiactiva</a:t>
            </a:r>
          </a:p>
          <a:p>
            <a:endParaRPr lang="es-ES" b="1" dirty="0"/>
          </a:p>
          <a:p>
            <a:endParaRPr lang="es-ES" b="1" dirty="0"/>
          </a:p>
          <a:p>
            <a:r>
              <a:rPr lang="es-ES" dirty="0"/>
              <a:t>Se trata de uno de los tipos de contaminación más peligrosos y agresivos con la vida. Es producida por la liberación de material radiactivo y tiene efecto en cualquier superficie. </a:t>
            </a:r>
            <a:r>
              <a:rPr lang="es-ES" b="1" dirty="0"/>
              <a:t>Suele derivarse de la acción humana</a:t>
            </a:r>
            <a:r>
              <a:rPr lang="es-ES" dirty="0"/>
              <a:t>, como el vertido de residuos o desastres en plantas de energía nuclear como el de </a:t>
            </a:r>
            <a:r>
              <a:rPr lang="es-ES" dirty="0" err="1"/>
              <a:t>Chernobyl</a:t>
            </a:r>
            <a:r>
              <a:rPr lang="es-ES" dirty="0"/>
              <a:t>.</a:t>
            </a:r>
          </a:p>
        </p:txBody>
      </p:sp>
      <p:pic>
        <p:nvPicPr>
          <p:cNvPr id="4" name="Imagen 3"/>
          <p:cNvPicPr>
            <a:picLocks noChangeAspect="1"/>
          </p:cNvPicPr>
          <p:nvPr/>
        </p:nvPicPr>
        <p:blipFill>
          <a:blip r:embed="rId3"/>
          <a:stretch>
            <a:fillRect/>
          </a:stretch>
        </p:blipFill>
        <p:spPr>
          <a:xfrm>
            <a:off x="3842952" y="573836"/>
            <a:ext cx="3286125"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uadroTexto 4"/>
          <p:cNvSpPr txBox="1"/>
          <p:nvPr/>
        </p:nvSpPr>
        <p:spPr>
          <a:xfrm>
            <a:off x="4004946" y="2389517"/>
            <a:ext cx="3112429" cy="2862322"/>
          </a:xfrm>
          <a:prstGeom prst="rect">
            <a:avLst/>
          </a:prstGeom>
          <a:noFill/>
        </p:spPr>
        <p:txBody>
          <a:bodyPr wrap="square" rtlCol="0">
            <a:spAutoFit/>
          </a:bodyPr>
          <a:lstStyle/>
          <a:p>
            <a:pPr marL="285750" indent="-285750">
              <a:buFont typeface="Wingdings" panose="05000000000000000000" pitchFamily="2" charset="2"/>
              <a:buChar char="v"/>
            </a:pPr>
            <a:r>
              <a:rPr lang="es-ES" b="1" dirty="0"/>
              <a:t> Contaminación </a:t>
            </a:r>
            <a:r>
              <a:rPr lang="es-ES" b="1" dirty="0" smtClean="0"/>
              <a:t>térmica</a:t>
            </a:r>
          </a:p>
          <a:p>
            <a:endParaRPr lang="es-ES" b="1" dirty="0"/>
          </a:p>
          <a:p>
            <a:endParaRPr lang="es-ES" b="1" dirty="0"/>
          </a:p>
          <a:p>
            <a:r>
              <a:rPr lang="es-ES" dirty="0"/>
              <a:t>Uno de los tipos de contaminación menos conocidos, es generado por el cambio de temperatura en el entorno o en diferentes medios debido a la actividad humana.</a:t>
            </a:r>
          </a:p>
        </p:txBody>
      </p:sp>
      <p:pic>
        <p:nvPicPr>
          <p:cNvPr id="6" name="Imagen 5"/>
          <p:cNvPicPr>
            <a:picLocks noChangeAspect="1"/>
          </p:cNvPicPr>
          <p:nvPr/>
        </p:nvPicPr>
        <p:blipFill>
          <a:blip r:embed="rId4"/>
          <a:stretch>
            <a:fillRect/>
          </a:stretch>
        </p:blipFill>
        <p:spPr>
          <a:xfrm>
            <a:off x="7688218" y="573836"/>
            <a:ext cx="2876550" cy="1876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uadroTexto 6"/>
          <p:cNvSpPr txBox="1"/>
          <p:nvPr/>
        </p:nvSpPr>
        <p:spPr>
          <a:xfrm>
            <a:off x="7816324" y="2666516"/>
            <a:ext cx="3312544" cy="3693319"/>
          </a:xfrm>
          <a:prstGeom prst="rect">
            <a:avLst/>
          </a:prstGeom>
          <a:noFill/>
        </p:spPr>
        <p:txBody>
          <a:bodyPr wrap="square" rtlCol="0">
            <a:spAutoFit/>
          </a:bodyPr>
          <a:lstStyle/>
          <a:p>
            <a:pPr marL="285750" indent="-285750">
              <a:buFont typeface="Wingdings" panose="05000000000000000000" pitchFamily="2" charset="2"/>
              <a:buChar char="v"/>
            </a:pPr>
            <a:r>
              <a:rPr lang="es-ES" b="1" dirty="0"/>
              <a:t>Contaminación </a:t>
            </a:r>
            <a:r>
              <a:rPr lang="es-ES" b="1" dirty="0" smtClean="0"/>
              <a:t>visual</a:t>
            </a:r>
          </a:p>
          <a:p>
            <a:endParaRPr lang="es-ES" b="1" dirty="0"/>
          </a:p>
          <a:p>
            <a:r>
              <a:rPr lang="es-ES" dirty="0"/>
              <a:t>A pesar de que en principio el concepto pueda asemejarse al de la contaminación lumínica, en este caso se hace referencia a la alteración del medio en base a estímulos visuales que </a:t>
            </a:r>
            <a:r>
              <a:rPr lang="es-ES" b="1" dirty="0"/>
              <a:t>no tienen que ver con la luminosidad</a:t>
            </a:r>
            <a:r>
              <a:rPr lang="es-ES" dirty="0"/>
              <a:t>. Por ejemplo, se refiere a los cambios visuales que se producen en la naturaleza debido a la actividad humana.</a:t>
            </a:r>
          </a:p>
        </p:txBody>
      </p:sp>
      <p:pic>
        <p:nvPicPr>
          <p:cNvPr id="9" name="Imagen 8"/>
          <p:cNvPicPr>
            <a:picLocks noChangeAspect="1"/>
          </p:cNvPicPr>
          <p:nvPr/>
        </p:nvPicPr>
        <p:blipFill>
          <a:blip r:embed="rId5"/>
          <a:stretch>
            <a:fillRect/>
          </a:stretch>
        </p:blipFill>
        <p:spPr>
          <a:xfrm>
            <a:off x="11787347" y="212535"/>
            <a:ext cx="118986" cy="6512931"/>
          </a:xfrm>
          <a:prstGeom prst="rect">
            <a:avLst/>
          </a:prstGeom>
        </p:spPr>
      </p:pic>
      <p:pic>
        <p:nvPicPr>
          <p:cNvPr id="10" name="Imagen 9"/>
          <p:cNvPicPr>
            <a:picLocks noChangeAspect="1"/>
          </p:cNvPicPr>
          <p:nvPr/>
        </p:nvPicPr>
        <p:blipFill>
          <a:blip r:embed="rId5"/>
          <a:stretch>
            <a:fillRect/>
          </a:stretch>
        </p:blipFill>
        <p:spPr>
          <a:xfrm>
            <a:off x="97358" y="249985"/>
            <a:ext cx="118302" cy="6475481"/>
          </a:xfrm>
          <a:prstGeom prst="rect">
            <a:avLst/>
          </a:prstGeom>
        </p:spPr>
      </p:pic>
      <p:pic>
        <p:nvPicPr>
          <p:cNvPr id="11" name="Imagen 10"/>
          <p:cNvPicPr>
            <a:picLocks noChangeAspect="1"/>
          </p:cNvPicPr>
          <p:nvPr/>
        </p:nvPicPr>
        <p:blipFill>
          <a:blip r:embed="rId6"/>
          <a:stretch>
            <a:fillRect/>
          </a:stretch>
        </p:blipFill>
        <p:spPr>
          <a:xfrm>
            <a:off x="97358" y="212535"/>
            <a:ext cx="11808975" cy="97544"/>
          </a:xfrm>
          <a:prstGeom prst="rect">
            <a:avLst/>
          </a:prstGeom>
        </p:spPr>
      </p:pic>
      <p:pic>
        <p:nvPicPr>
          <p:cNvPr id="12" name="Imagen 11"/>
          <p:cNvPicPr>
            <a:picLocks noChangeAspect="1"/>
          </p:cNvPicPr>
          <p:nvPr/>
        </p:nvPicPr>
        <p:blipFill>
          <a:blip r:embed="rId6"/>
          <a:stretch>
            <a:fillRect/>
          </a:stretch>
        </p:blipFill>
        <p:spPr>
          <a:xfrm>
            <a:off x="97016" y="6627922"/>
            <a:ext cx="11808975" cy="97544"/>
          </a:xfrm>
          <a:prstGeom prst="rect">
            <a:avLst/>
          </a:prstGeom>
        </p:spPr>
      </p:pic>
    </p:spTree>
    <p:extLst>
      <p:ext uri="{BB962C8B-B14F-4D97-AF65-F5344CB8AC3E}">
        <p14:creationId xmlns:p14="http://schemas.microsoft.com/office/powerpoint/2010/main" val="1948449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66804" y="507969"/>
            <a:ext cx="3133725" cy="1666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uadroTexto 2"/>
          <p:cNvSpPr txBox="1"/>
          <p:nvPr/>
        </p:nvSpPr>
        <p:spPr>
          <a:xfrm>
            <a:off x="423671" y="2180159"/>
            <a:ext cx="3329527" cy="4247317"/>
          </a:xfrm>
          <a:prstGeom prst="rect">
            <a:avLst/>
          </a:prstGeom>
          <a:noFill/>
        </p:spPr>
        <p:txBody>
          <a:bodyPr wrap="square" rtlCol="0">
            <a:spAutoFit/>
          </a:bodyPr>
          <a:lstStyle/>
          <a:p>
            <a:pPr marL="285750" indent="-285750">
              <a:buFont typeface="Wingdings" panose="05000000000000000000" pitchFamily="2" charset="2"/>
              <a:buChar char="v"/>
            </a:pPr>
            <a:r>
              <a:rPr lang="es-ES" b="1" dirty="0"/>
              <a:t>Contaminación </a:t>
            </a:r>
            <a:r>
              <a:rPr lang="es-ES" b="1" dirty="0" smtClean="0"/>
              <a:t>lumínica</a:t>
            </a:r>
          </a:p>
          <a:p>
            <a:endParaRPr lang="es-ES" b="1" dirty="0"/>
          </a:p>
          <a:p>
            <a:endParaRPr lang="es-ES" b="1" dirty="0"/>
          </a:p>
          <a:p>
            <a:r>
              <a:rPr lang="es-ES" dirty="0"/>
              <a:t>Se trata de uno de los tipos de contaminación en la que el elemento contaminante es visual. la contaminación lumínica el elemento contaminante en sí es la emisión de luz fuera de lo que sería natural, provocando </a:t>
            </a:r>
            <a:r>
              <a:rPr lang="es-ES" b="1" dirty="0"/>
              <a:t>problemas como la pérdida de orientación o los cambios en los biorritmos</a:t>
            </a:r>
            <a:r>
              <a:rPr lang="es-ES" dirty="0"/>
              <a:t> tanto de seres humanos como de otros animales.</a:t>
            </a:r>
          </a:p>
        </p:txBody>
      </p:sp>
      <p:pic>
        <p:nvPicPr>
          <p:cNvPr id="4" name="Imagen 3"/>
          <p:cNvPicPr>
            <a:picLocks noChangeAspect="1"/>
          </p:cNvPicPr>
          <p:nvPr/>
        </p:nvPicPr>
        <p:blipFill>
          <a:blip r:embed="rId3"/>
          <a:stretch>
            <a:fillRect/>
          </a:stretch>
        </p:blipFill>
        <p:spPr>
          <a:xfrm>
            <a:off x="4040640" y="522893"/>
            <a:ext cx="2495550"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uadroTexto 4"/>
          <p:cNvSpPr txBox="1"/>
          <p:nvPr/>
        </p:nvSpPr>
        <p:spPr>
          <a:xfrm>
            <a:off x="3711085" y="2294626"/>
            <a:ext cx="3433314" cy="3970318"/>
          </a:xfrm>
          <a:prstGeom prst="rect">
            <a:avLst/>
          </a:prstGeom>
          <a:noFill/>
        </p:spPr>
        <p:txBody>
          <a:bodyPr wrap="square" rtlCol="0">
            <a:spAutoFit/>
          </a:bodyPr>
          <a:lstStyle/>
          <a:p>
            <a:pPr marL="285750" indent="-285750">
              <a:buFont typeface="Wingdings" panose="05000000000000000000" pitchFamily="2" charset="2"/>
              <a:buChar char="v"/>
            </a:pPr>
            <a:r>
              <a:rPr lang="es-ES" b="1" dirty="0"/>
              <a:t>Contaminación </a:t>
            </a:r>
            <a:r>
              <a:rPr lang="es-ES" b="1" dirty="0" smtClean="0"/>
              <a:t>acústica</a:t>
            </a:r>
          </a:p>
          <a:p>
            <a:endParaRPr lang="es-ES" b="1" dirty="0"/>
          </a:p>
          <a:p>
            <a:r>
              <a:rPr lang="es-ES" dirty="0"/>
              <a:t>Denominamos contaminación acústica a la emisión de sonido en una proporción, frecuencia, tono, volumen y ritmo excesivos que provocan una alteración en el medio o en los seres que lo habitan. Este tipo de contaminación es el que viven, por ejemplo, aquellas personas que viven en barrios muy turísticos en los que hay multitud de discotecas y establecimientos con música.</a:t>
            </a:r>
          </a:p>
        </p:txBody>
      </p:sp>
      <p:pic>
        <p:nvPicPr>
          <p:cNvPr id="6" name="Imagen 5"/>
          <p:cNvPicPr>
            <a:picLocks noChangeAspect="1"/>
          </p:cNvPicPr>
          <p:nvPr/>
        </p:nvPicPr>
        <p:blipFill>
          <a:blip r:embed="rId4"/>
          <a:stretch>
            <a:fillRect/>
          </a:stretch>
        </p:blipFill>
        <p:spPr>
          <a:xfrm>
            <a:off x="8066403" y="527986"/>
            <a:ext cx="2205270" cy="1626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uadroTexto 6"/>
          <p:cNvSpPr txBox="1"/>
          <p:nvPr/>
        </p:nvSpPr>
        <p:spPr>
          <a:xfrm>
            <a:off x="7349705" y="2294626"/>
            <a:ext cx="4054415" cy="3970318"/>
          </a:xfrm>
          <a:prstGeom prst="rect">
            <a:avLst/>
          </a:prstGeom>
          <a:noFill/>
        </p:spPr>
        <p:txBody>
          <a:bodyPr wrap="square" rtlCol="0">
            <a:spAutoFit/>
          </a:bodyPr>
          <a:lstStyle/>
          <a:p>
            <a:pPr marL="285750" indent="-285750">
              <a:buFont typeface="Wingdings" panose="05000000000000000000" pitchFamily="2" charset="2"/>
              <a:buChar char="v"/>
            </a:pPr>
            <a:r>
              <a:rPr lang="es-ES" b="1" dirty="0" smtClean="0"/>
              <a:t>Contaminación electromagnética</a:t>
            </a:r>
          </a:p>
          <a:p>
            <a:endParaRPr lang="es-ES" b="1" dirty="0"/>
          </a:p>
          <a:p>
            <a:r>
              <a:rPr lang="es-ES" dirty="0"/>
              <a:t>Aunque tal ves no es tan perceptible de manera directa por los seres humanos, se refiere a la contaminación </a:t>
            </a:r>
            <a:r>
              <a:rPr lang="es-ES" b="1" dirty="0"/>
              <a:t>derivada del uso de elementos eléctricos</a:t>
            </a:r>
            <a:r>
              <a:rPr lang="es-ES" dirty="0"/>
              <a:t> o que generen fenómenos electromagnéticos. Pueden generar desorientación y posibles daños en diferentes animales, y los efectos sobre los seres humanos aún son discutidos (vinculándose en ocasiones al cáncer, trastornos de la erección o algunos problemas mentales y físicos).</a:t>
            </a:r>
          </a:p>
        </p:txBody>
      </p:sp>
      <p:pic>
        <p:nvPicPr>
          <p:cNvPr id="9" name="Imagen 8"/>
          <p:cNvPicPr>
            <a:picLocks noChangeAspect="1"/>
          </p:cNvPicPr>
          <p:nvPr/>
        </p:nvPicPr>
        <p:blipFill>
          <a:blip r:embed="rId5"/>
          <a:stretch>
            <a:fillRect/>
          </a:stretch>
        </p:blipFill>
        <p:spPr>
          <a:xfrm>
            <a:off x="11814732" y="210587"/>
            <a:ext cx="121931" cy="6511092"/>
          </a:xfrm>
          <a:prstGeom prst="rect">
            <a:avLst/>
          </a:prstGeom>
        </p:spPr>
      </p:pic>
      <p:pic>
        <p:nvPicPr>
          <p:cNvPr id="10" name="Imagen 9"/>
          <p:cNvPicPr>
            <a:picLocks noChangeAspect="1"/>
          </p:cNvPicPr>
          <p:nvPr/>
        </p:nvPicPr>
        <p:blipFill>
          <a:blip r:embed="rId5"/>
          <a:stretch>
            <a:fillRect/>
          </a:stretch>
        </p:blipFill>
        <p:spPr>
          <a:xfrm>
            <a:off x="121114" y="84171"/>
            <a:ext cx="121931" cy="6511092"/>
          </a:xfrm>
          <a:prstGeom prst="rect">
            <a:avLst/>
          </a:prstGeom>
        </p:spPr>
      </p:pic>
      <p:pic>
        <p:nvPicPr>
          <p:cNvPr id="11" name="Imagen 10"/>
          <p:cNvPicPr>
            <a:picLocks noChangeAspect="1"/>
          </p:cNvPicPr>
          <p:nvPr/>
        </p:nvPicPr>
        <p:blipFill>
          <a:blip r:embed="rId6"/>
          <a:stretch>
            <a:fillRect/>
          </a:stretch>
        </p:blipFill>
        <p:spPr>
          <a:xfrm>
            <a:off x="121114" y="113043"/>
            <a:ext cx="11808975" cy="97544"/>
          </a:xfrm>
          <a:prstGeom prst="rect">
            <a:avLst/>
          </a:prstGeom>
        </p:spPr>
      </p:pic>
      <p:pic>
        <p:nvPicPr>
          <p:cNvPr id="12" name="Imagen 11"/>
          <p:cNvPicPr>
            <a:picLocks noChangeAspect="1"/>
          </p:cNvPicPr>
          <p:nvPr/>
        </p:nvPicPr>
        <p:blipFill>
          <a:blip r:embed="rId6"/>
          <a:stretch>
            <a:fillRect/>
          </a:stretch>
        </p:blipFill>
        <p:spPr>
          <a:xfrm>
            <a:off x="121113" y="6578021"/>
            <a:ext cx="11808975" cy="97544"/>
          </a:xfrm>
          <a:prstGeom prst="rect">
            <a:avLst/>
          </a:prstGeom>
        </p:spPr>
      </p:pic>
    </p:spTree>
    <p:extLst>
      <p:ext uri="{BB962C8B-B14F-4D97-AF65-F5344CB8AC3E}">
        <p14:creationId xmlns:p14="http://schemas.microsoft.com/office/powerpoint/2010/main" val="340429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576493" y="571499"/>
            <a:ext cx="2952750"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uadroTexto 2"/>
          <p:cNvSpPr txBox="1"/>
          <p:nvPr/>
        </p:nvSpPr>
        <p:spPr>
          <a:xfrm>
            <a:off x="4576493" y="2285999"/>
            <a:ext cx="3226279" cy="4373593"/>
          </a:xfrm>
          <a:prstGeom prst="rect">
            <a:avLst/>
          </a:prstGeom>
          <a:noFill/>
        </p:spPr>
        <p:txBody>
          <a:bodyPr wrap="square" rtlCol="0">
            <a:spAutoFit/>
          </a:bodyPr>
          <a:lstStyle/>
          <a:p>
            <a:pPr marL="285750" indent="-285750">
              <a:buFont typeface="Wingdings" panose="05000000000000000000" pitchFamily="2" charset="2"/>
              <a:buChar char="v"/>
            </a:pPr>
            <a:r>
              <a:rPr lang="es-ES" b="1" dirty="0"/>
              <a:t>Contaminación </a:t>
            </a:r>
            <a:r>
              <a:rPr lang="es-ES" b="1" dirty="0" smtClean="0"/>
              <a:t>alimentaria</a:t>
            </a:r>
          </a:p>
          <a:p>
            <a:endParaRPr lang="es-ES" b="1" dirty="0"/>
          </a:p>
          <a:p>
            <a:r>
              <a:rPr lang="es-ES" dirty="0"/>
              <a:t>Se refiere a la presencia de diferentes sustancias en los alimentos que </a:t>
            </a:r>
            <a:r>
              <a:rPr lang="es-ES" b="1" dirty="0"/>
              <a:t>provocan efectos de diferente envergadura en quienes lo consumen</a:t>
            </a:r>
            <a:r>
              <a:rPr lang="es-ES" dirty="0"/>
              <a:t>. Por ejemplo, la contaminación del pescado por el mercurio proveniente de la contaminación hídrica o la provocada por la venta de alimentos en mal estado o infectados de alguna enfermedad.</a:t>
            </a:r>
          </a:p>
        </p:txBody>
      </p:sp>
      <p:pic>
        <p:nvPicPr>
          <p:cNvPr id="4" name="Imagen 3"/>
          <p:cNvPicPr>
            <a:picLocks noChangeAspect="1"/>
          </p:cNvPicPr>
          <p:nvPr/>
        </p:nvPicPr>
        <p:blipFill>
          <a:blip r:embed="rId3"/>
          <a:stretch>
            <a:fillRect/>
          </a:stretch>
        </p:blipFill>
        <p:spPr>
          <a:xfrm>
            <a:off x="263962" y="148500"/>
            <a:ext cx="121931" cy="6511092"/>
          </a:xfrm>
          <a:prstGeom prst="rect">
            <a:avLst/>
          </a:prstGeom>
        </p:spPr>
      </p:pic>
      <p:pic>
        <p:nvPicPr>
          <p:cNvPr id="5" name="Imagen 4"/>
          <p:cNvPicPr>
            <a:picLocks noChangeAspect="1"/>
          </p:cNvPicPr>
          <p:nvPr/>
        </p:nvPicPr>
        <p:blipFill>
          <a:blip r:embed="rId3"/>
          <a:stretch>
            <a:fillRect/>
          </a:stretch>
        </p:blipFill>
        <p:spPr>
          <a:xfrm>
            <a:off x="11951006" y="231586"/>
            <a:ext cx="121931" cy="6511092"/>
          </a:xfrm>
          <a:prstGeom prst="rect">
            <a:avLst/>
          </a:prstGeom>
        </p:spPr>
      </p:pic>
      <p:pic>
        <p:nvPicPr>
          <p:cNvPr id="6" name="Imagen 5"/>
          <p:cNvPicPr>
            <a:picLocks noChangeAspect="1"/>
          </p:cNvPicPr>
          <p:nvPr/>
        </p:nvPicPr>
        <p:blipFill>
          <a:blip r:embed="rId4"/>
          <a:stretch>
            <a:fillRect/>
          </a:stretch>
        </p:blipFill>
        <p:spPr>
          <a:xfrm>
            <a:off x="263962" y="129728"/>
            <a:ext cx="11808975" cy="97544"/>
          </a:xfrm>
          <a:prstGeom prst="rect">
            <a:avLst/>
          </a:prstGeom>
        </p:spPr>
      </p:pic>
      <p:pic>
        <p:nvPicPr>
          <p:cNvPr id="7" name="Imagen 6"/>
          <p:cNvPicPr>
            <a:picLocks noChangeAspect="1"/>
          </p:cNvPicPr>
          <p:nvPr/>
        </p:nvPicPr>
        <p:blipFill>
          <a:blip r:embed="rId4"/>
          <a:stretch>
            <a:fillRect/>
          </a:stretch>
        </p:blipFill>
        <p:spPr>
          <a:xfrm>
            <a:off x="263961" y="6647578"/>
            <a:ext cx="11808975" cy="97544"/>
          </a:xfrm>
          <a:prstGeom prst="rect">
            <a:avLst/>
          </a:prstGeom>
        </p:spPr>
      </p:pic>
    </p:spTree>
    <p:extLst>
      <p:ext uri="{BB962C8B-B14F-4D97-AF65-F5344CB8AC3E}">
        <p14:creationId xmlns:p14="http://schemas.microsoft.com/office/powerpoint/2010/main" val="282618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6138" y="490378"/>
            <a:ext cx="11808975" cy="97544"/>
          </a:xfrm>
          <a:prstGeom prst="rect">
            <a:avLst/>
          </a:prstGeom>
        </p:spPr>
      </p:pic>
      <p:pic>
        <p:nvPicPr>
          <p:cNvPr id="3" name="Imagen 2"/>
          <p:cNvPicPr>
            <a:picLocks noChangeAspect="1"/>
          </p:cNvPicPr>
          <p:nvPr/>
        </p:nvPicPr>
        <p:blipFill>
          <a:blip r:embed="rId2"/>
          <a:stretch>
            <a:fillRect/>
          </a:stretch>
        </p:blipFill>
        <p:spPr>
          <a:xfrm>
            <a:off x="96620" y="6416727"/>
            <a:ext cx="11808975" cy="97544"/>
          </a:xfrm>
          <a:prstGeom prst="rect">
            <a:avLst/>
          </a:prstGeom>
        </p:spPr>
      </p:pic>
      <p:pic>
        <p:nvPicPr>
          <p:cNvPr id="4" name="Imagen 3"/>
          <p:cNvPicPr>
            <a:picLocks noChangeAspect="1"/>
          </p:cNvPicPr>
          <p:nvPr/>
        </p:nvPicPr>
        <p:blipFill>
          <a:blip r:embed="rId3"/>
          <a:stretch>
            <a:fillRect/>
          </a:stretch>
        </p:blipFill>
        <p:spPr>
          <a:xfrm>
            <a:off x="217390" y="188454"/>
            <a:ext cx="121931" cy="6511092"/>
          </a:xfrm>
          <a:prstGeom prst="rect">
            <a:avLst/>
          </a:prstGeom>
        </p:spPr>
      </p:pic>
      <p:pic>
        <p:nvPicPr>
          <p:cNvPr id="5" name="Imagen 4"/>
          <p:cNvPicPr>
            <a:picLocks noChangeAspect="1"/>
          </p:cNvPicPr>
          <p:nvPr/>
        </p:nvPicPr>
        <p:blipFill>
          <a:blip r:embed="rId3"/>
          <a:stretch>
            <a:fillRect/>
          </a:stretch>
        </p:blipFill>
        <p:spPr>
          <a:xfrm>
            <a:off x="11610556" y="257465"/>
            <a:ext cx="121931" cy="6511092"/>
          </a:xfrm>
          <a:prstGeom prst="rect">
            <a:avLst/>
          </a:prstGeom>
        </p:spPr>
      </p:pic>
      <p:sp>
        <p:nvSpPr>
          <p:cNvPr id="6" name="CuadroTexto 5"/>
          <p:cNvSpPr txBox="1"/>
          <p:nvPr/>
        </p:nvSpPr>
        <p:spPr>
          <a:xfrm>
            <a:off x="4890578" y="2872596"/>
            <a:ext cx="6719978" cy="1569660"/>
          </a:xfrm>
          <a:prstGeom prst="rect">
            <a:avLst/>
          </a:prstGeom>
          <a:noFill/>
        </p:spPr>
        <p:txBody>
          <a:bodyPr wrap="square" rtlCol="0">
            <a:spAutoFit/>
          </a:bodyPr>
          <a:lstStyle/>
          <a:p>
            <a:r>
              <a:rPr lang="es-ES" sz="9600" dirty="0">
                <a:latin typeface="Arial Black" panose="020B0A04020102020204" pitchFamily="34" charset="0"/>
              </a:rPr>
              <a:t>F</a:t>
            </a:r>
            <a:r>
              <a:rPr lang="es-ES" sz="9600" dirty="0" smtClean="0">
                <a:latin typeface="Arial Black" panose="020B0A04020102020204" pitchFamily="34" charset="0"/>
              </a:rPr>
              <a:t>in</a:t>
            </a:r>
            <a:endParaRPr lang="es-MX" sz="9600" dirty="0">
              <a:latin typeface="Arial Black" panose="020B0A04020102020204" pitchFamily="34" charset="0"/>
            </a:endParaRPr>
          </a:p>
        </p:txBody>
      </p:sp>
    </p:spTree>
    <p:extLst>
      <p:ext uri="{BB962C8B-B14F-4D97-AF65-F5344CB8AC3E}">
        <p14:creationId xmlns:p14="http://schemas.microsoft.com/office/powerpoint/2010/main" val="402091044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290</Words>
  <Application>Microsoft Office PowerPoint</Application>
  <PresentationFormat>Panorámica</PresentationFormat>
  <Paragraphs>46</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Arial Black</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Chanel Elizondo</dc:creator>
  <cp:lastModifiedBy>Chanel Elizondo</cp:lastModifiedBy>
  <cp:revision>5</cp:revision>
  <dcterms:created xsi:type="dcterms:W3CDTF">2022-09-13T00:34:40Z</dcterms:created>
  <dcterms:modified xsi:type="dcterms:W3CDTF">2022-09-13T01:03:38Z</dcterms:modified>
</cp:coreProperties>
</file>