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9"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9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1BC858F6-1873-45F3-B51A-4AD5945A7D8E}" type="datetimeFigureOut">
              <a:rPr lang="es-MX" smtClean="0"/>
              <a:t>18/09/2022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rIns="45720"/>
          <a:lstStyle/>
          <a:p>
            <a:fld id="{48450DF0-1EBB-4B7D-8562-03FDE150F693}" type="slidenum">
              <a:rPr lang="es-MX" smtClean="0"/>
              <a:t>‹Nº›</a:t>
            </a:fld>
            <a:endParaRPr lang="es-MX"/>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62967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1BC858F6-1873-45F3-B51A-4AD5945A7D8E}" type="datetimeFigureOut">
              <a:rPr lang="es-MX" smtClean="0"/>
              <a:t>18/09/2022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3146633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1BC858F6-1873-45F3-B51A-4AD5945A7D8E}" type="datetimeFigureOut">
              <a:rPr lang="es-MX" smtClean="0"/>
              <a:t>18/09/2022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1962393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1BC858F6-1873-45F3-B51A-4AD5945A7D8E}" type="datetimeFigureOut">
              <a:rPr lang="es-MX" smtClean="0"/>
              <a:t>18/09/2022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450DF0-1EBB-4B7D-8562-03FDE150F693}" type="slidenum">
              <a:rPr lang="es-MX" smtClean="0"/>
              <a:t>‹Nº›</a:t>
            </a:fld>
            <a:endParaRPr lang="es-MX"/>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653141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1BC858F6-1873-45F3-B51A-4AD5945A7D8E}" type="datetimeFigureOut">
              <a:rPr lang="es-MX" smtClean="0"/>
              <a:t>18/09/2022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2626235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1BC858F6-1873-45F3-B51A-4AD5945A7D8E}" type="datetimeFigureOut">
              <a:rPr lang="es-MX" smtClean="0"/>
              <a:t>18/09/2022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8450DF0-1EBB-4B7D-8562-03FDE150F693}" type="slidenum">
              <a:rPr lang="es-MX" smtClean="0"/>
              <a:t>‹Nº›</a:t>
            </a:fld>
            <a:endParaRPr lang="es-MX"/>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588041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2609285" y="2851331"/>
            <a:ext cx="3893623" cy="307143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6666635" y="2851331"/>
            <a:ext cx="3899798" cy="307143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1BC858F6-1873-45F3-B51A-4AD5945A7D8E}" type="datetimeFigureOut">
              <a:rPr lang="es-MX" smtClean="0"/>
              <a:t>18/09/2022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3323199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1BC858F6-1873-45F3-B51A-4AD5945A7D8E}" type="datetimeFigureOut">
              <a:rPr lang="es-MX" smtClean="0"/>
              <a:t>18/09/2022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48450DF0-1EBB-4B7D-8562-03FDE150F693}" type="slidenum">
              <a:rPr lang="es-MX" smtClean="0"/>
              <a:t>‹Nº›</a:t>
            </a:fld>
            <a:endParaRPr lang="es-MX"/>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862140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BC858F6-1873-45F3-B51A-4AD5945A7D8E}" type="datetimeFigureOut">
              <a:rPr lang="es-MX" smtClean="0"/>
              <a:t>18/09/2022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3440236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s-MX"/>
              <a:t>Haz clic para modificar el estilo de título del patrón</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1BC858F6-1873-45F3-B51A-4AD5945A7D8E}" type="datetimeFigureOut">
              <a:rPr lang="es-MX" smtClean="0"/>
              <a:t>18/09/2022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232330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s-MX"/>
              <a:t>Haz clic para modificar el estilo de título del patrón</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1BC858F6-1873-45F3-B51A-4AD5945A7D8E}" type="datetimeFigureOut">
              <a:rPr lang="es-MX" smtClean="0"/>
              <a:t>18/09/2022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8450DF0-1EBB-4B7D-8562-03FDE150F693}" type="slidenum">
              <a:rPr lang="es-MX" smtClean="0"/>
              <a:t>‹Nº›</a:t>
            </a:fld>
            <a:endParaRPr lang="es-MX"/>
          </a:p>
        </p:txBody>
      </p:sp>
    </p:spTree>
    <p:extLst>
      <p:ext uri="{BB962C8B-B14F-4D97-AF65-F5344CB8AC3E}">
        <p14:creationId xmlns:p14="http://schemas.microsoft.com/office/powerpoint/2010/main" val="2636333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1BC858F6-1873-45F3-B51A-4AD5945A7D8E}" type="datetimeFigureOut">
              <a:rPr lang="es-MX" smtClean="0"/>
              <a:t>18/09/2022</a:t>
            </a:fld>
            <a:endParaRPr lang="es-MX"/>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48450DF0-1EBB-4B7D-8562-03FDE150F693}" type="slidenum">
              <a:rPr lang="es-MX" smtClean="0"/>
              <a:t>‹Nº›</a:t>
            </a:fld>
            <a:endParaRPr lang="es-MX"/>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77553632"/>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paot.org.mx/centro/ine-semarnat/informe02/estadisticas_2000/compendio_2000/04dim_institucional/04_02_Normatividad/data_normatividad/RecuadroIV.2.8.ht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ownload wallpapers 4k, ecology concept, light bulb, ant, ladybug, forest  for desktop free. Pictures for desktop free | Hd wallpaper, Computer  desktop backgrounds, Photoshop editing">
            <a:extLst>
              <a:ext uri="{FF2B5EF4-FFF2-40B4-BE49-F238E27FC236}">
                <a16:creationId xmlns:a16="http://schemas.microsoft.com/office/drawing/2014/main" id="{BED6BEE4-39BB-47DF-AB70-36915E58E3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D436F7FD-9F52-4512-8725-C138D9ADCDA4}"/>
              </a:ext>
            </a:extLst>
          </p:cNvPr>
          <p:cNvSpPr>
            <a:spLocks noGrp="1"/>
          </p:cNvSpPr>
          <p:nvPr>
            <p:ph type="ctrTitle"/>
          </p:nvPr>
        </p:nvSpPr>
        <p:spPr>
          <a:xfrm>
            <a:off x="1625600" y="0"/>
            <a:ext cx="9144000" cy="2387600"/>
          </a:xfrm>
        </p:spPr>
        <p:txBody>
          <a:bodyPr>
            <a:normAutofit/>
          </a:bodyPr>
          <a:lstStyle/>
          <a:p>
            <a:r>
              <a:rPr lang="es-MX" dirty="0">
                <a:solidFill>
                  <a:schemeClr val="bg1"/>
                </a:solidFill>
              </a:rPr>
              <a:t>Normas oficiales de la ecología mexicanas </a:t>
            </a:r>
          </a:p>
        </p:txBody>
      </p:sp>
      <p:sp>
        <p:nvSpPr>
          <p:cNvPr id="3" name="Subtítulo 2">
            <a:extLst>
              <a:ext uri="{FF2B5EF4-FFF2-40B4-BE49-F238E27FC236}">
                <a16:creationId xmlns:a16="http://schemas.microsoft.com/office/drawing/2014/main" id="{5F9C54FA-B4C0-4ED6-BAB4-0205AF49C440}"/>
              </a:ext>
            </a:extLst>
          </p:cNvPr>
          <p:cNvSpPr>
            <a:spLocks noGrp="1"/>
          </p:cNvSpPr>
          <p:nvPr>
            <p:ph type="subTitle" idx="1"/>
          </p:nvPr>
        </p:nvSpPr>
        <p:spPr>
          <a:xfrm>
            <a:off x="0" y="6236381"/>
            <a:ext cx="4789714" cy="621619"/>
          </a:xfrm>
        </p:spPr>
        <p:txBody>
          <a:bodyPr>
            <a:normAutofit/>
          </a:bodyPr>
          <a:lstStyle/>
          <a:p>
            <a:pPr algn="l"/>
            <a:r>
              <a:rPr lang="es-MX" dirty="0">
                <a:solidFill>
                  <a:schemeClr val="bg1"/>
                </a:solidFill>
              </a:rPr>
              <a:t>Integrante: Jorge Ivan Montiel Lopez</a:t>
            </a:r>
          </a:p>
        </p:txBody>
      </p:sp>
    </p:spTree>
    <p:extLst>
      <p:ext uri="{BB962C8B-B14F-4D97-AF65-F5344CB8AC3E}">
        <p14:creationId xmlns:p14="http://schemas.microsoft.com/office/powerpoint/2010/main" val="2499389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ía mundial del medio ambiente globo de cristal sobre el suelo en el  concepto de naturaleza para el medio ambiente y la conservación | Foto  Premium">
            <a:extLst>
              <a:ext uri="{FF2B5EF4-FFF2-40B4-BE49-F238E27FC236}">
                <a16:creationId xmlns:a16="http://schemas.microsoft.com/office/drawing/2014/main" id="{27A330F0-BAA1-44C4-AD65-BBE2894F49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51510292-049A-46ED-B8BA-B4E8B101105D}"/>
              </a:ext>
            </a:extLst>
          </p:cNvPr>
          <p:cNvSpPr>
            <a:spLocks noGrp="1"/>
          </p:cNvSpPr>
          <p:nvPr>
            <p:ph type="title"/>
          </p:nvPr>
        </p:nvSpPr>
        <p:spPr>
          <a:xfrm>
            <a:off x="359229" y="822553"/>
            <a:ext cx="7958331" cy="1077229"/>
          </a:xfrm>
        </p:spPr>
        <p:txBody>
          <a:bodyPr/>
          <a:lstStyle/>
          <a:p>
            <a:pPr algn="l"/>
            <a:r>
              <a:rPr lang="es-MX" dirty="0"/>
              <a:t>Importancia que tienen estás normas </a:t>
            </a:r>
          </a:p>
        </p:txBody>
      </p:sp>
      <p:sp>
        <p:nvSpPr>
          <p:cNvPr id="3" name="Marcador de contenido 2">
            <a:extLst>
              <a:ext uri="{FF2B5EF4-FFF2-40B4-BE49-F238E27FC236}">
                <a16:creationId xmlns:a16="http://schemas.microsoft.com/office/drawing/2014/main" id="{745E7DE2-0352-4553-8838-E1802FEBAB96}"/>
              </a:ext>
            </a:extLst>
          </p:cNvPr>
          <p:cNvSpPr>
            <a:spLocks noGrp="1"/>
          </p:cNvSpPr>
          <p:nvPr>
            <p:ph idx="1"/>
          </p:nvPr>
        </p:nvSpPr>
        <p:spPr>
          <a:xfrm>
            <a:off x="359229" y="1361168"/>
            <a:ext cx="8886371" cy="4351338"/>
          </a:xfrm>
        </p:spPr>
        <p:txBody>
          <a:bodyPr/>
          <a:lstStyle/>
          <a:p>
            <a:pPr marL="0" indent="0">
              <a:buNone/>
            </a:pPr>
            <a:r>
              <a:rPr lang="es-MX" dirty="0"/>
              <a:t>Las Normas Oficiales Mexicanas son actualmente la base más importante que sostiene el esquema comando–control en México, ya que estas definen una serie de condiciones mínimas bajo las cuales deben llevarse a cabo las operaciones de la industria que tengan un efecto en el ambiente.</a:t>
            </a:r>
          </a:p>
        </p:txBody>
      </p:sp>
    </p:spTree>
    <p:extLst>
      <p:ext uri="{BB962C8B-B14F-4D97-AF65-F5344CB8AC3E}">
        <p14:creationId xmlns:p14="http://schemas.microsoft.com/office/powerpoint/2010/main" val="2766628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688EECB-28C0-4DC0-AB89-87833DE73678}"/>
              </a:ext>
            </a:extLst>
          </p:cNvPr>
          <p:cNvSpPr txBox="1"/>
          <p:nvPr/>
        </p:nvSpPr>
        <p:spPr>
          <a:xfrm>
            <a:off x="0" y="2767280"/>
            <a:ext cx="12192000" cy="1323439"/>
          </a:xfrm>
          <a:prstGeom prst="rect">
            <a:avLst/>
          </a:prstGeom>
          <a:noFill/>
        </p:spPr>
        <p:txBody>
          <a:bodyPr wrap="square" rtlCol="0">
            <a:spAutoFit/>
          </a:bodyPr>
          <a:lstStyle/>
          <a:p>
            <a:pPr algn="ctr"/>
            <a:r>
              <a:rPr lang="es-MX" sz="8000" dirty="0"/>
              <a:t>Marco </a:t>
            </a:r>
            <a:r>
              <a:rPr lang="es-MX" sz="8000" dirty="0" err="1"/>
              <a:t>teorico</a:t>
            </a:r>
            <a:endParaRPr lang="es-MX" sz="8000" dirty="0"/>
          </a:p>
        </p:txBody>
      </p:sp>
    </p:spTree>
    <p:extLst>
      <p:ext uri="{BB962C8B-B14F-4D97-AF65-F5344CB8AC3E}">
        <p14:creationId xmlns:p14="http://schemas.microsoft.com/office/powerpoint/2010/main" val="766018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61F8633-FF16-4687-856A-8091109A8529}"/>
              </a:ext>
            </a:extLst>
          </p:cNvPr>
          <p:cNvSpPr txBox="1"/>
          <p:nvPr/>
        </p:nvSpPr>
        <p:spPr>
          <a:xfrm>
            <a:off x="957943" y="464457"/>
            <a:ext cx="10392228" cy="5847755"/>
          </a:xfrm>
          <a:prstGeom prst="rect">
            <a:avLst/>
          </a:prstGeom>
          <a:noFill/>
        </p:spPr>
        <p:txBody>
          <a:bodyPr wrap="square" rtlCol="0">
            <a:spAutoFit/>
          </a:bodyPr>
          <a:lstStyle/>
          <a:p>
            <a:r>
              <a:rPr lang="es-MX" sz="3000" dirty="0"/>
              <a:t>Las leyes Ambientales en México </a:t>
            </a:r>
            <a:r>
              <a:rPr lang="es-MX" sz="3000" dirty="0" err="1"/>
              <a:t>estan</a:t>
            </a:r>
            <a:r>
              <a:rPr lang="es-MX" sz="3000" dirty="0"/>
              <a:t> protegidas y sub divididas en todas estas ramas: </a:t>
            </a:r>
          </a:p>
          <a:p>
            <a:endParaRPr lang="es-MX" dirty="0"/>
          </a:p>
          <a:p>
            <a:r>
              <a:rPr lang="es-MX" dirty="0"/>
              <a:t>Leyes Federales</a:t>
            </a:r>
          </a:p>
          <a:p>
            <a:endParaRPr lang="es-MX" dirty="0"/>
          </a:p>
          <a:p>
            <a:r>
              <a:rPr lang="es-MX" dirty="0"/>
              <a:t>Leyes Estatales</a:t>
            </a:r>
          </a:p>
          <a:p>
            <a:endParaRPr lang="es-MX" dirty="0"/>
          </a:p>
          <a:p>
            <a:r>
              <a:rPr lang="es-MX" dirty="0"/>
              <a:t>Reglamentos del Sector</a:t>
            </a:r>
          </a:p>
          <a:p>
            <a:endParaRPr lang="es-MX" dirty="0"/>
          </a:p>
          <a:p>
            <a:r>
              <a:rPr lang="es-MX" dirty="0"/>
              <a:t>Diario Oficial de la Federación</a:t>
            </a:r>
          </a:p>
          <a:p>
            <a:endParaRPr lang="es-MX" dirty="0"/>
          </a:p>
          <a:p>
            <a:r>
              <a:rPr lang="es-MX" dirty="0"/>
              <a:t>Normas Oficiales Mexicanas</a:t>
            </a:r>
          </a:p>
          <a:p>
            <a:endParaRPr lang="es-MX" dirty="0"/>
          </a:p>
          <a:p>
            <a:endParaRPr lang="es-MX" dirty="0"/>
          </a:p>
          <a:p>
            <a:r>
              <a:rPr lang="es-MX" dirty="0"/>
              <a:t>Normas Mexicanas del Sector Ambiental</a:t>
            </a:r>
          </a:p>
          <a:p>
            <a:endParaRPr lang="es-MX" dirty="0"/>
          </a:p>
          <a:p>
            <a:r>
              <a:rPr lang="es-MX" dirty="0"/>
              <a:t>Comités del Sector Ambiental y Programa Nacional de Infraestructura de la Calidad</a:t>
            </a:r>
          </a:p>
          <a:p>
            <a:endParaRPr lang="es-MX" dirty="0"/>
          </a:p>
          <a:p>
            <a:r>
              <a:rPr lang="es-MX" dirty="0"/>
              <a:t>Proyectos de NOM, NMX o Estándares en consulta pública</a:t>
            </a:r>
          </a:p>
        </p:txBody>
      </p:sp>
      <p:pic>
        <p:nvPicPr>
          <p:cNvPr id="3074" name="Picture 2" descr="panorama.solutions/sites/default/files/styles/m...">
            <a:extLst>
              <a:ext uri="{FF2B5EF4-FFF2-40B4-BE49-F238E27FC236}">
                <a16:creationId xmlns:a16="http://schemas.microsoft.com/office/drawing/2014/main" id="{E7AD9D8D-D5F3-4CCF-BDFC-EDFF16254E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97685" y="1727501"/>
            <a:ext cx="2652486" cy="2604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3947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F1E1291-4F2F-43CF-B9F4-3B9040266C97}"/>
              </a:ext>
            </a:extLst>
          </p:cNvPr>
          <p:cNvSpPr txBox="1"/>
          <p:nvPr/>
        </p:nvSpPr>
        <p:spPr>
          <a:xfrm>
            <a:off x="1342571" y="333829"/>
            <a:ext cx="9506857" cy="584775"/>
          </a:xfrm>
          <a:prstGeom prst="rect">
            <a:avLst/>
          </a:prstGeom>
          <a:noFill/>
        </p:spPr>
        <p:txBody>
          <a:bodyPr wrap="square" rtlCol="0">
            <a:spAutoFit/>
          </a:bodyPr>
          <a:lstStyle/>
          <a:p>
            <a:pPr algn="ctr"/>
            <a:r>
              <a:rPr lang="es-MX" sz="3200" dirty="0"/>
              <a:t>Principales Normas  </a:t>
            </a:r>
          </a:p>
        </p:txBody>
      </p:sp>
      <p:sp>
        <p:nvSpPr>
          <p:cNvPr id="4" name="CuadroTexto 3">
            <a:extLst>
              <a:ext uri="{FF2B5EF4-FFF2-40B4-BE49-F238E27FC236}">
                <a16:creationId xmlns:a16="http://schemas.microsoft.com/office/drawing/2014/main" id="{2191F844-41CE-4153-9070-5EB3A9198685}"/>
              </a:ext>
            </a:extLst>
          </p:cNvPr>
          <p:cNvSpPr txBox="1"/>
          <p:nvPr/>
        </p:nvSpPr>
        <p:spPr>
          <a:xfrm>
            <a:off x="1342571" y="1305341"/>
            <a:ext cx="9833429" cy="4247317"/>
          </a:xfrm>
          <a:prstGeom prst="rect">
            <a:avLst/>
          </a:prstGeom>
          <a:noFill/>
        </p:spPr>
        <p:txBody>
          <a:bodyPr wrap="square">
            <a:spAutoFit/>
          </a:bodyPr>
          <a:lstStyle/>
          <a:p>
            <a:r>
              <a:rPr lang="es-MX" dirty="0"/>
              <a:t>NOM-120-ECOL-1997 (19/NOV/98)</a:t>
            </a:r>
          </a:p>
          <a:p>
            <a:r>
              <a:rPr lang="es-MX" dirty="0"/>
              <a:t>Que establece las especificaciones de protección ambiental para las actividades de exploración minera directa, en zonas con climas secos y templados en donde se desarrolle vegetación de matorral xerófilo, bosque tropical caducifolio, bosques de coníferas o encinos. Aclaración.</a:t>
            </a:r>
          </a:p>
          <a:p>
            <a:r>
              <a:rPr lang="es-MX" dirty="0"/>
              <a:t>NOM-113-ECOL-1998 (26/OCT/98)</a:t>
            </a:r>
          </a:p>
          <a:p>
            <a:r>
              <a:rPr lang="es-MX" dirty="0"/>
              <a:t>Que establece las especificaciones de protección ambiental para la planeación, diseño, construcción, operación y mantenimiento de subestaciones eléctricas de potencia o de distribución que se pretendan ubicar en áreas urbanas, suburbanas, rurales, agropecuarias, industriales, de equipamiento urbano o de servicios y turísticas.</a:t>
            </a:r>
          </a:p>
          <a:p>
            <a:r>
              <a:rPr lang="es-MX" dirty="0"/>
              <a:t>NOM-117-ECOL-1998 (24/NOV/98)</a:t>
            </a:r>
          </a:p>
          <a:p>
            <a:r>
              <a:rPr lang="es-MX" dirty="0"/>
              <a:t>Que establece las especificaciones de protección ambiental para la instalación y mantenimiento mayor de los sistemas para el transporte y distribución de hidrocarburos y petroquímicos en estado líquido y gaseoso, que realicen en derechos de vía terrestres existentes, ubicados en zonas agrícolas, ganaderas y eriales.</a:t>
            </a:r>
          </a:p>
        </p:txBody>
      </p:sp>
    </p:spTree>
    <p:extLst>
      <p:ext uri="{BB962C8B-B14F-4D97-AF65-F5344CB8AC3E}">
        <p14:creationId xmlns:p14="http://schemas.microsoft.com/office/powerpoint/2010/main" val="2144206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0DFC8B4-18E7-4508-AAEB-11714EFE5527}"/>
              </a:ext>
            </a:extLst>
          </p:cNvPr>
          <p:cNvSpPr txBox="1"/>
          <p:nvPr/>
        </p:nvSpPr>
        <p:spPr>
          <a:xfrm>
            <a:off x="856343" y="66971"/>
            <a:ext cx="10247086" cy="707886"/>
          </a:xfrm>
          <a:prstGeom prst="rect">
            <a:avLst/>
          </a:prstGeom>
          <a:noFill/>
        </p:spPr>
        <p:txBody>
          <a:bodyPr wrap="square" rtlCol="0">
            <a:spAutoFit/>
          </a:bodyPr>
          <a:lstStyle/>
          <a:p>
            <a:pPr algn="ctr"/>
            <a:r>
              <a:rPr lang="es-MX" sz="4000" dirty="0" err="1">
                <a:latin typeface="+mj-lt"/>
              </a:rPr>
              <a:t>Conclusion</a:t>
            </a:r>
            <a:r>
              <a:rPr lang="es-MX" dirty="0"/>
              <a:t> </a:t>
            </a:r>
          </a:p>
        </p:txBody>
      </p:sp>
      <p:sp>
        <p:nvSpPr>
          <p:cNvPr id="3" name="CuadroTexto 2">
            <a:extLst>
              <a:ext uri="{FF2B5EF4-FFF2-40B4-BE49-F238E27FC236}">
                <a16:creationId xmlns:a16="http://schemas.microsoft.com/office/drawing/2014/main" id="{95CD3A49-CA83-4C76-A7E0-7502319D1DFB}"/>
              </a:ext>
            </a:extLst>
          </p:cNvPr>
          <p:cNvSpPr txBox="1"/>
          <p:nvPr/>
        </p:nvSpPr>
        <p:spPr>
          <a:xfrm>
            <a:off x="1357085" y="1045028"/>
            <a:ext cx="9876971" cy="1938992"/>
          </a:xfrm>
          <a:prstGeom prst="rect">
            <a:avLst/>
          </a:prstGeom>
          <a:noFill/>
        </p:spPr>
        <p:txBody>
          <a:bodyPr wrap="square" rtlCol="0">
            <a:spAutoFit/>
          </a:bodyPr>
          <a:lstStyle/>
          <a:p>
            <a:r>
              <a:rPr lang="es-MX" sz="2400" dirty="0"/>
              <a:t>La secretaria de medio ambientes y recursos naturales junto con las normas y leyes que están asociadas a la misma protegen por medio de leyes y todo que la rompa se llevara una sanción </a:t>
            </a:r>
            <a:r>
              <a:rPr lang="es-MX" sz="2400" dirty="0" err="1"/>
              <a:t>economíca</a:t>
            </a:r>
            <a:r>
              <a:rPr lang="es-MX" sz="2400" dirty="0"/>
              <a:t> y hasta algunas veces intentar </a:t>
            </a:r>
            <a:r>
              <a:rPr lang="es-MX" sz="2400" dirty="0" err="1"/>
              <a:t>resolucionar</a:t>
            </a:r>
            <a:r>
              <a:rPr lang="es-MX" sz="2400" dirty="0"/>
              <a:t> el daño ambiental por eso la SEMARNAT debe estar obligada a defender toda </a:t>
            </a:r>
            <a:r>
              <a:rPr lang="es-MX" sz="2400"/>
              <a:t>área natural.</a:t>
            </a:r>
            <a:endParaRPr lang="es-MX" sz="2400" dirty="0"/>
          </a:p>
        </p:txBody>
      </p:sp>
    </p:spTree>
    <p:extLst>
      <p:ext uri="{BB962C8B-B14F-4D97-AF65-F5344CB8AC3E}">
        <p14:creationId xmlns:p14="http://schemas.microsoft.com/office/powerpoint/2010/main" val="3636736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1343548-0009-42A3-BF76-5B02E88396C0}"/>
              </a:ext>
            </a:extLst>
          </p:cNvPr>
          <p:cNvSpPr txBox="1"/>
          <p:nvPr/>
        </p:nvSpPr>
        <p:spPr>
          <a:xfrm>
            <a:off x="1879600" y="464457"/>
            <a:ext cx="8432800" cy="584775"/>
          </a:xfrm>
          <a:prstGeom prst="rect">
            <a:avLst/>
          </a:prstGeom>
          <a:noFill/>
        </p:spPr>
        <p:txBody>
          <a:bodyPr wrap="square" rtlCol="0">
            <a:spAutoFit/>
          </a:bodyPr>
          <a:lstStyle/>
          <a:p>
            <a:pPr algn="ctr"/>
            <a:r>
              <a:rPr lang="es-MX" sz="3200" dirty="0" err="1"/>
              <a:t>Bibliografia</a:t>
            </a:r>
            <a:r>
              <a:rPr lang="es-MX" dirty="0"/>
              <a:t> </a:t>
            </a:r>
          </a:p>
        </p:txBody>
      </p:sp>
      <p:sp>
        <p:nvSpPr>
          <p:cNvPr id="4" name="CuadroTexto 3">
            <a:extLst>
              <a:ext uri="{FF2B5EF4-FFF2-40B4-BE49-F238E27FC236}">
                <a16:creationId xmlns:a16="http://schemas.microsoft.com/office/drawing/2014/main" id="{3CA7EE09-AE97-4F50-A746-91B866D2C6EB}"/>
              </a:ext>
            </a:extLst>
          </p:cNvPr>
          <p:cNvSpPr txBox="1"/>
          <p:nvPr/>
        </p:nvSpPr>
        <p:spPr>
          <a:xfrm>
            <a:off x="1001486" y="1567543"/>
            <a:ext cx="9739085" cy="1200329"/>
          </a:xfrm>
          <a:prstGeom prst="rect">
            <a:avLst/>
          </a:prstGeom>
          <a:noFill/>
        </p:spPr>
        <p:txBody>
          <a:bodyPr wrap="square" rtlCol="0">
            <a:spAutoFit/>
          </a:bodyPr>
          <a:lstStyle/>
          <a:p>
            <a:pPr marL="342900" indent="-342900">
              <a:buAutoNum type="arabicPeriod"/>
            </a:pPr>
            <a:r>
              <a:rPr lang="es-MX" dirty="0">
                <a:hlinkClick r:id="rId2"/>
              </a:rPr>
              <a:t>https://paot.org.mx/centro/ine-semarnat/informe02/estadisticas_2000/compendio_2000/04dim_institucional/04_02_Normatividad/data_normatividad/RecuadroIV.2.8.htm</a:t>
            </a:r>
            <a:endParaRPr lang="es-MX" dirty="0"/>
          </a:p>
          <a:p>
            <a:pPr marL="342900" indent="-342900">
              <a:buAutoNum type="arabicPeriod"/>
            </a:pPr>
            <a:endParaRPr lang="es-MX" dirty="0"/>
          </a:p>
        </p:txBody>
      </p:sp>
    </p:spTree>
    <p:extLst>
      <p:ext uri="{BB962C8B-B14F-4D97-AF65-F5344CB8AC3E}">
        <p14:creationId xmlns:p14="http://schemas.microsoft.com/office/powerpoint/2010/main" val="15505526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TM16401375[[fn=Madison]]</Template>
  <TotalTime>185</TotalTime>
  <Words>390</Words>
  <Application>Microsoft Office PowerPoint</Application>
  <PresentationFormat>Panorámica</PresentationFormat>
  <Paragraphs>34</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MS Shell Dlg 2</vt:lpstr>
      <vt:lpstr>Wingdings</vt:lpstr>
      <vt:lpstr>Wingdings 3</vt:lpstr>
      <vt:lpstr>Madison</vt:lpstr>
      <vt:lpstr>Normas oficiales de la ecología mexicanas </vt:lpstr>
      <vt:lpstr>Importancia que tienen estás normas </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Normas oficiales de la ecología mexicanas</dc:title>
  <dc:creator>Jorge Ivan Montiel Lopez</dc:creator>
  <cp:lastModifiedBy>Jorge Ivan Montiel Lopez</cp:lastModifiedBy>
  <cp:revision>7</cp:revision>
  <dcterms:created xsi:type="dcterms:W3CDTF">2022-09-19T02:15:25Z</dcterms:created>
  <dcterms:modified xsi:type="dcterms:W3CDTF">2022-09-19T05:20:52Z</dcterms:modified>
</cp:coreProperties>
</file>